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0" r:id="rId7"/>
    <p:sldId id="261" r:id="rId8"/>
    <p:sldId id="269" r:id="rId9"/>
    <p:sldId id="270" r:id="rId10"/>
    <p:sldId id="271" r:id="rId11"/>
    <p:sldId id="273" r:id="rId12"/>
    <p:sldId id="262" r:id="rId13"/>
    <p:sldId id="263" r:id="rId14"/>
    <p:sldId id="266" r:id="rId15"/>
    <p:sldId id="264" r:id="rId16"/>
    <p:sldId id="26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AE3"/>
    <a:srgbClr val="408DA2"/>
    <a:srgbClr val="275662"/>
    <a:srgbClr val="D8A9A0"/>
    <a:srgbClr val="F18A87"/>
    <a:srgbClr val="567A8C"/>
    <a:srgbClr val="81616C"/>
    <a:srgbClr val="ED6E6C"/>
    <a:srgbClr val="EE7976"/>
    <a:srgbClr val="ED7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D670F-56BB-40C5-B5B9-3B4AD860B47F}" v="35" dt="2021-10-11T07:30:35.412"/>
    <p1510:client id="{BC5F301C-D5B6-41B1-871F-F3292117A444}" v="7" dt="2021-10-10T11:59:23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57" autoAdjust="0"/>
    <p:restoredTop sz="85302" autoAdjust="0"/>
  </p:normalViewPr>
  <p:slideViewPr>
    <p:cSldViewPr snapToGrid="0">
      <p:cViewPr varScale="1">
        <p:scale>
          <a:sx n="97" d="100"/>
          <a:sy n="97" d="100"/>
        </p:scale>
        <p:origin x="22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323D6-CDEB-4A02-9BAF-CDE241118D3E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792E5E51-394E-4CDE-931A-DE569430D0F1}">
      <dgm:prSet phldrT="[Texte]"/>
      <dgm:spPr>
        <a:solidFill>
          <a:srgbClr val="275662">
            <a:alpha val="50000"/>
          </a:srgbClr>
        </a:solidFill>
      </dgm:spPr>
      <dgm:t>
        <a:bodyPr/>
        <a:lstStyle/>
        <a:p>
          <a:r>
            <a:rPr lang="fr-FR" dirty="0"/>
            <a:t>Production végétale</a:t>
          </a:r>
        </a:p>
      </dgm:t>
    </dgm:pt>
    <dgm:pt modelId="{B8E7E15C-FB3E-4D33-9E66-B2880353AF37}" type="parTrans" cxnId="{6612B73E-C7A4-4E37-96E5-0195B49E6BFF}">
      <dgm:prSet/>
      <dgm:spPr/>
      <dgm:t>
        <a:bodyPr/>
        <a:lstStyle/>
        <a:p>
          <a:endParaRPr lang="fr-FR"/>
        </a:p>
      </dgm:t>
    </dgm:pt>
    <dgm:pt modelId="{A3688E1F-E8C8-48F1-974E-FD0416DCC73D}" type="sibTrans" cxnId="{6612B73E-C7A4-4E37-96E5-0195B49E6BFF}">
      <dgm:prSet/>
      <dgm:spPr/>
      <dgm:t>
        <a:bodyPr/>
        <a:lstStyle/>
        <a:p>
          <a:endParaRPr lang="fr-FR"/>
        </a:p>
      </dgm:t>
    </dgm:pt>
    <dgm:pt modelId="{5A995B48-1DCB-4B4C-8D16-1C4B72413E69}">
      <dgm:prSet phldrT="[Texte]"/>
      <dgm:spPr>
        <a:solidFill>
          <a:srgbClr val="ED6E6C">
            <a:alpha val="50000"/>
          </a:srgbClr>
        </a:solidFill>
      </dgm:spPr>
      <dgm:t>
        <a:bodyPr/>
        <a:lstStyle/>
        <a:p>
          <a:r>
            <a:rPr lang="fr-FR" dirty="0"/>
            <a:t>Aliments</a:t>
          </a:r>
        </a:p>
      </dgm:t>
    </dgm:pt>
    <dgm:pt modelId="{92E1FED8-737A-42E5-A0D9-AF5D87ADBCB2}" type="parTrans" cxnId="{71A97C46-29A0-4102-8902-D2695B251674}">
      <dgm:prSet/>
      <dgm:spPr/>
      <dgm:t>
        <a:bodyPr/>
        <a:lstStyle/>
        <a:p>
          <a:endParaRPr lang="fr-FR"/>
        </a:p>
      </dgm:t>
    </dgm:pt>
    <dgm:pt modelId="{57FF7D48-64FB-44A0-8EDE-DA8AC84FF21C}" type="sibTrans" cxnId="{71A97C46-29A0-4102-8902-D2695B251674}">
      <dgm:prSet/>
      <dgm:spPr/>
      <dgm:t>
        <a:bodyPr/>
        <a:lstStyle/>
        <a:p>
          <a:endParaRPr lang="fr-FR"/>
        </a:p>
      </dgm:t>
    </dgm:pt>
    <dgm:pt modelId="{61CAF490-0468-4E7E-989D-9A1AEC980A02}">
      <dgm:prSet phldrT="[Texte]"/>
      <dgm:spPr>
        <a:solidFill>
          <a:srgbClr val="408DA2">
            <a:alpha val="50000"/>
          </a:srgbClr>
        </a:solidFill>
      </dgm:spPr>
      <dgm:t>
        <a:bodyPr/>
        <a:lstStyle/>
        <a:p>
          <a:pPr algn="ctr"/>
          <a:r>
            <a:rPr lang="fr-FR" dirty="0"/>
            <a:t>Sols</a:t>
          </a:r>
        </a:p>
      </dgm:t>
    </dgm:pt>
    <dgm:pt modelId="{AFFBE90E-5F9D-49C9-8111-0D658F65CF14}" type="parTrans" cxnId="{0E491B03-D896-4117-A862-2B493256A3B9}">
      <dgm:prSet/>
      <dgm:spPr/>
      <dgm:t>
        <a:bodyPr/>
        <a:lstStyle/>
        <a:p>
          <a:endParaRPr lang="fr-FR"/>
        </a:p>
      </dgm:t>
    </dgm:pt>
    <dgm:pt modelId="{043C7D41-5F07-4E4C-B5B6-13708D4262AC}" type="sibTrans" cxnId="{0E491B03-D896-4117-A862-2B493256A3B9}">
      <dgm:prSet/>
      <dgm:spPr/>
      <dgm:t>
        <a:bodyPr/>
        <a:lstStyle/>
        <a:p>
          <a:endParaRPr lang="fr-FR"/>
        </a:p>
      </dgm:t>
    </dgm:pt>
    <dgm:pt modelId="{1DD88050-F1D3-4ED2-8D63-7D99364CB2E0}">
      <dgm:prSet phldrT="[Texte]"/>
      <dgm:spPr>
        <a:solidFill>
          <a:srgbClr val="275662">
            <a:alpha val="50000"/>
          </a:srgbClr>
        </a:solidFill>
      </dgm:spPr>
      <dgm:t>
        <a:bodyPr/>
        <a:lstStyle/>
        <a:p>
          <a:r>
            <a:rPr lang="fr-FR" dirty="0"/>
            <a:t>Production animale</a:t>
          </a:r>
        </a:p>
      </dgm:t>
    </dgm:pt>
    <dgm:pt modelId="{D1EDE531-D477-41E7-B3EF-BF663FC3F4F9}" type="parTrans" cxnId="{23AFB425-00F0-4D88-AFB4-5547D4C82950}">
      <dgm:prSet/>
      <dgm:spPr/>
      <dgm:t>
        <a:bodyPr/>
        <a:lstStyle/>
        <a:p>
          <a:endParaRPr lang="fr-FR"/>
        </a:p>
      </dgm:t>
    </dgm:pt>
    <dgm:pt modelId="{1A03262E-A467-446A-9C68-157294BBA42A}" type="sibTrans" cxnId="{23AFB425-00F0-4D88-AFB4-5547D4C82950}">
      <dgm:prSet/>
      <dgm:spPr/>
      <dgm:t>
        <a:bodyPr/>
        <a:lstStyle/>
        <a:p>
          <a:endParaRPr lang="fr-FR"/>
        </a:p>
      </dgm:t>
    </dgm:pt>
    <dgm:pt modelId="{FB935160-41D7-49FD-A1BA-B9490B7FED6C}" type="pres">
      <dgm:prSet presAssocID="{B3D323D6-CDEB-4A02-9BAF-CDE241118D3E}" presName="compositeShape" presStyleCnt="0">
        <dgm:presLayoutVars>
          <dgm:chMax val="7"/>
          <dgm:dir/>
          <dgm:resizeHandles val="exact"/>
        </dgm:presLayoutVars>
      </dgm:prSet>
      <dgm:spPr/>
    </dgm:pt>
    <dgm:pt modelId="{9366DBBF-2D70-460B-B545-29095D82BADF}" type="pres">
      <dgm:prSet presAssocID="{792E5E51-394E-4CDE-931A-DE569430D0F1}" presName="circ1" presStyleLbl="vennNode1" presStyleIdx="0" presStyleCnt="4"/>
      <dgm:spPr/>
    </dgm:pt>
    <dgm:pt modelId="{0E4D2559-C099-40F0-A135-33C612B55E2F}" type="pres">
      <dgm:prSet presAssocID="{792E5E51-394E-4CDE-931A-DE569430D0F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A82C640-38BC-41CC-9751-9D9963AC355E}" type="pres">
      <dgm:prSet presAssocID="{1DD88050-F1D3-4ED2-8D63-7D99364CB2E0}" presName="circ2" presStyleLbl="vennNode1" presStyleIdx="1" presStyleCnt="4"/>
      <dgm:spPr/>
    </dgm:pt>
    <dgm:pt modelId="{88A9B77A-485D-472E-A0B0-F81D79857632}" type="pres">
      <dgm:prSet presAssocID="{1DD88050-F1D3-4ED2-8D63-7D99364CB2E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AB7616E-EA1B-48AA-A143-6E52BE76944D}" type="pres">
      <dgm:prSet presAssocID="{5A995B48-1DCB-4B4C-8D16-1C4B72413E69}" presName="circ3" presStyleLbl="vennNode1" presStyleIdx="2" presStyleCnt="4"/>
      <dgm:spPr/>
    </dgm:pt>
    <dgm:pt modelId="{7BC452DD-A4E2-4F12-8733-175347EAE1F5}" type="pres">
      <dgm:prSet presAssocID="{5A995B48-1DCB-4B4C-8D16-1C4B72413E6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E70D05-E128-4134-A89D-F87C612080BC}" type="pres">
      <dgm:prSet presAssocID="{61CAF490-0468-4E7E-989D-9A1AEC980A02}" presName="circ4" presStyleLbl="vennNode1" presStyleIdx="3" presStyleCnt="4"/>
      <dgm:spPr/>
    </dgm:pt>
    <dgm:pt modelId="{B5790DCE-AFD8-4CCE-BE21-1E492D751512}" type="pres">
      <dgm:prSet presAssocID="{61CAF490-0468-4E7E-989D-9A1AEC980A0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E491B03-D896-4117-A862-2B493256A3B9}" srcId="{B3D323D6-CDEB-4A02-9BAF-CDE241118D3E}" destId="{61CAF490-0468-4E7E-989D-9A1AEC980A02}" srcOrd="3" destOrd="0" parTransId="{AFFBE90E-5F9D-49C9-8111-0D658F65CF14}" sibTransId="{043C7D41-5F07-4E4C-B5B6-13708D4262AC}"/>
    <dgm:cxn modelId="{23AFB425-00F0-4D88-AFB4-5547D4C82950}" srcId="{B3D323D6-CDEB-4A02-9BAF-CDE241118D3E}" destId="{1DD88050-F1D3-4ED2-8D63-7D99364CB2E0}" srcOrd="1" destOrd="0" parTransId="{D1EDE531-D477-41E7-B3EF-BF663FC3F4F9}" sibTransId="{1A03262E-A467-446A-9C68-157294BBA42A}"/>
    <dgm:cxn modelId="{3B529231-9075-4C4E-9B1A-7B03F0CD1B28}" type="presOf" srcId="{B3D323D6-CDEB-4A02-9BAF-CDE241118D3E}" destId="{FB935160-41D7-49FD-A1BA-B9490B7FED6C}" srcOrd="0" destOrd="0" presId="urn:microsoft.com/office/officeart/2005/8/layout/venn1"/>
    <dgm:cxn modelId="{D037F231-5A1E-43BC-994F-0B0168BEB5D0}" type="presOf" srcId="{1DD88050-F1D3-4ED2-8D63-7D99364CB2E0}" destId="{3A82C640-38BC-41CC-9751-9D9963AC355E}" srcOrd="0" destOrd="0" presId="urn:microsoft.com/office/officeart/2005/8/layout/venn1"/>
    <dgm:cxn modelId="{E7588A38-8783-4EAE-932E-16944003E060}" type="presOf" srcId="{61CAF490-0468-4E7E-989D-9A1AEC980A02}" destId="{B5790DCE-AFD8-4CCE-BE21-1E492D751512}" srcOrd="1" destOrd="0" presId="urn:microsoft.com/office/officeart/2005/8/layout/venn1"/>
    <dgm:cxn modelId="{6612B73E-C7A4-4E37-96E5-0195B49E6BFF}" srcId="{B3D323D6-CDEB-4A02-9BAF-CDE241118D3E}" destId="{792E5E51-394E-4CDE-931A-DE569430D0F1}" srcOrd="0" destOrd="0" parTransId="{B8E7E15C-FB3E-4D33-9E66-B2880353AF37}" sibTransId="{A3688E1F-E8C8-48F1-974E-FD0416DCC73D}"/>
    <dgm:cxn modelId="{71A97C46-29A0-4102-8902-D2695B251674}" srcId="{B3D323D6-CDEB-4A02-9BAF-CDE241118D3E}" destId="{5A995B48-1DCB-4B4C-8D16-1C4B72413E69}" srcOrd="2" destOrd="0" parTransId="{92E1FED8-737A-42E5-A0D9-AF5D87ADBCB2}" sibTransId="{57FF7D48-64FB-44A0-8EDE-DA8AC84FF21C}"/>
    <dgm:cxn modelId="{7BADD846-23D7-4F3B-9947-78F24085F8B0}" type="presOf" srcId="{1DD88050-F1D3-4ED2-8D63-7D99364CB2E0}" destId="{88A9B77A-485D-472E-A0B0-F81D79857632}" srcOrd="1" destOrd="0" presId="urn:microsoft.com/office/officeart/2005/8/layout/venn1"/>
    <dgm:cxn modelId="{EC0F2C4F-0FCB-4E5E-89C1-D6A25C7BA5C5}" type="presOf" srcId="{792E5E51-394E-4CDE-931A-DE569430D0F1}" destId="{9366DBBF-2D70-460B-B545-29095D82BADF}" srcOrd="0" destOrd="0" presId="urn:microsoft.com/office/officeart/2005/8/layout/venn1"/>
    <dgm:cxn modelId="{59BF8957-E696-4F11-9C14-AA2DED18DE5B}" type="presOf" srcId="{792E5E51-394E-4CDE-931A-DE569430D0F1}" destId="{0E4D2559-C099-40F0-A135-33C612B55E2F}" srcOrd="1" destOrd="0" presId="urn:microsoft.com/office/officeart/2005/8/layout/venn1"/>
    <dgm:cxn modelId="{FD93D69F-4F0F-46CD-AEF0-37B3E3BBE933}" type="presOf" srcId="{5A995B48-1DCB-4B4C-8D16-1C4B72413E69}" destId="{7BC452DD-A4E2-4F12-8733-175347EAE1F5}" srcOrd="1" destOrd="0" presId="urn:microsoft.com/office/officeart/2005/8/layout/venn1"/>
    <dgm:cxn modelId="{3C5F3CBB-09FE-4494-920B-ABE95B4D6C6E}" type="presOf" srcId="{61CAF490-0468-4E7E-989D-9A1AEC980A02}" destId="{59E70D05-E128-4134-A89D-F87C612080BC}" srcOrd="0" destOrd="0" presId="urn:microsoft.com/office/officeart/2005/8/layout/venn1"/>
    <dgm:cxn modelId="{AD6EDED6-402A-4523-AC21-6600AFA88E27}" type="presOf" srcId="{5A995B48-1DCB-4B4C-8D16-1C4B72413E69}" destId="{2AB7616E-EA1B-48AA-A143-6E52BE76944D}" srcOrd="0" destOrd="0" presId="urn:microsoft.com/office/officeart/2005/8/layout/venn1"/>
    <dgm:cxn modelId="{3868AE59-1CE5-4471-A596-6CC5824A0156}" type="presParOf" srcId="{FB935160-41D7-49FD-A1BA-B9490B7FED6C}" destId="{9366DBBF-2D70-460B-B545-29095D82BADF}" srcOrd="0" destOrd="0" presId="urn:microsoft.com/office/officeart/2005/8/layout/venn1"/>
    <dgm:cxn modelId="{F2B6FD2F-B45B-4CBF-98B1-8C7489A2B38F}" type="presParOf" srcId="{FB935160-41D7-49FD-A1BA-B9490B7FED6C}" destId="{0E4D2559-C099-40F0-A135-33C612B55E2F}" srcOrd="1" destOrd="0" presId="urn:microsoft.com/office/officeart/2005/8/layout/venn1"/>
    <dgm:cxn modelId="{EC2F52FD-304C-4070-A7D3-6CD568DCAB94}" type="presParOf" srcId="{FB935160-41D7-49FD-A1BA-B9490B7FED6C}" destId="{3A82C640-38BC-41CC-9751-9D9963AC355E}" srcOrd="2" destOrd="0" presId="urn:microsoft.com/office/officeart/2005/8/layout/venn1"/>
    <dgm:cxn modelId="{50967BD4-94E1-435D-8BCD-C633A6A5AA2E}" type="presParOf" srcId="{FB935160-41D7-49FD-A1BA-B9490B7FED6C}" destId="{88A9B77A-485D-472E-A0B0-F81D79857632}" srcOrd="3" destOrd="0" presId="urn:microsoft.com/office/officeart/2005/8/layout/venn1"/>
    <dgm:cxn modelId="{05385F97-7758-41C9-BA70-A51317AA9AA3}" type="presParOf" srcId="{FB935160-41D7-49FD-A1BA-B9490B7FED6C}" destId="{2AB7616E-EA1B-48AA-A143-6E52BE76944D}" srcOrd="4" destOrd="0" presId="urn:microsoft.com/office/officeart/2005/8/layout/venn1"/>
    <dgm:cxn modelId="{EFAE785B-292E-4DD1-B133-2E77EDF5EFC6}" type="presParOf" srcId="{FB935160-41D7-49FD-A1BA-B9490B7FED6C}" destId="{7BC452DD-A4E2-4F12-8733-175347EAE1F5}" srcOrd="5" destOrd="0" presId="urn:microsoft.com/office/officeart/2005/8/layout/venn1"/>
    <dgm:cxn modelId="{7EB1DCB9-3007-4591-8787-2F4F17AFE118}" type="presParOf" srcId="{FB935160-41D7-49FD-A1BA-B9490B7FED6C}" destId="{59E70D05-E128-4134-A89D-F87C612080BC}" srcOrd="6" destOrd="0" presId="urn:microsoft.com/office/officeart/2005/8/layout/venn1"/>
    <dgm:cxn modelId="{1CB3842B-2A70-4373-9314-F161B520CB7E}" type="presParOf" srcId="{FB935160-41D7-49FD-A1BA-B9490B7FED6C}" destId="{B5790DCE-AFD8-4CCE-BE21-1E492D751512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323D6-CDEB-4A02-9BAF-CDE241118D3E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792E5E51-394E-4CDE-931A-DE569430D0F1}">
      <dgm:prSet phldrT="[Texte]"/>
      <dgm:spPr>
        <a:solidFill>
          <a:srgbClr val="275662">
            <a:alpha val="50000"/>
          </a:srgbClr>
        </a:solidFill>
      </dgm:spPr>
      <dgm:t>
        <a:bodyPr/>
        <a:lstStyle/>
        <a:p>
          <a:r>
            <a:rPr lang="fr-FR" dirty="0"/>
            <a:t>Santé de l’environnement</a:t>
          </a:r>
        </a:p>
      </dgm:t>
    </dgm:pt>
    <dgm:pt modelId="{B8E7E15C-FB3E-4D33-9E66-B2880353AF37}" type="parTrans" cxnId="{6612B73E-C7A4-4E37-96E5-0195B49E6BFF}">
      <dgm:prSet/>
      <dgm:spPr/>
      <dgm:t>
        <a:bodyPr/>
        <a:lstStyle/>
        <a:p>
          <a:endParaRPr lang="fr-FR"/>
        </a:p>
      </dgm:t>
    </dgm:pt>
    <dgm:pt modelId="{A3688E1F-E8C8-48F1-974E-FD0416DCC73D}" type="sibTrans" cxnId="{6612B73E-C7A4-4E37-96E5-0195B49E6BFF}">
      <dgm:prSet/>
      <dgm:spPr/>
      <dgm:t>
        <a:bodyPr/>
        <a:lstStyle/>
        <a:p>
          <a:endParaRPr lang="fr-FR"/>
        </a:p>
      </dgm:t>
    </dgm:pt>
    <dgm:pt modelId="{5A995B48-1DCB-4B4C-8D16-1C4B72413E69}">
      <dgm:prSet phldrT="[Texte]"/>
      <dgm:spPr>
        <a:solidFill>
          <a:srgbClr val="ED6E6C">
            <a:alpha val="50000"/>
          </a:srgbClr>
        </a:solidFill>
      </dgm:spPr>
      <dgm:t>
        <a:bodyPr/>
        <a:lstStyle/>
        <a:p>
          <a:r>
            <a:rPr lang="fr-FR" dirty="0"/>
            <a:t>Santé animale</a:t>
          </a:r>
        </a:p>
      </dgm:t>
    </dgm:pt>
    <dgm:pt modelId="{92E1FED8-737A-42E5-A0D9-AF5D87ADBCB2}" type="parTrans" cxnId="{71A97C46-29A0-4102-8902-D2695B251674}">
      <dgm:prSet/>
      <dgm:spPr/>
      <dgm:t>
        <a:bodyPr/>
        <a:lstStyle/>
        <a:p>
          <a:endParaRPr lang="fr-FR"/>
        </a:p>
      </dgm:t>
    </dgm:pt>
    <dgm:pt modelId="{57FF7D48-64FB-44A0-8EDE-DA8AC84FF21C}" type="sibTrans" cxnId="{71A97C46-29A0-4102-8902-D2695B251674}">
      <dgm:prSet/>
      <dgm:spPr/>
      <dgm:t>
        <a:bodyPr/>
        <a:lstStyle/>
        <a:p>
          <a:endParaRPr lang="fr-FR"/>
        </a:p>
      </dgm:t>
    </dgm:pt>
    <dgm:pt modelId="{61CAF490-0468-4E7E-989D-9A1AEC980A02}">
      <dgm:prSet phldrT="[Texte]"/>
      <dgm:spPr>
        <a:solidFill>
          <a:srgbClr val="408DA2">
            <a:alpha val="50000"/>
          </a:srgbClr>
        </a:solidFill>
      </dgm:spPr>
      <dgm:t>
        <a:bodyPr/>
        <a:lstStyle/>
        <a:p>
          <a:pPr algn="ctr"/>
          <a:r>
            <a:rPr lang="fr-FR" dirty="0"/>
            <a:t>Santé humaine</a:t>
          </a:r>
        </a:p>
      </dgm:t>
    </dgm:pt>
    <dgm:pt modelId="{AFFBE90E-5F9D-49C9-8111-0D658F65CF14}" type="parTrans" cxnId="{0E491B03-D896-4117-A862-2B493256A3B9}">
      <dgm:prSet/>
      <dgm:spPr/>
      <dgm:t>
        <a:bodyPr/>
        <a:lstStyle/>
        <a:p>
          <a:endParaRPr lang="fr-FR"/>
        </a:p>
      </dgm:t>
    </dgm:pt>
    <dgm:pt modelId="{043C7D41-5F07-4E4C-B5B6-13708D4262AC}" type="sibTrans" cxnId="{0E491B03-D896-4117-A862-2B493256A3B9}">
      <dgm:prSet/>
      <dgm:spPr/>
      <dgm:t>
        <a:bodyPr/>
        <a:lstStyle/>
        <a:p>
          <a:endParaRPr lang="fr-FR"/>
        </a:p>
      </dgm:t>
    </dgm:pt>
    <dgm:pt modelId="{FB935160-41D7-49FD-A1BA-B9490B7FED6C}" type="pres">
      <dgm:prSet presAssocID="{B3D323D6-CDEB-4A02-9BAF-CDE241118D3E}" presName="compositeShape" presStyleCnt="0">
        <dgm:presLayoutVars>
          <dgm:chMax val="7"/>
          <dgm:dir/>
          <dgm:resizeHandles val="exact"/>
        </dgm:presLayoutVars>
      </dgm:prSet>
      <dgm:spPr/>
    </dgm:pt>
    <dgm:pt modelId="{9366DBBF-2D70-460B-B545-29095D82BADF}" type="pres">
      <dgm:prSet presAssocID="{792E5E51-394E-4CDE-931A-DE569430D0F1}" presName="circ1" presStyleLbl="vennNode1" presStyleIdx="0" presStyleCnt="3"/>
      <dgm:spPr/>
    </dgm:pt>
    <dgm:pt modelId="{0E4D2559-C099-40F0-A135-33C612B55E2F}" type="pres">
      <dgm:prSet presAssocID="{792E5E51-394E-4CDE-931A-DE569430D0F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4B37990-2E05-47B9-8A3D-C8947C5EB099}" type="pres">
      <dgm:prSet presAssocID="{5A995B48-1DCB-4B4C-8D16-1C4B72413E69}" presName="circ2" presStyleLbl="vennNode1" presStyleIdx="1" presStyleCnt="3"/>
      <dgm:spPr/>
    </dgm:pt>
    <dgm:pt modelId="{EFEC7AF7-FBAB-4D0E-8871-3E5BDC681871}" type="pres">
      <dgm:prSet presAssocID="{5A995B48-1DCB-4B4C-8D16-1C4B72413E6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2EE9DDF-9447-447F-8485-C4D05151A398}" type="pres">
      <dgm:prSet presAssocID="{61CAF490-0468-4E7E-989D-9A1AEC980A02}" presName="circ3" presStyleLbl="vennNode1" presStyleIdx="2" presStyleCnt="3"/>
      <dgm:spPr/>
    </dgm:pt>
    <dgm:pt modelId="{C38D2C2B-6227-43C6-B628-2A4A4BC9E11E}" type="pres">
      <dgm:prSet presAssocID="{61CAF490-0468-4E7E-989D-9A1AEC980A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E491B03-D896-4117-A862-2B493256A3B9}" srcId="{B3D323D6-CDEB-4A02-9BAF-CDE241118D3E}" destId="{61CAF490-0468-4E7E-989D-9A1AEC980A02}" srcOrd="2" destOrd="0" parTransId="{AFFBE90E-5F9D-49C9-8111-0D658F65CF14}" sibTransId="{043C7D41-5F07-4E4C-B5B6-13708D4262AC}"/>
    <dgm:cxn modelId="{3B529231-9075-4C4E-9B1A-7B03F0CD1B28}" type="presOf" srcId="{B3D323D6-CDEB-4A02-9BAF-CDE241118D3E}" destId="{FB935160-41D7-49FD-A1BA-B9490B7FED6C}" srcOrd="0" destOrd="0" presId="urn:microsoft.com/office/officeart/2005/8/layout/venn1"/>
    <dgm:cxn modelId="{0C45193A-4469-4C45-A0CD-B2D377CDB352}" type="presOf" srcId="{61CAF490-0468-4E7E-989D-9A1AEC980A02}" destId="{C38D2C2B-6227-43C6-B628-2A4A4BC9E11E}" srcOrd="1" destOrd="0" presId="urn:microsoft.com/office/officeart/2005/8/layout/venn1"/>
    <dgm:cxn modelId="{6612B73E-C7A4-4E37-96E5-0195B49E6BFF}" srcId="{B3D323D6-CDEB-4A02-9BAF-CDE241118D3E}" destId="{792E5E51-394E-4CDE-931A-DE569430D0F1}" srcOrd="0" destOrd="0" parTransId="{B8E7E15C-FB3E-4D33-9E66-B2880353AF37}" sibTransId="{A3688E1F-E8C8-48F1-974E-FD0416DCC73D}"/>
    <dgm:cxn modelId="{C8B0AD62-0C93-4C3D-B58E-758A3306C2B5}" type="presOf" srcId="{61CAF490-0468-4E7E-989D-9A1AEC980A02}" destId="{42EE9DDF-9447-447F-8485-C4D05151A398}" srcOrd="0" destOrd="0" presId="urn:microsoft.com/office/officeart/2005/8/layout/venn1"/>
    <dgm:cxn modelId="{71A97C46-29A0-4102-8902-D2695B251674}" srcId="{B3D323D6-CDEB-4A02-9BAF-CDE241118D3E}" destId="{5A995B48-1DCB-4B4C-8D16-1C4B72413E69}" srcOrd="1" destOrd="0" parTransId="{92E1FED8-737A-42E5-A0D9-AF5D87ADBCB2}" sibTransId="{57FF7D48-64FB-44A0-8EDE-DA8AC84FF21C}"/>
    <dgm:cxn modelId="{EC0F2C4F-0FCB-4E5E-89C1-D6A25C7BA5C5}" type="presOf" srcId="{792E5E51-394E-4CDE-931A-DE569430D0F1}" destId="{9366DBBF-2D70-460B-B545-29095D82BADF}" srcOrd="0" destOrd="0" presId="urn:microsoft.com/office/officeart/2005/8/layout/venn1"/>
    <dgm:cxn modelId="{59BF8957-E696-4F11-9C14-AA2DED18DE5B}" type="presOf" srcId="{792E5E51-394E-4CDE-931A-DE569430D0F1}" destId="{0E4D2559-C099-40F0-A135-33C612B55E2F}" srcOrd="1" destOrd="0" presId="urn:microsoft.com/office/officeart/2005/8/layout/venn1"/>
    <dgm:cxn modelId="{87A67BBC-742A-45FD-A85F-2FDE0576E34D}" type="presOf" srcId="{5A995B48-1DCB-4B4C-8D16-1C4B72413E69}" destId="{EFEC7AF7-FBAB-4D0E-8871-3E5BDC681871}" srcOrd="1" destOrd="0" presId="urn:microsoft.com/office/officeart/2005/8/layout/venn1"/>
    <dgm:cxn modelId="{9F1903FA-BC35-406E-8FC9-C3842F7C45EC}" type="presOf" srcId="{5A995B48-1DCB-4B4C-8D16-1C4B72413E69}" destId="{24B37990-2E05-47B9-8A3D-C8947C5EB099}" srcOrd="0" destOrd="0" presId="urn:microsoft.com/office/officeart/2005/8/layout/venn1"/>
    <dgm:cxn modelId="{3868AE59-1CE5-4471-A596-6CC5824A0156}" type="presParOf" srcId="{FB935160-41D7-49FD-A1BA-B9490B7FED6C}" destId="{9366DBBF-2D70-460B-B545-29095D82BADF}" srcOrd="0" destOrd="0" presId="urn:microsoft.com/office/officeart/2005/8/layout/venn1"/>
    <dgm:cxn modelId="{F2B6FD2F-B45B-4CBF-98B1-8C7489A2B38F}" type="presParOf" srcId="{FB935160-41D7-49FD-A1BA-B9490B7FED6C}" destId="{0E4D2559-C099-40F0-A135-33C612B55E2F}" srcOrd="1" destOrd="0" presId="urn:microsoft.com/office/officeart/2005/8/layout/venn1"/>
    <dgm:cxn modelId="{4BF90F04-C479-4D5A-9821-0C2FF2657A06}" type="presParOf" srcId="{FB935160-41D7-49FD-A1BA-B9490B7FED6C}" destId="{24B37990-2E05-47B9-8A3D-C8947C5EB099}" srcOrd="2" destOrd="0" presId="urn:microsoft.com/office/officeart/2005/8/layout/venn1"/>
    <dgm:cxn modelId="{A41E20AC-7CD0-4883-88C3-68F4DB2DFF04}" type="presParOf" srcId="{FB935160-41D7-49FD-A1BA-B9490B7FED6C}" destId="{EFEC7AF7-FBAB-4D0E-8871-3E5BDC681871}" srcOrd="3" destOrd="0" presId="urn:microsoft.com/office/officeart/2005/8/layout/venn1"/>
    <dgm:cxn modelId="{B0C91C4E-223C-4AED-AFAF-897B1CB1A7B6}" type="presParOf" srcId="{FB935160-41D7-49FD-A1BA-B9490B7FED6C}" destId="{42EE9DDF-9447-447F-8485-C4D05151A398}" srcOrd="4" destOrd="0" presId="urn:microsoft.com/office/officeart/2005/8/layout/venn1"/>
    <dgm:cxn modelId="{FBD7B03C-7592-4768-A3D3-D71130970493}" type="presParOf" srcId="{FB935160-41D7-49FD-A1BA-B9490B7FED6C}" destId="{C38D2C2B-6227-43C6-B628-2A4A4BC9E11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7532A5-ECC0-416F-82C3-8D896771A0BD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05897888-7897-4BD7-8F38-DAE2F64CC094}">
      <dgm:prSet phldrT="[Texte]"/>
      <dgm:spPr>
        <a:solidFill>
          <a:srgbClr val="408DA2"/>
        </a:solidFill>
      </dgm:spPr>
      <dgm:t>
        <a:bodyPr/>
        <a:lstStyle/>
        <a:p>
          <a:r>
            <a:rPr lang="fr-FR" dirty="0"/>
            <a:t>Pôle aliment</a:t>
          </a:r>
        </a:p>
      </dgm:t>
    </dgm:pt>
    <dgm:pt modelId="{6FB6941C-3BDA-426E-A3B2-C4A45548B397}" type="parTrans" cxnId="{54CC9EB5-8919-478E-9B7D-295887410A4F}">
      <dgm:prSet/>
      <dgm:spPr/>
      <dgm:t>
        <a:bodyPr/>
        <a:lstStyle/>
        <a:p>
          <a:endParaRPr lang="fr-FR"/>
        </a:p>
      </dgm:t>
    </dgm:pt>
    <dgm:pt modelId="{ED434628-D109-4B57-AE5F-09390A2F967D}" type="sibTrans" cxnId="{54CC9EB5-8919-478E-9B7D-295887410A4F}">
      <dgm:prSet/>
      <dgm:spPr/>
      <dgm:t>
        <a:bodyPr/>
        <a:lstStyle/>
        <a:p>
          <a:endParaRPr lang="fr-FR"/>
        </a:p>
      </dgm:t>
    </dgm:pt>
    <dgm:pt modelId="{D678BADF-2C1B-48E8-A8C2-A65BB08D671B}">
      <dgm:prSet phldrT="[Texte]"/>
      <dgm:spPr>
        <a:solidFill>
          <a:srgbClr val="F18A87"/>
        </a:solidFill>
      </dgm:spPr>
      <dgm:t>
        <a:bodyPr/>
        <a:lstStyle/>
        <a:p>
          <a:r>
            <a:rPr lang="fr-FR" dirty="0"/>
            <a:t>Pôle nutrition</a:t>
          </a:r>
        </a:p>
      </dgm:t>
    </dgm:pt>
    <dgm:pt modelId="{D9F7B441-95A9-4662-BBA2-FEA8EEDC7639}" type="parTrans" cxnId="{7AE45953-EBBB-487F-9638-9F495E312086}">
      <dgm:prSet/>
      <dgm:spPr/>
      <dgm:t>
        <a:bodyPr/>
        <a:lstStyle/>
        <a:p>
          <a:endParaRPr lang="fr-FR"/>
        </a:p>
      </dgm:t>
    </dgm:pt>
    <dgm:pt modelId="{C66BA80C-7925-44C8-9784-2DDE3AA3DF3F}" type="sibTrans" cxnId="{7AE45953-EBBB-487F-9638-9F495E312086}">
      <dgm:prSet/>
      <dgm:spPr/>
      <dgm:t>
        <a:bodyPr/>
        <a:lstStyle/>
        <a:p>
          <a:endParaRPr lang="fr-FR"/>
        </a:p>
      </dgm:t>
    </dgm:pt>
    <dgm:pt modelId="{843EA36C-A38F-4D43-A0E0-91BE4D1A90BE}">
      <dgm:prSet phldrT="[Texte]"/>
      <dgm:spPr>
        <a:solidFill>
          <a:srgbClr val="275662"/>
        </a:solidFill>
      </dgm:spPr>
      <dgm:t>
        <a:bodyPr/>
        <a:lstStyle/>
        <a:p>
          <a:r>
            <a:rPr lang="fr-FR" dirty="0"/>
            <a:t>Pôle consommateur</a:t>
          </a:r>
        </a:p>
      </dgm:t>
    </dgm:pt>
    <dgm:pt modelId="{36A6241C-DE69-4B2F-8171-3EC1B250765E}" type="parTrans" cxnId="{B6DCF010-F2A4-44C6-832C-053BC3A3C22E}">
      <dgm:prSet/>
      <dgm:spPr/>
      <dgm:t>
        <a:bodyPr/>
        <a:lstStyle/>
        <a:p>
          <a:endParaRPr lang="fr-FR"/>
        </a:p>
      </dgm:t>
    </dgm:pt>
    <dgm:pt modelId="{74E5F07A-4D01-4159-888B-24BE62773419}" type="sibTrans" cxnId="{B6DCF010-F2A4-44C6-832C-053BC3A3C22E}">
      <dgm:prSet/>
      <dgm:spPr/>
      <dgm:t>
        <a:bodyPr/>
        <a:lstStyle/>
        <a:p>
          <a:endParaRPr lang="fr-FR"/>
        </a:p>
      </dgm:t>
    </dgm:pt>
    <dgm:pt modelId="{A617D4A8-5718-4857-92DB-B30EE0EFC853}" type="pres">
      <dgm:prSet presAssocID="{CB7532A5-ECC0-416F-82C3-8D896771A0BD}" presName="compositeShape" presStyleCnt="0">
        <dgm:presLayoutVars>
          <dgm:chMax val="7"/>
          <dgm:dir/>
          <dgm:resizeHandles val="exact"/>
        </dgm:presLayoutVars>
      </dgm:prSet>
      <dgm:spPr/>
    </dgm:pt>
    <dgm:pt modelId="{FB379286-7739-43CB-8288-6658A0AEFD81}" type="pres">
      <dgm:prSet presAssocID="{CB7532A5-ECC0-416F-82C3-8D896771A0BD}" presName="wedge1" presStyleLbl="node1" presStyleIdx="0" presStyleCnt="3" custLinFactNeighborX="-5166" custLinFactNeighborY="2922"/>
      <dgm:spPr/>
    </dgm:pt>
    <dgm:pt modelId="{BED520F7-6BA5-4132-A6C5-7C948085CF0C}" type="pres">
      <dgm:prSet presAssocID="{CB7532A5-ECC0-416F-82C3-8D896771A0B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344734C-99AE-4261-A3DB-D19507335661}" type="pres">
      <dgm:prSet presAssocID="{CB7532A5-ECC0-416F-82C3-8D896771A0BD}" presName="wedge2" presStyleLbl="node1" presStyleIdx="1" presStyleCnt="3"/>
      <dgm:spPr/>
    </dgm:pt>
    <dgm:pt modelId="{833AB436-7949-4395-9710-1FE44D7DE466}" type="pres">
      <dgm:prSet presAssocID="{CB7532A5-ECC0-416F-82C3-8D896771A0B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F5A3EEA-108B-4668-B467-FC489EA99D0B}" type="pres">
      <dgm:prSet presAssocID="{CB7532A5-ECC0-416F-82C3-8D896771A0BD}" presName="wedge3" presStyleLbl="node1" presStyleIdx="2" presStyleCnt="3"/>
      <dgm:spPr/>
    </dgm:pt>
    <dgm:pt modelId="{8905D108-2CBE-48FB-899B-7B794E4AAE0F}" type="pres">
      <dgm:prSet presAssocID="{CB7532A5-ECC0-416F-82C3-8D896771A0B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9B4AF0D-519B-420A-897C-B34CD8B1D2D6}" type="presOf" srcId="{843EA36C-A38F-4D43-A0E0-91BE4D1A90BE}" destId="{8905D108-2CBE-48FB-899B-7B794E4AAE0F}" srcOrd="1" destOrd="0" presId="urn:microsoft.com/office/officeart/2005/8/layout/chart3"/>
    <dgm:cxn modelId="{B6DCF010-F2A4-44C6-832C-053BC3A3C22E}" srcId="{CB7532A5-ECC0-416F-82C3-8D896771A0BD}" destId="{843EA36C-A38F-4D43-A0E0-91BE4D1A90BE}" srcOrd="2" destOrd="0" parTransId="{36A6241C-DE69-4B2F-8171-3EC1B250765E}" sibTransId="{74E5F07A-4D01-4159-888B-24BE62773419}"/>
    <dgm:cxn modelId="{BECFF348-983E-4B63-9D5C-7574773614BB}" type="presOf" srcId="{843EA36C-A38F-4D43-A0E0-91BE4D1A90BE}" destId="{1F5A3EEA-108B-4668-B467-FC489EA99D0B}" srcOrd="0" destOrd="0" presId="urn:microsoft.com/office/officeart/2005/8/layout/chart3"/>
    <dgm:cxn modelId="{4E307569-60E3-4532-97EA-F2483A024635}" type="presOf" srcId="{05897888-7897-4BD7-8F38-DAE2F64CC094}" destId="{BED520F7-6BA5-4132-A6C5-7C948085CF0C}" srcOrd="1" destOrd="0" presId="urn:microsoft.com/office/officeart/2005/8/layout/chart3"/>
    <dgm:cxn modelId="{82A70653-4974-4917-B3DC-F028E3656C42}" type="presOf" srcId="{CB7532A5-ECC0-416F-82C3-8D896771A0BD}" destId="{A617D4A8-5718-4857-92DB-B30EE0EFC853}" srcOrd="0" destOrd="0" presId="urn:microsoft.com/office/officeart/2005/8/layout/chart3"/>
    <dgm:cxn modelId="{7AE45953-EBBB-487F-9638-9F495E312086}" srcId="{CB7532A5-ECC0-416F-82C3-8D896771A0BD}" destId="{D678BADF-2C1B-48E8-A8C2-A65BB08D671B}" srcOrd="1" destOrd="0" parTransId="{D9F7B441-95A9-4662-BBA2-FEA8EEDC7639}" sibTransId="{C66BA80C-7925-44C8-9784-2DDE3AA3DF3F}"/>
    <dgm:cxn modelId="{0ABBE37D-01E2-4069-A91C-0A2D871253B0}" type="presOf" srcId="{D678BADF-2C1B-48E8-A8C2-A65BB08D671B}" destId="{A344734C-99AE-4261-A3DB-D19507335661}" srcOrd="0" destOrd="0" presId="urn:microsoft.com/office/officeart/2005/8/layout/chart3"/>
    <dgm:cxn modelId="{54CC9EB5-8919-478E-9B7D-295887410A4F}" srcId="{CB7532A5-ECC0-416F-82C3-8D896771A0BD}" destId="{05897888-7897-4BD7-8F38-DAE2F64CC094}" srcOrd="0" destOrd="0" parTransId="{6FB6941C-3BDA-426E-A3B2-C4A45548B397}" sibTransId="{ED434628-D109-4B57-AE5F-09390A2F967D}"/>
    <dgm:cxn modelId="{CEDA85C1-7CC6-4551-9CE6-F793E967D5C3}" type="presOf" srcId="{05897888-7897-4BD7-8F38-DAE2F64CC094}" destId="{FB379286-7739-43CB-8288-6658A0AEFD81}" srcOrd="0" destOrd="0" presId="urn:microsoft.com/office/officeart/2005/8/layout/chart3"/>
    <dgm:cxn modelId="{0BB297D9-48EE-4517-8166-EFC13B1A5798}" type="presOf" srcId="{D678BADF-2C1B-48E8-A8C2-A65BB08D671B}" destId="{833AB436-7949-4395-9710-1FE44D7DE466}" srcOrd="1" destOrd="0" presId="urn:microsoft.com/office/officeart/2005/8/layout/chart3"/>
    <dgm:cxn modelId="{FA1CD16F-1F82-42D2-A666-49198AD0E1AD}" type="presParOf" srcId="{A617D4A8-5718-4857-92DB-B30EE0EFC853}" destId="{FB379286-7739-43CB-8288-6658A0AEFD81}" srcOrd="0" destOrd="0" presId="urn:microsoft.com/office/officeart/2005/8/layout/chart3"/>
    <dgm:cxn modelId="{9EA113B2-A71C-4F29-BBE5-0B8E923FF30F}" type="presParOf" srcId="{A617D4A8-5718-4857-92DB-B30EE0EFC853}" destId="{BED520F7-6BA5-4132-A6C5-7C948085CF0C}" srcOrd="1" destOrd="0" presId="urn:microsoft.com/office/officeart/2005/8/layout/chart3"/>
    <dgm:cxn modelId="{23AC26B8-D249-4ACB-9910-1625B0B449AF}" type="presParOf" srcId="{A617D4A8-5718-4857-92DB-B30EE0EFC853}" destId="{A344734C-99AE-4261-A3DB-D19507335661}" srcOrd="2" destOrd="0" presId="urn:microsoft.com/office/officeart/2005/8/layout/chart3"/>
    <dgm:cxn modelId="{6DA70479-3E11-4668-A7EE-01C3EEE407F7}" type="presParOf" srcId="{A617D4A8-5718-4857-92DB-B30EE0EFC853}" destId="{833AB436-7949-4395-9710-1FE44D7DE466}" srcOrd="3" destOrd="0" presId="urn:microsoft.com/office/officeart/2005/8/layout/chart3"/>
    <dgm:cxn modelId="{2096C15B-2820-4C31-B5F9-20B99C94CE94}" type="presParOf" srcId="{A617D4A8-5718-4857-92DB-B30EE0EFC853}" destId="{1F5A3EEA-108B-4668-B467-FC489EA99D0B}" srcOrd="4" destOrd="0" presId="urn:microsoft.com/office/officeart/2005/8/layout/chart3"/>
    <dgm:cxn modelId="{646CDF48-5171-4374-BC8B-F59CEEC3B103}" type="presParOf" srcId="{A617D4A8-5718-4857-92DB-B30EE0EFC853}" destId="{8905D108-2CBE-48FB-899B-7B794E4AAE0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D323D6-CDEB-4A02-9BAF-CDE241118D3E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792E5E51-394E-4CDE-931A-DE569430D0F1}">
      <dgm:prSet phldrT="[Texte]"/>
      <dgm:spPr>
        <a:solidFill>
          <a:srgbClr val="275662">
            <a:alpha val="50000"/>
          </a:srgbClr>
        </a:solidFill>
      </dgm:spPr>
      <dgm:t>
        <a:bodyPr/>
        <a:lstStyle/>
        <a:p>
          <a:r>
            <a:rPr lang="fr-FR" dirty="0"/>
            <a:t>Produits</a:t>
          </a:r>
        </a:p>
      </dgm:t>
    </dgm:pt>
    <dgm:pt modelId="{B8E7E15C-FB3E-4D33-9E66-B2880353AF37}" type="parTrans" cxnId="{6612B73E-C7A4-4E37-96E5-0195B49E6BFF}">
      <dgm:prSet/>
      <dgm:spPr/>
      <dgm:t>
        <a:bodyPr/>
        <a:lstStyle/>
        <a:p>
          <a:endParaRPr lang="fr-FR"/>
        </a:p>
      </dgm:t>
    </dgm:pt>
    <dgm:pt modelId="{A3688E1F-E8C8-48F1-974E-FD0416DCC73D}" type="sibTrans" cxnId="{6612B73E-C7A4-4E37-96E5-0195B49E6BFF}">
      <dgm:prSet/>
      <dgm:spPr/>
      <dgm:t>
        <a:bodyPr/>
        <a:lstStyle/>
        <a:p>
          <a:endParaRPr lang="fr-FR"/>
        </a:p>
      </dgm:t>
    </dgm:pt>
    <dgm:pt modelId="{5A995B48-1DCB-4B4C-8D16-1C4B72413E69}">
      <dgm:prSet phldrT="[Texte]"/>
      <dgm:spPr>
        <a:solidFill>
          <a:srgbClr val="ED6E6C">
            <a:alpha val="50000"/>
          </a:srgbClr>
        </a:solidFill>
      </dgm:spPr>
      <dgm:t>
        <a:bodyPr/>
        <a:lstStyle/>
        <a:p>
          <a:r>
            <a:rPr lang="fr-FR" dirty="0"/>
            <a:t>Procédés de transformation</a:t>
          </a:r>
        </a:p>
      </dgm:t>
    </dgm:pt>
    <dgm:pt modelId="{92E1FED8-737A-42E5-A0D9-AF5D87ADBCB2}" type="parTrans" cxnId="{71A97C46-29A0-4102-8902-D2695B251674}">
      <dgm:prSet/>
      <dgm:spPr/>
      <dgm:t>
        <a:bodyPr/>
        <a:lstStyle/>
        <a:p>
          <a:endParaRPr lang="fr-FR"/>
        </a:p>
      </dgm:t>
    </dgm:pt>
    <dgm:pt modelId="{57FF7D48-64FB-44A0-8EDE-DA8AC84FF21C}" type="sibTrans" cxnId="{71A97C46-29A0-4102-8902-D2695B251674}">
      <dgm:prSet/>
      <dgm:spPr/>
      <dgm:t>
        <a:bodyPr/>
        <a:lstStyle/>
        <a:p>
          <a:endParaRPr lang="fr-FR"/>
        </a:p>
      </dgm:t>
    </dgm:pt>
    <dgm:pt modelId="{61CAF490-0468-4E7E-989D-9A1AEC980A02}">
      <dgm:prSet phldrT="[Texte]"/>
      <dgm:spPr>
        <a:solidFill>
          <a:srgbClr val="408DA2">
            <a:alpha val="50000"/>
          </a:srgbClr>
        </a:solidFill>
      </dgm:spPr>
      <dgm:t>
        <a:bodyPr/>
        <a:lstStyle/>
        <a:p>
          <a:pPr algn="r"/>
          <a:r>
            <a:rPr lang="fr-FR" dirty="0"/>
            <a:t>Bioressources</a:t>
          </a:r>
        </a:p>
      </dgm:t>
    </dgm:pt>
    <dgm:pt modelId="{AFFBE90E-5F9D-49C9-8111-0D658F65CF14}" type="parTrans" cxnId="{0E491B03-D896-4117-A862-2B493256A3B9}">
      <dgm:prSet/>
      <dgm:spPr/>
      <dgm:t>
        <a:bodyPr/>
        <a:lstStyle/>
        <a:p>
          <a:endParaRPr lang="fr-FR"/>
        </a:p>
      </dgm:t>
    </dgm:pt>
    <dgm:pt modelId="{043C7D41-5F07-4E4C-B5B6-13708D4262AC}" type="sibTrans" cxnId="{0E491B03-D896-4117-A862-2B493256A3B9}">
      <dgm:prSet/>
      <dgm:spPr/>
      <dgm:t>
        <a:bodyPr/>
        <a:lstStyle/>
        <a:p>
          <a:endParaRPr lang="fr-FR"/>
        </a:p>
      </dgm:t>
    </dgm:pt>
    <dgm:pt modelId="{FB935160-41D7-49FD-A1BA-B9490B7FED6C}" type="pres">
      <dgm:prSet presAssocID="{B3D323D6-CDEB-4A02-9BAF-CDE241118D3E}" presName="compositeShape" presStyleCnt="0">
        <dgm:presLayoutVars>
          <dgm:chMax val="7"/>
          <dgm:dir/>
          <dgm:resizeHandles val="exact"/>
        </dgm:presLayoutVars>
      </dgm:prSet>
      <dgm:spPr/>
    </dgm:pt>
    <dgm:pt modelId="{9366DBBF-2D70-460B-B545-29095D82BADF}" type="pres">
      <dgm:prSet presAssocID="{792E5E51-394E-4CDE-931A-DE569430D0F1}" presName="circ1" presStyleLbl="vennNode1" presStyleIdx="0" presStyleCnt="3"/>
      <dgm:spPr/>
    </dgm:pt>
    <dgm:pt modelId="{0E4D2559-C099-40F0-A135-33C612B55E2F}" type="pres">
      <dgm:prSet presAssocID="{792E5E51-394E-4CDE-931A-DE569430D0F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4B37990-2E05-47B9-8A3D-C8947C5EB099}" type="pres">
      <dgm:prSet presAssocID="{5A995B48-1DCB-4B4C-8D16-1C4B72413E69}" presName="circ2" presStyleLbl="vennNode1" presStyleIdx="1" presStyleCnt="3"/>
      <dgm:spPr/>
    </dgm:pt>
    <dgm:pt modelId="{EFEC7AF7-FBAB-4D0E-8871-3E5BDC681871}" type="pres">
      <dgm:prSet presAssocID="{5A995B48-1DCB-4B4C-8D16-1C4B72413E6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2EE9DDF-9447-447F-8485-C4D05151A398}" type="pres">
      <dgm:prSet presAssocID="{61CAF490-0468-4E7E-989D-9A1AEC980A02}" presName="circ3" presStyleLbl="vennNode1" presStyleIdx="2" presStyleCnt="3"/>
      <dgm:spPr/>
    </dgm:pt>
    <dgm:pt modelId="{C38D2C2B-6227-43C6-B628-2A4A4BC9E11E}" type="pres">
      <dgm:prSet presAssocID="{61CAF490-0468-4E7E-989D-9A1AEC980A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E491B03-D896-4117-A862-2B493256A3B9}" srcId="{B3D323D6-CDEB-4A02-9BAF-CDE241118D3E}" destId="{61CAF490-0468-4E7E-989D-9A1AEC980A02}" srcOrd="2" destOrd="0" parTransId="{AFFBE90E-5F9D-49C9-8111-0D658F65CF14}" sibTransId="{043C7D41-5F07-4E4C-B5B6-13708D4262AC}"/>
    <dgm:cxn modelId="{3B529231-9075-4C4E-9B1A-7B03F0CD1B28}" type="presOf" srcId="{B3D323D6-CDEB-4A02-9BAF-CDE241118D3E}" destId="{FB935160-41D7-49FD-A1BA-B9490B7FED6C}" srcOrd="0" destOrd="0" presId="urn:microsoft.com/office/officeart/2005/8/layout/venn1"/>
    <dgm:cxn modelId="{0C45193A-4469-4C45-A0CD-B2D377CDB352}" type="presOf" srcId="{61CAF490-0468-4E7E-989D-9A1AEC980A02}" destId="{C38D2C2B-6227-43C6-B628-2A4A4BC9E11E}" srcOrd="1" destOrd="0" presId="urn:microsoft.com/office/officeart/2005/8/layout/venn1"/>
    <dgm:cxn modelId="{6612B73E-C7A4-4E37-96E5-0195B49E6BFF}" srcId="{B3D323D6-CDEB-4A02-9BAF-CDE241118D3E}" destId="{792E5E51-394E-4CDE-931A-DE569430D0F1}" srcOrd="0" destOrd="0" parTransId="{B8E7E15C-FB3E-4D33-9E66-B2880353AF37}" sibTransId="{A3688E1F-E8C8-48F1-974E-FD0416DCC73D}"/>
    <dgm:cxn modelId="{C8B0AD62-0C93-4C3D-B58E-758A3306C2B5}" type="presOf" srcId="{61CAF490-0468-4E7E-989D-9A1AEC980A02}" destId="{42EE9DDF-9447-447F-8485-C4D05151A398}" srcOrd="0" destOrd="0" presId="urn:microsoft.com/office/officeart/2005/8/layout/venn1"/>
    <dgm:cxn modelId="{71A97C46-29A0-4102-8902-D2695B251674}" srcId="{B3D323D6-CDEB-4A02-9BAF-CDE241118D3E}" destId="{5A995B48-1DCB-4B4C-8D16-1C4B72413E69}" srcOrd="1" destOrd="0" parTransId="{92E1FED8-737A-42E5-A0D9-AF5D87ADBCB2}" sibTransId="{57FF7D48-64FB-44A0-8EDE-DA8AC84FF21C}"/>
    <dgm:cxn modelId="{EC0F2C4F-0FCB-4E5E-89C1-D6A25C7BA5C5}" type="presOf" srcId="{792E5E51-394E-4CDE-931A-DE569430D0F1}" destId="{9366DBBF-2D70-460B-B545-29095D82BADF}" srcOrd="0" destOrd="0" presId="urn:microsoft.com/office/officeart/2005/8/layout/venn1"/>
    <dgm:cxn modelId="{59BF8957-E696-4F11-9C14-AA2DED18DE5B}" type="presOf" srcId="{792E5E51-394E-4CDE-931A-DE569430D0F1}" destId="{0E4D2559-C099-40F0-A135-33C612B55E2F}" srcOrd="1" destOrd="0" presId="urn:microsoft.com/office/officeart/2005/8/layout/venn1"/>
    <dgm:cxn modelId="{87A67BBC-742A-45FD-A85F-2FDE0576E34D}" type="presOf" srcId="{5A995B48-1DCB-4B4C-8D16-1C4B72413E69}" destId="{EFEC7AF7-FBAB-4D0E-8871-3E5BDC681871}" srcOrd="1" destOrd="0" presId="urn:microsoft.com/office/officeart/2005/8/layout/venn1"/>
    <dgm:cxn modelId="{9F1903FA-BC35-406E-8FC9-C3842F7C45EC}" type="presOf" srcId="{5A995B48-1DCB-4B4C-8D16-1C4B72413E69}" destId="{24B37990-2E05-47B9-8A3D-C8947C5EB099}" srcOrd="0" destOrd="0" presId="urn:microsoft.com/office/officeart/2005/8/layout/venn1"/>
    <dgm:cxn modelId="{3868AE59-1CE5-4471-A596-6CC5824A0156}" type="presParOf" srcId="{FB935160-41D7-49FD-A1BA-B9490B7FED6C}" destId="{9366DBBF-2D70-460B-B545-29095D82BADF}" srcOrd="0" destOrd="0" presId="urn:microsoft.com/office/officeart/2005/8/layout/venn1"/>
    <dgm:cxn modelId="{F2B6FD2F-B45B-4CBF-98B1-8C7489A2B38F}" type="presParOf" srcId="{FB935160-41D7-49FD-A1BA-B9490B7FED6C}" destId="{0E4D2559-C099-40F0-A135-33C612B55E2F}" srcOrd="1" destOrd="0" presId="urn:microsoft.com/office/officeart/2005/8/layout/venn1"/>
    <dgm:cxn modelId="{4BF90F04-C479-4D5A-9821-0C2FF2657A06}" type="presParOf" srcId="{FB935160-41D7-49FD-A1BA-B9490B7FED6C}" destId="{24B37990-2E05-47B9-8A3D-C8947C5EB099}" srcOrd="2" destOrd="0" presId="urn:microsoft.com/office/officeart/2005/8/layout/venn1"/>
    <dgm:cxn modelId="{A41E20AC-7CD0-4883-88C3-68F4DB2DFF04}" type="presParOf" srcId="{FB935160-41D7-49FD-A1BA-B9490B7FED6C}" destId="{EFEC7AF7-FBAB-4D0E-8871-3E5BDC681871}" srcOrd="3" destOrd="0" presId="urn:microsoft.com/office/officeart/2005/8/layout/venn1"/>
    <dgm:cxn modelId="{B0C91C4E-223C-4AED-AFAF-897B1CB1A7B6}" type="presParOf" srcId="{FB935160-41D7-49FD-A1BA-B9490B7FED6C}" destId="{42EE9DDF-9447-447F-8485-C4D05151A398}" srcOrd="4" destOrd="0" presId="urn:microsoft.com/office/officeart/2005/8/layout/venn1"/>
    <dgm:cxn modelId="{FBD7B03C-7592-4768-A3D3-D71130970493}" type="presParOf" srcId="{FB935160-41D7-49FD-A1BA-B9490B7FED6C}" destId="{C38D2C2B-6227-43C6-B628-2A4A4BC9E11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6DBBF-2D70-460B-B545-29095D82BADF}">
      <dsp:nvSpPr>
        <dsp:cNvPr id="0" name=""/>
        <dsp:cNvSpPr/>
      </dsp:nvSpPr>
      <dsp:spPr>
        <a:xfrm>
          <a:off x="3422879" y="39235"/>
          <a:ext cx="2040236" cy="2040236"/>
        </a:xfrm>
        <a:prstGeom prst="ellipse">
          <a:avLst/>
        </a:prstGeom>
        <a:solidFill>
          <a:srgbClr val="27566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Production végétale</a:t>
          </a:r>
        </a:p>
      </dsp:txBody>
      <dsp:txXfrm>
        <a:off x="3658291" y="313882"/>
        <a:ext cx="1569412" cy="647382"/>
      </dsp:txXfrm>
    </dsp:sp>
    <dsp:sp modelId="{3A82C640-38BC-41CC-9751-9D9963AC355E}">
      <dsp:nvSpPr>
        <dsp:cNvPr id="0" name=""/>
        <dsp:cNvSpPr/>
      </dsp:nvSpPr>
      <dsp:spPr>
        <a:xfrm>
          <a:off x="4325291" y="941647"/>
          <a:ext cx="2040236" cy="2040236"/>
        </a:xfrm>
        <a:prstGeom prst="ellipse">
          <a:avLst/>
        </a:prstGeom>
        <a:solidFill>
          <a:srgbClr val="27566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Production animale</a:t>
          </a:r>
        </a:p>
      </dsp:txBody>
      <dsp:txXfrm>
        <a:off x="5423880" y="1177059"/>
        <a:ext cx="784706" cy="1569412"/>
      </dsp:txXfrm>
    </dsp:sp>
    <dsp:sp modelId="{2AB7616E-EA1B-48AA-A143-6E52BE76944D}">
      <dsp:nvSpPr>
        <dsp:cNvPr id="0" name=""/>
        <dsp:cNvSpPr/>
      </dsp:nvSpPr>
      <dsp:spPr>
        <a:xfrm>
          <a:off x="3422879" y="1844059"/>
          <a:ext cx="2040236" cy="2040236"/>
        </a:xfrm>
        <a:prstGeom prst="ellipse">
          <a:avLst/>
        </a:prstGeom>
        <a:solidFill>
          <a:srgbClr val="ED6E6C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Aliments</a:t>
          </a:r>
        </a:p>
      </dsp:txBody>
      <dsp:txXfrm>
        <a:off x="3658291" y="2962265"/>
        <a:ext cx="1569412" cy="647382"/>
      </dsp:txXfrm>
    </dsp:sp>
    <dsp:sp modelId="{59E70D05-E128-4134-A89D-F87C612080BC}">
      <dsp:nvSpPr>
        <dsp:cNvPr id="0" name=""/>
        <dsp:cNvSpPr/>
      </dsp:nvSpPr>
      <dsp:spPr>
        <a:xfrm>
          <a:off x="2520467" y="941647"/>
          <a:ext cx="2040236" cy="2040236"/>
        </a:xfrm>
        <a:prstGeom prst="ellipse">
          <a:avLst/>
        </a:prstGeom>
        <a:solidFill>
          <a:srgbClr val="408DA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Sols</a:t>
          </a:r>
        </a:p>
      </dsp:txBody>
      <dsp:txXfrm>
        <a:off x="2677408" y="1177059"/>
        <a:ext cx="784706" cy="1569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6DBBF-2D70-460B-B545-29095D82BADF}">
      <dsp:nvSpPr>
        <dsp:cNvPr id="0" name=""/>
        <dsp:cNvSpPr/>
      </dsp:nvSpPr>
      <dsp:spPr>
        <a:xfrm>
          <a:off x="3952398" y="54391"/>
          <a:ext cx="2610802" cy="2610802"/>
        </a:xfrm>
        <a:prstGeom prst="ellipse">
          <a:avLst/>
        </a:prstGeom>
        <a:solidFill>
          <a:srgbClr val="27566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Santé de l’environnement</a:t>
          </a:r>
        </a:p>
      </dsp:txBody>
      <dsp:txXfrm>
        <a:off x="4300505" y="511282"/>
        <a:ext cx="1914588" cy="1174861"/>
      </dsp:txXfrm>
    </dsp:sp>
    <dsp:sp modelId="{24B37990-2E05-47B9-8A3D-C8947C5EB099}">
      <dsp:nvSpPr>
        <dsp:cNvPr id="0" name=""/>
        <dsp:cNvSpPr/>
      </dsp:nvSpPr>
      <dsp:spPr>
        <a:xfrm>
          <a:off x="4894463" y="1686143"/>
          <a:ext cx="2610802" cy="2610802"/>
        </a:xfrm>
        <a:prstGeom prst="ellipse">
          <a:avLst/>
        </a:prstGeom>
        <a:solidFill>
          <a:srgbClr val="ED6E6C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Santé animale</a:t>
          </a:r>
        </a:p>
      </dsp:txBody>
      <dsp:txXfrm>
        <a:off x="5692933" y="2360600"/>
        <a:ext cx="1566481" cy="1435941"/>
      </dsp:txXfrm>
    </dsp:sp>
    <dsp:sp modelId="{42EE9DDF-9447-447F-8485-C4D05151A398}">
      <dsp:nvSpPr>
        <dsp:cNvPr id="0" name=""/>
        <dsp:cNvSpPr/>
      </dsp:nvSpPr>
      <dsp:spPr>
        <a:xfrm>
          <a:off x="3010333" y="1686143"/>
          <a:ext cx="2610802" cy="2610802"/>
        </a:xfrm>
        <a:prstGeom prst="ellipse">
          <a:avLst/>
        </a:prstGeom>
        <a:solidFill>
          <a:srgbClr val="408DA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Santé humaine</a:t>
          </a:r>
        </a:p>
      </dsp:txBody>
      <dsp:txXfrm>
        <a:off x="3256184" y="2360600"/>
        <a:ext cx="1566481" cy="1435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79286-7739-43CB-8288-6658A0AEFD81}">
      <dsp:nvSpPr>
        <dsp:cNvPr id="0" name=""/>
        <dsp:cNvSpPr/>
      </dsp:nvSpPr>
      <dsp:spPr>
        <a:xfrm>
          <a:off x="1421913" y="435145"/>
          <a:ext cx="3971136" cy="3971136"/>
        </a:xfrm>
        <a:prstGeom prst="pie">
          <a:avLst>
            <a:gd name="adj1" fmla="val 16200000"/>
            <a:gd name="adj2" fmla="val 1800000"/>
          </a:avLst>
        </a:prstGeom>
        <a:solidFill>
          <a:srgbClr val="408D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Pôle aliment</a:t>
          </a:r>
        </a:p>
      </dsp:txBody>
      <dsp:txXfrm>
        <a:off x="3580983" y="1167915"/>
        <a:ext cx="1347350" cy="1323712"/>
      </dsp:txXfrm>
    </dsp:sp>
    <dsp:sp modelId="{A344734C-99AE-4261-A3DB-D19507335661}">
      <dsp:nvSpPr>
        <dsp:cNvPr id="0" name=""/>
        <dsp:cNvSpPr/>
      </dsp:nvSpPr>
      <dsp:spPr>
        <a:xfrm>
          <a:off x="1422360" y="437297"/>
          <a:ext cx="3971136" cy="3971136"/>
        </a:xfrm>
        <a:prstGeom prst="pie">
          <a:avLst>
            <a:gd name="adj1" fmla="val 1800000"/>
            <a:gd name="adj2" fmla="val 9000000"/>
          </a:avLst>
        </a:prstGeom>
        <a:solidFill>
          <a:srgbClr val="F18A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Pôle nutrition</a:t>
          </a:r>
        </a:p>
      </dsp:txBody>
      <dsp:txXfrm>
        <a:off x="2509695" y="2942896"/>
        <a:ext cx="1796466" cy="1229161"/>
      </dsp:txXfrm>
    </dsp:sp>
    <dsp:sp modelId="{1F5A3EEA-108B-4668-B467-FC489EA99D0B}">
      <dsp:nvSpPr>
        <dsp:cNvPr id="0" name=""/>
        <dsp:cNvSpPr/>
      </dsp:nvSpPr>
      <dsp:spPr>
        <a:xfrm>
          <a:off x="1422360" y="437297"/>
          <a:ext cx="3971136" cy="3971136"/>
        </a:xfrm>
        <a:prstGeom prst="pie">
          <a:avLst>
            <a:gd name="adj1" fmla="val 9000000"/>
            <a:gd name="adj2" fmla="val 16200000"/>
          </a:avLst>
        </a:prstGeom>
        <a:solidFill>
          <a:srgbClr val="2756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Pôle consommateur</a:t>
          </a:r>
        </a:p>
      </dsp:txBody>
      <dsp:txXfrm>
        <a:off x="1847839" y="1217342"/>
        <a:ext cx="1347350" cy="13237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6DBBF-2D70-460B-B545-29095D82BADF}">
      <dsp:nvSpPr>
        <dsp:cNvPr id="0" name=""/>
        <dsp:cNvSpPr/>
      </dsp:nvSpPr>
      <dsp:spPr>
        <a:xfrm>
          <a:off x="3952398" y="54391"/>
          <a:ext cx="2610802" cy="2610802"/>
        </a:xfrm>
        <a:prstGeom prst="ellipse">
          <a:avLst/>
        </a:prstGeom>
        <a:solidFill>
          <a:srgbClr val="27566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Produits</a:t>
          </a:r>
        </a:p>
      </dsp:txBody>
      <dsp:txXfrm>
        <a:off x="4300505" y="511282"/>
        <a:ext cx="1914588" cy="1174861"/>
      </dsp:txXfrm>
    </dsp:sp>
    <dsp:sp modelId="{24B37990-2E05-47B9-8A3D-C8947C5EB099}">
      <dsp:nvSpPr>
        <dsp:cNvPr id="0" name=""/>
        <dsp:cNvSpPr/>
      </dsp:nvSpPr>
      <dsp:spPr>
        <a:xfrm>
          <a:off x="4894463" y="1686143"/>
          <a:ext cx="2610802" cy="2610802"/>
        </a:xfrm>
        <a:prstGeom prst="ellipse">
          <a:avLst/>
        </a:prstGeom>
        <a:solidFill>
          <a:srgbClr val="ED6E6C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Procédés de transformation</a:t>
          </a:r>
        </a:p>
      </dsp:txBody>
      <dsp:txXfrm>
        <a:off x="5692933" y="2360600"/>
        <a:ext cx="1566481" cy="1435941"/>
      </dsp:txXfrm>
    </dsp:sp>
    <dsp:sp modelId="{42EE9DDF-9447-447F-8485-C4D05151A398}">
      <dsp:nvSpPr>
        <dsp:cNvPr id="0" name=""/>
        <dsp:cNvSpPr/>
      </dsp:nvSpPr>
      <dsp:spPr>
        <a:xfrm>
          <a:off x="3010333" y="1686143"/>
          <a:ext cx="2610802" cy="2610802"/>
        </a:xfrm>
        <a:prstGeom prst="ellipse">
          <a:avLst/>
        </a:prstGeom>
        <a:solidFill>
          <a:srgbClr val="408DA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Bioressources</a:t>
          </a:r>
        </a:p>
      </dsp:txBody>
      <dsp:txXfrm>
        <a:off x="3256184" y="2360600"/>
        <a:ext cx="1566481" cy="143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6D709CC-E751-4D4F-95CE-FB44C08851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22FFC-309E-3B41-9C48-D9D04FF822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FE60-A171-6D4B-9A3D-1B6F13279AEF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127457-F976-4A4A-B536-27F257DDAC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C1BE72-4A5E-8941-A325-6BCBC5F908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A8169-BBC5-2E44-BA45-6205B3CBC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9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29471-4A46-A441-B059-06E825425D83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B113-9194-3D4A-AEC7-39C542AE0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04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0B113-9194-3D4A-AEC7-39C542AE0A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57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0B113-9194-3D4A-AEC7-39C542AE0A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25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0B113-9194-3D4A-AEC7-39C542AE0A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58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0B113-9194-3D4A-AEC7-39C542AE0A2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23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0B113-9194-3D4A-AEC7-39C542AE0A2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69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0B113-9194-3D4A-AEC7-39C542AE0A2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548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0B113-9194-3D4A-AEC7-39C542AE0A2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792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0B113-9194-3D4A-AEC7-39C542AE0A2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14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0B113-9194-3D4A-AEC7-39C542AE0A2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09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FF8747-6D95-44EB-BB0C-27ECFD61E615}"/>
              </a:ext>
            </a:extLst>
          </p:cNvPr>
          <p:cNvSpPr txBox="1">
            <a:spLocks/>
          </p:cNvSpPr>
          <p:nvPr userDrawn="1"/>
        </p:nvSpPr>
        <p:spPr>
          <a:xfrm>
            <a:off x="412568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Séminaire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90112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38244B-CEEC-4F99-9AEF-581920EA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867171"/>
            <a:ext cx="314325" cy="32146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626D467-C707-4B4F-AB89-E85F4B12B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Séminaire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87748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A88272-1F4C-47EC-B53C-A67E03FE6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Séminaire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43313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2862262"/>
            <a:ext cx="4292076" cy="28690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6" y="2862262"/>
            <a:ext cx="31432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5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501411E-310B-4A28-9E49-D49E191427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1162113"/>
            <a:ext cx="2031364" cy="5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7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1272217"/>
            <a:ext cx="1546860" cy="3133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29"/>
            <a:ext cx="54356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6" y="2862262"/>
            <a:ext cx="314325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5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6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902" y="1747716"/>
            <a:ext cx="4880674" cy="8175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6902" y="2565311"/>
            <a:ext cx="488067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747716"/>
            <a:ext cx="4904712" cy="8175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565311"/>
            <a:ext cx="4904712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61" y="149630"/>
            <a:ext cx="10749092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095005" y="1068698"/>
            <a:ext cx="10252448" cy="679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4C8C0B-6A2E-4F12-956C-03B46CA118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5" y="462441"/>
            <a:ext cx="314325" cy="3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458" y="581890"/>
            <a:ext cx="325356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0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18458" y="1492134"/>
            <a:ext cx="3253567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18459" y="2593570"/>
            <a:ext cx="3253565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0"/>
            <a:ext cx="6172200" cy="503751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58" y="581890"/>
            <a:ext cx="325356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18458" y="1492134"/>
            <a:ext cx="3253567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18459" y="2593570"/>
            <a:ext cx="3253565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0379" y="1424045"/>
            <a:ext cx="9713421" cy="4009910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2" cy="679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25"/>
            <a:ext cx="1755371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824104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07" y="2818367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E5BAA3-A3CF-494F-BC51-DA0B09FE5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867171"/>
            <a:ext cx="314325" cy="321469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87543B-944B-4942-9AD7-F61BEF4E4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Séminaire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5507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7566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2A3421-83F0-4E24-A60F-BF360B47C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Séminaire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59722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E26865-3BB3-4676-AEFD-5629173AE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867171"/>
            <a:ext cx="314325" cy="32146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E79E13-5D95-4B26-89CA-967B22159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Séminaire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4820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7566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7566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BD7101C-966E-4A2F-B96B-548BE15E9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867171"/>
            <a:ext cx="314325" cy="32146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A8BB66-A860-4014-BE85-D27DA150CF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Séminaire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16618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36C679-662A-4C9F-BBB3-FF2864F1E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867171"/>
            <a:ext cx="314325" cy="32146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5E324C8-322B-45E0-B70C-E682D7AB4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Séminaire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90542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D3E23-EEF7-4F82-9BCE-33DD2ECD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Séminaire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67300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589183-0116-4358-8CA3-53E061FFA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181961"/>
            <a:ext cx="314325" cy="32146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E298E89-4B35-4892-95F7-AC5E36BFB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Séminaire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31583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86AAEC-7BB9-4FED-8F33-B978C8AAB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Séminaire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9201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Séminaire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E85AF51-EDA3-4989-9D86-8C63EB2235A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56350"/>
            <a:ext cx="910996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3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2" r:id="rId13"/>
    <p:sldLayoutId id="2147483665" r:id="rId14"/>
    <p:sldLayoutId id="2147483666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en.wikipedia.org/wiki/CRNHs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9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38.jpg"/><Relationship Id="rId4" Type="http://schemas.openxmlformats.org/officeDocument/2006/relationships/diagramData" Target="../diagrams/data3.xml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4.png"/><Relationship Id="rId17" Type="http://schemas.openxmlformats.org/officeDocument/2006/relationships/hyperlink" Target="https://doi.org/10.15454/X2MOWO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3.sv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svg"/><Relationship Id="rId5" Type="http://schemas.openxmlformats.org/officeDocument/2006/relationships/diagramQuickStyle" Target="../diagrams/quickStyle1.xml"/><Relationship Id="rId15" Type="http://schemas.openxmlformats.org/officeDocument/2006/relationships/hyperlink" Target="https://game-icons.net/1x1/delapouite/bread.html" TargetMode="Externa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6.inrae.fr/vsoil/" TargetMode="External"/><Relationship Id="rId2" Type="http://schemas.openxmlformats.org/officeDocument/2006/relationships/hyperlink" Target="http://infosol.websol.f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://agroportal.lirmm.fr/ontologies/ANAEETH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fr.wikipedia.org/wiki/Fichier:Panneau_travaux.svg" TargetMode="Externa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9.png"/><Relationship Id="rId17" Type="http://schemas.openxmlformats.org/officeDocument/2006/relationships/hyperlink" Target="https://doi.org/10.1093/bioinformatics/btab627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8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8F56F-2B66-0049-8226-C8F21D3DE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87080"/>
            <a:ext cx="5271351" cy="2889114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Le web sémantique dans le contexte des ambitions d'INRAE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4D2D25-5EAE-0742-804D-F8DF80304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254015"/>
            <a:ext cx="3065478" cy="11478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fr-FR" sz="1800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Michael O’DONOHUE</a:t>
            </a:r>
          </a:p>
          <a:p>
            <a:r>
              <a:rPr lang="fr-FR" dirty="0">
                <a:solidFill>
                  <a:schemeClr val="tx1"/>
                </a:solidFill>
              </a:rPr>
              <a:t>CD TRANSFORM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A1FA20-F18B-4978-BFD3-93C821D08AB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" r="1" b="1"/>
          <a:stretch/>
        </p:blipFill>
        <p:spPr>
          <a:xfrm>
            <a:off x="23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2A6111-677C-4992-BE6A-0EEE00992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59" y="746022"/>
            <a:ext cx="2857500" cy="7524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70AF67F-948E-4B85-ADCD-7EA1E5C3C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41" y="5626614"/>
            <a:ext cx="1118820" cy="10136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DD4ACF-8EDE-464B-82C6-EF1860EF5D2F}"/>
              </a:ext>
            </a:extLst>
          </p:cNvPr>
          <p:cNvSpPr txBox="1"/>
          <p:nvPr/>
        </p:nvSpPr>
        <p:spPr>
          <a:xfrm>
            <a:off x="6092328" y="6064784"/>
            <a:ext cx="472623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/>
              <a:t>Séminaire résidentiel INRAE </a:t>
            </a:r>
            <a:r>
              <a:rPr lang="fr-FR" sz="1600" dirty="0" err="1"/>
              <a:t>Semantic</a:t>
            </a:r>
            <a:r>
              <a:rPr lang="fr-FR" sz="1600" dirty="0"/>
              <a:t> </a:t>
            </a:r>
            <a:r>
              <a:rPr lang="fr-FR" sz="1600" dirty="0" err="1"/>
              <a:t>Linked</a:t>
            </a:r>
            <a:r>
              <a:rPr lang="fr-FR" sz="1600" dirty="0"/>
              <a:t> Data</a:t>
            </a:r>
          </a:p>
          <a:p>
            <a:r>
              <a:rPr lang="fr-FR" sz="1600" dirty="0">
                <a:ea typeface="+mn-lt"/>
                <a:cs typeface="+mn-lt"/>
              </a:rPr>
              <a:t>du 11 au 14 octobre 2021 - Domaine du Lazaret - Sète</a:t>
            </a:r>
            <a:endParaRPr lang="fr-FR" sz="1600" dirty="0"/>
          </a:p>
          <a:p>
            <a:pPr algn="l"/>
            <a:endParaRPr lang="fr-FR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722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9C0960-6F31-4F71-8C71-B85C8D3F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Favoriser une approche globale de la santé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16635A-D7D7-4944-BF2E-E35603F34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45" y="1690688"/>
            <a:ext cx="3253071" cy="4529427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8EE1715D-DD17-4359-A18A-27C03C67A0A9}"/>
              </a:ext>
            </a:extLst>
          </p:cNvPr>
          <p:cNvSpPr/>
          <p:nvPr/>
        </p:nvSpPr>
        <p:spPr>
          <a:xfrm>
            <a:off x="4917416" y="1690688"/>
            <a:ext cx="1800000" cy="936000"/>
          </a:xfrm>
          <a:prstGeom prst="rightArrow">
            <a:avLst/>
          </a:prstGeom>
          <a:solidFill>
            <a:srgbClr val="ED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C493D7-63DA-4C68-B160-4E1F9FAB5ABE}"/>
              </a:ext>
            </a:extLst>
          </p:cNvPr>
          <p:cNvSpPr txBox="1"/>
          <p:nvPr/>
        </p:nvSpPr>
        <p:spPr>
          <a:xfrm>
            <a:off x="7771573" y="2127511"/>
            <a:ext cx="3181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L’ambition d’améliorer la sante des Hommes est un moteur pour améliorer la santé et le bien-être des animaux et la qualité de l’environnement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B2FD68-4784-4025-9F9B-D37260D76270}"/>
              </a:ext>
            </a:extLst>
          </p:cNvPr>
          <p:cNvSpPr txBox="1"/>
          <p:nvPr/>
        </p:nvSpPr>
        <p:spPr>
          <a:xfrm>
            <a:off x="7771573" y="1771383"/>
            <a:ext cx="254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Métaprogramme</a:t>
            </a:r>
            <a:r>
              <a:rPr lang="fr-FR" b="1" dirty="0"/>
              <a:t> SYALSA</a:t>
            </a:r>
          </a:p>
        </p:txBody>
      </p:sp>
      <p:pic>
        <p:nvPicPr>
          <p:cNvPr id="15" name="Image 14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6BF37180-DE04-4B23-9488-507725E23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73" y="4475740"/>
            <a:ext cx="3657917" cy="257273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E54F1E4-346E-4578-B601-DD814D57FA7A}"/>
              </a:ext>
            </a:extLst>
          </p:cNvPr>
          <p:cNvSpPr txBox="1"/>
          <p:nvPr/>
        </p:nvSpPr>
        <p:spPr>
          <a:xfrm>
            <a:off x="7771573" y="4172827"/>
            <a:ext cx="278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Infrastructure de recherche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2EAE0041-66E3-4421-8019-752C9E9A4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54" y="6506990"/>
            <a:ext cx="34318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https://hal.inrae.fr/hal-02864749 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945A822D-1206-4550-99BD-72D61BB2CF00}"/>
              </a:ext>
            </a:extLst>
          </p:cNvPr>
          <p:cNvSpPr/>
          <p:nvPr/>
        </p:nvSpPr>
        <p:spPr>
          <a:xfrm>
            <a:off x="4917416" y="5039501"/>
            <a:ext cx="1800000" cy="936000"/>
          </a:xfrm>
          <a:prstGeom prst="rightArrow">
            <a:avLst/>
          </a:prstGeom>
          <a:solidFill>
            <a:srgbClr val="ED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911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rte&#10;&#10;Description générée automatiquement">
            <a:extLst>
              <a:ext uri="{FF2B5EF4-FFF2-40B4-BE49-F238E27FC236}">
                <a16:creationId xmlns:a16="http://schemas.microsoft.com/office/drawing/2014/main" id="{88EB69B7-6A31-4A86-A5CE-9F2B019F5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75313" y="4664696"/>
            <a:ext cx="2095792" cy="20291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704F230-5547-4F29-A7E7-6E6B5D46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CAliS</a:t>
            </a:r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2785499E-74F2-4B60-B9D9-48B8BE826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937760"/>
              </p:ext>
            </p:extLst>
          </p:nvPr>
        </p:nvGraphicFramePr>
        <p:xfrm>
          <a:off x="3493425" y="951706"/>
          <a:ext cx="7020560" cy="472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BA5E81F-E3ED-469D-BB38-359C6332B6ED}"/>
              </a:ext>
            </a:extLst>
          </p:cNvPr>
          <p:cNvSpPr txBox="1"/>
          <p:nvPr/>
        </p:nvSpPr>
        <p:spPr>
          <a:xfrm>
            <a:off x="5971105" y="5569227"/>
            <a:ext cx="410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Données de cohortes, études cliniques, lien alimentation-santé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DE8C4C-A40C-4E40-8C85-AEF792A85D3E}"/>
              </a:ext>
            </a:extLst>
          </p:cNvPr>
          <p:cNvSpPr txBox="1"/>
          <p:nvPr/>
        </p:nvSpPr>
        <p:spPr>
          <a:xfrm>
            <a:off x="7850776" y="499096"/>
            <a:ext cx="3644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Infrastructure PROBE et outils expérimentaux de TRANSFORM</a:t>
            </a:r>
          </a:p>
          <a:p>
            <a:r>
              <a:rPr lang="fr-FR" dirty="0"/>
              <a:t>Données de composition, de structure, de fonction et de procédés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EE18F57-E405-49F6-90B6-1305274ED2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84" y="1739609"/>
            <a:ext cx="2589241" cy="62272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B419C8F-2A74-4A19-BF62-2687A2668F5A}"/>
              </a:ext>
            </a:extLst>
          </p:cNvPr>
          <p:cNvSpPr txBox="1"/>
          <p:nvPr/>
        </p:nvSpPr>
        <p:spPr>
          <a:xfrm>
            <a:off x="359830" y="2461380"/>
            <a:ext cx="4100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Données caractérisant l'offre alimentaire et de la consommation (préférences et tendances)</a:t>
            </a:r>
          </a:p>
        </p:txBody>
      </p:sp>
      <p:pic>
        <p:nvPicPr>
          <p:cNvPr id="17" name="Image 1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4A8273D-50B1-4D49-B072-39DBD28CF9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8" y="3058749"/>
            <a:ext cx="1550054" cy="85806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3A2BF76-137F-42F9-B2A0-EFDA18A2EB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8577" y="1714638"/>
            <a:ext cx="2133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9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20">
            <a:extLst>
              <a:ext uri="{FF2B5EF4-FFF2-40B4-BE49-F238E27FC236}">
                <a16:creationId xmlns:a16="http://schemas.microsoft.com/office/drawing/2014/main" id="{3721E608-E568-497B-A480-12BC8862A7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769129"/>
              </p:ext>
            </p:extLst>
          </p:nvPr>
        </p:nvGraphicFramePr>
        <p:xfrm>
          <a:off x="3561644" y="17168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Graphique 15" descr="Arbre à feuilles caduques avec un remplissage uni">
            <a:extLst>
              <a:ext uri="{FF2B5EF4-FFF2-40B4-BE49-F238E27FC236}">
                <a16:creationId xmlns:a16="http://schemas.microsoft.com/office/drawing/2014/main" id="{EFD1D693-0248-4940-85AA-7CC11F311B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8367" y="3729131"/>
            <a:ext cx="914400" cy="914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58A9A48-D5FA-44D8-A035-50C49B88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bioéconomie basée sur une utilisation sobre et circulaire des ressources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3B41B0-F28D-4E61-8652-F7804F7BCA2B}"/>
              </a:ext>
            </a:extLst>
          </p:cNvPr>
          <p:cNvSpPr txBox="1"/>
          <p:nvPr/>
        </p:nvSpPr>
        <p:spPr>
          <a:xfrm>
            <a:off x="389579" y="1637506"/>
            <a:ext cx="5463674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Connecter les données relatives à la disponibilité des bioressources et les caractéristiques de celles-ci.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Identifier les potentialités et mettre en relation biomasse et fonctions d'usage.</a:t>
            </a:r>
            <a:endParaRPr lang="fr-FR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Connecter des donner </a:t>
            </a:r>
            <a:r>
              <a:rPr lang="fr-FR" dirty="0" err="1"/>
              <a:t>omiques</a:t>
            </a:r>
            <a:r>
              <a:rPr lang="fr-FR" dirty="0"/>
              <a:t> aux données (paramètres de conduite  - pH, </a:t>
            </a:r>
            <a:r>
              <a:rPr lang="fr-FR" dirty="0" err="1"/>
              <a:t>T°c</a:t>
            </a:r>
            <a:r>
              <a:rPr lang="fr-FR" dirty="0"/>
              <a:t>...) relatives aux bioprocédés pour mieux piloter ces derniers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071FC311-EA5F-43BC-9326-A79D17086104}"/>
              </a:ext>
            </a:extLst>
          </p:cNvPr>
          <p:cNvSpPr/>
          <p:nvPr/>
        </p:nvSpPr>
        <p:spPr>
          <a:xfrm rot="2663627">
            <a:off x="5794740" y="2107671"/>
            <a:ext cx="2605755" cy="1188000"/>
          </a:xfrm>
          <a:prstGeom prst="rightArrow">
            <a:avLst/>
          </a:prstGeom>
          <a:solidFill>
            <a:srgbClr val="408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Quelle biomasse pour quelle produit?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267E1C41-92A1-4CBF-9CFB-8605896A2677}"/>
              </a:ext>
            </a:extLst>
          </p:cNvPr>
          <p:cNvSpPr/>
          <p:nvPr/>
        </p:nvSpPr>
        <p:spPr>
          <a:xfrm rot="19858177">
            <a:off x="6443052" y="5201155"/>
            <a:ext cx="2605755" cy="1188000"/>
          </a:xfrm>
          <a:prstGeom prst="rightArrow">
            <a:avLst/>
          </a:prstGeom>
          <a:solidFill>
            <a:srgbClr val="567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Quelle procédés pour quelle biomasse?</a:t>
            </a:r>
          </a:p>
        </p:txBody>
      </p:sp>
      <p:sp>
        <p:nvSpPr>
          <p:cNvPr id="14" name="Flèche : gauche 13">
            <a:extLst>
              <a:ext uri="{FF2B5EF4-FFF2-40B4-BE49-F238E27FC236}">
                <a16:creationId xmlns:a16="http://schemas.microsoft.com/office/drawing/2014/main" id="{8B776B24-5A5B-4183-B725-F89620D0403A}"/>
              </a:ext>
            </a:extLst>
          </p:cNvPr>
          <p:cNvSpPr/>
          <p:nvPr/>
        </p:nvSpPr>
        <p:spPr>
          <a:xfrm>
            <a:off x="9766721" y="3180650"/>
            <a:ext cx="2230032" cy="1188000"/>
          </a:xfrm>
          <a:prstGeom prst="leftArrow">
            <a:avLst/>
          </a:prstGeom>
          <a:solidFill>
            <a:srgbClr val="D8A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Quel procédé pour quel produit?</a:t>
            </a:r>
          </a:p>
        </p:txBody>
      </p:sp>
      <p:pic>
        <p:nvPicPr>
          <p:cNvPr id="18" name="Graphique 17" descr="Engrenages avec un remplissage uni">
            <a:extLst>
              <a:ext uri="{FF2B5EF4-FFF2-40B4-BE49-F238E27FC236}">
                <a16:creationId xmlns:a16="http://schemas.microsoft.com/office/drawing/2014/main" id="{ABC14EAD-A864-4AE9-AC9C-7EEA30D5F1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65659" y="5031431"/>
            <a:ext cx="914400" cy="914400"/>
          </a:xfrm>
          <a:prstGeom prst="rect">
            <a:avLst/>
          </a:prstGeom>
        </p:spPr>
      </p:pic>
      <p:pic>
        <p:nvPicPr>
          <p:cNvPr id="20" name="Graphique 19" descr="Bouteille d’eau avec un remplissage uni">
            <a:extLst>
              <a:ext uri="{FF2B5EF4-FFF2-40B4-BE49-F238E27FC236}">
                <a16:creationId xmlns:a16="http://schemas.microsoft.com/office/drawing/2014/main" id="{F07BF7E1-C38C-470D-A1E6-0F469EA57E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26038" y="1805426"/>
            <a:ext cx="914400" cy="914400"/>
          </a:xfrm>
          <a:prstGeom prst="rect">
            <a:avLst/>
          </a:prstGeom>
        </p:spPr>
      </p:pic>
      <p:pic>
        <p:nvPicPr>
          <p:cNvPr id="6" name="Graphique 5" descr="Pizza entière">
            <a:extLst>
              <a:ext uri="{FF2B5EF4-FFF2-40B4-BE49-F238E27FC236}">
                <a16:creationId xmlns:a16="http://schemas.microsoft.com/office/drawing/2014/main" id="{6DC623AD-6113-4A29-8113-49595597B5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77225" y="1787272"/>
            <a:ext cx="914400" cy="9144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D630EDB-0CB1-44DB-BD02-1D1A8C5B648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193" t="3405" r="54192" b="6560"/>
          <a:stretch/>
        </p:blipFill>
        <p:spPr>
          <a:xfrm>
            <a:off x="2361334" y="3983571"/>
            <a:ext cx="2320667" cy="2407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50023-E2A0-4BB9-8853-EF53712B7D27}"/>
              </a:ext>
            </a:extLst>
          </p:cNvPr>
          <p:cNvSpPr/>
          <p:nvPr/>
        </p:nvSpPr>
        <p:spPr>
          <a:xfrm>
            <a:off x="1248697" y="6281315"/>
            <a:ext cx="774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 err="1"/>
              <a:t>Buche</a:t>
            </a:r>
            <a:r>
              <a:rPr lang="en-US" sz="1200" dirty="0"/>
              <a:t>, 2020, "Biorefinery ontology", </a:t>
            </a:r>
            <a:r>
              <a:rPr lang="en-US" sz="1200" dirty="0">
                <a:hlinkClick r:id="rId17"/>
              </a:rPr>
              <a:t>doi.org/10.15454/X2MOWO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942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460541-6FD7-4EA8-B7A1-B8975E6F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bioéconomie basée sur une utilisation sobre et circulaire des ressources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D3BC0F7-6A37-42B0-BAD5-7BF7A938E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7" t="1905" r="3517" b="5324"/>
          <a:stretch/>
        </p:blipFill>
        <p:spPr>
          <a:xfrm>
            <a:off x="1319980" y="1721251"/>
            <a:ext cx="3253379" cy="4505839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FD37B926-F9B8-4A81-9B88-FD6F231A24F3}"/>
              </a:ext>
            </a:extLst>
          </p:cNvPr>
          <p:cNvSpPr/>
          <p:nvPr/>
        </p:nvSpPr>
        <p:spPr>
          <a:xfrm>
            <a:off x="4857837" y="1760199"/>
            <a:ext cx="1800000" cy="900000"/>
          </a:xfrm>
          <a:prstGeom prst="rightArrow">
            <a:avLst/>
          </a:prstGeom>
          <a:solidFill>
            <a:srgbClr val="408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61FDD85-97ED-4C91-9FC4-63672C247EA8}"/>
              </a:ext>
            </a:extLst>
          </p:cNvPr>
          <p:cNvSpPr txBox="1"/>
          <p:nvPr/>
        </p:nvSpPr>
        <p:spPr>
          <a:xfrm>
            <a:off x="7771573" y="2127511"/>
            <a:ext cx="2686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bioéconomie peut être un moteur pour le développement de villes plus durables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93FCECE-AFF7-460D-B70C-FA84E6677E05}"/>
              </a:ext>
            </a:extLst>
          </p:cNvPr>
          <p:cNvSpPr txBox="1"/>
          <p:nvPr/>
        </p:nvSpPr>
        <p:spPr>
          <a:xfrm>
            <a:off x="7771573" y="1771383"/>
            <a:ext cx="257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Métaprogramme</a:t>
            </a:r>
            <a:r>
              <a:rPr lang="fr-FR" b="1" dirty="0"/>
              <a:t> BETTER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C5F0E3A-9B5F-4ABD-AF3C-18BC533E8B81}"/>
              </a:ext>
            </a:extLst>
          </p:cNvPr>
          <p:cNvSpPr txBox="1"/>
          <p:nvPr/>
        </p:nvSpPr>
        <p:spPr>
          <a:xfrm>
            <a:off x="1595782" y="6248717"/>
            <a:ext cx="27061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DOI: 10.15454/x30b-qd69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1BAD155A-0F5D-419D-9DB6-C446D944DD0D}"/>
              </a:ext>
            </a:extLst>
          </p:cNvPr>
          <p:cNvSpPr/>
          <p:nvPr/>
        </p:nvSpPr>
        <p:spPr>
          <a:xfrm>
            <a:off x="4857836" y="4409508"/>
            <a:ext cx="1800000" cy="900000"/>
          </a:xfrm>
          <a:prstGeom prst="rightArrow">
            <a:avLst/>
          </a:prstGeom>
          <a:solidFill>
            <a:srgbClr val="408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5EA13C-8F28-4177-AAAD-B1FCA9547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21" y="4054866"/>
            <a:ext cx="1696608" cy="147732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1CF4816-BFF1-4FAD-9C56-28F947156C6A}"/>
              </a:ext>
            </a:extLst>
          </p:cNvPr>
          <p:cNvSpPr txBox="1"/>
          <p:nvPr/>
        </p:nvSpPr>
        <p:spPr>
          <a:xfrm>
            <a:off x="7745447" y="3604839"/>
            <a:ext cx="278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Infrastructure de recherche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8503CAE-435F-462B-8EE2-1BDCB806B5EA}"/>
              </a:ext>
            </a:extLst>
          </p:cNvPr>
          <p:cNvSpPr txBox="1"/>
          <p:nvPr/>
        </p:nvSpPr>
        <p:spPr>
          <a:xfrm>
            <a:off x="7533922" y="5611217"/>
            <a:ext cx="351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Biotechnologies pour l’industrie 4.0</a:t>
            </a:r>
          </a:p>
        </p:txBody>
      </p:sp>
    </p:spTree>
    <p:extLst>
      <p:ext uri="{BB962C8B-B14F-4D97-AF65-F5344CB8AC3E}">
        <p14:creationId xmlns:p14="http://schemas.microsoft.com/office/powerpoint/2010/main" val="1538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B0C78-EE45-4148-9805-8EBE9FD3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327C40-C115-4EE7-831C-F788C36D5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sémantique Web est déjà et sera davantage à l’avenir une approche importante pour valoriser les données et pour traiter des questions complexes nécessitant une démarche interdisciplinaire</a:t>
            </a:r>
          </a:p>
          <a:p>
            <a:r>
              <a:rPr lang="fr-FR" dirty="0"/>
              <a:t>Les </a:t>
            </a:r>
            <a:r>
              <a:rPr lang="fr-FR" dirty="0" err="1"/>
              <a:t>métaprogrammes</a:t>
            </a:r>
            <a:r>
              <a:rPr lang="fr-FR" dirty="0"/>
              <a:t> constituent des forums tout à fait adaptés au développement de ce type d’approche interdisciplinaire</a:t>
            </a:r>
          </a:p>
          <a:p>
            <a:r>
              <a:rPr lang="fr-FR" dirty="0"/>
              <a:t>Les infrastructures de recherches (et autres dispositifs expérimentaux) contribuent et contribueront à la production et au traitement et à la mise en relation des données</a:t>
            </a:r>
          </a:p>
        </p:txBody>
      </p:sp>
    </p:spTree>
    <p:extLst>
      <p:ext uri="{BB962C8B-B14F-4D97-AF65-F5344CB8AC3E}">
        <p14:creationId xmlns:p14="http://schemas.microsoft.com/office/powerpoint/2010/main" val="100868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09305D7-1A49-4097-A6A6-E0951BC1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big data world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5F78DCD-83F0-4991-8884-369439BB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Depuis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décennies</a:t>
            </a:r>
            <a:r>
              <a:rPr lang="en-US" dirty="0"/>
              <a:t>,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communauté</a:t>
            </a:r>
            <a:r>
              <a:rPr lang="en-US" dirty="0"/>
              <a:t> </a:t>
            </a:r>
            <a:r>
              <a:rPr lang="en-US" dirty="0" err="1"/>
              <a:t>scientifique</a:t>
            </a:r>
            <a:r>
              <a:rPr lang="en-US" dirty="0"/>
              <a:t> (sciences de la vie) </a:t>
            </a:r>
            <a:r>
              <a:rPr lang="en-US" dirty="0" err="1"/>
              <a:t>génère</a:t>
            </a:r>
            <a:r>
              <a:rPr lang="en-US" dirty="0"/>
              <a:t> de plus </a:t>
            </a:r>
            <a:r>
              <a:rPr lang="en-US" dirty="0" err="1"/>
              <a:t>en</a:t>
            </a:r>
            <a:r>
              <a:rPr lang="en-US" dirty="0"/>
              <a:t> plus de </a:t>
            </a:r>
            <a:r>
              <a:rPr lang="en-US" dirty="0" err="1"/>
              <a:t>données</a:t>
            </a:r>
            <a:endParaRPr lang="en-US" dirty="0"/>
          </a:p>
          <a:p>
            <a:r>
              <a:rPr lang="fr-FR" dirty="0"/>
              <a:t>L’établissement de relations entre différents corpus de données permet de conduire des recherches sur des questions plus complexes</a:t>
            </a:r>
          </a:p>
          <a:p>
            <a:pPr lvl="1"/>
            <a:r>
              <a:rPr lang="fr-FR" dirty="0"/>
              <a:t>Dans le contexte des recherches d’INRAE, les enjeux concernent les grands défis sociétaux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31C5E2-1202-4B03-B520-1A9C8DEBA6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6096000" y="-1"/>
            <a:ext cx="6096000" cy="685800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A5B1EC3-42A5-4BA6-A2F0-59D627F41505}"/>
              </a:ext>
            </a:extLst>
          </p:cNvPr>
          <p:cNvSpPr txBox="1"/>
          <p:nvPr/>
        </p:nvSpPr>
        <p:spPr>
          <a:xfrm>
            <a:off x="6458252" y="2043805"/>
            <a:ext cx="5371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2 à 40 Go de données par an pour le seul domaine de la recherche génomique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8F49F3-66A1-4876-8070-1F234240E297}"/>
              </a:ext>
            </a:extLst>
          </p:cNvPr>
          <p:cNvSpPr txBox="1"/>
          <p:nvPr/>
        </p:nvSpPr>
        <p:spPr>
          <a:xfrm>
            <a:off x="6966858" y="5945086"/>
            <a:ext cx="4862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https://www.genome.gov/about-genomics/fact-sheets/Genomic-Data-Science</a:t>
            </a:r>
          </a:p>
        </p:txBody>
      </p:sp>
    </p:spTree>
    <p:extLst>
      <p:ext uri="{BB962C8B-B14F-4D97-AF65-F5344CB8AC3E}">
        <p14:creationId xmlns:p14="http://schemas.microsoft.com/office/powerpoint/2010/main" val="113203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D88F21-8838-4B72-BAF1-E3C1D8C47195}"/>
              </a:ext>
            </a:extLst>
          </p:cNvPr>
          <p:cNvSpPr/>
          <p:nvPr/>
        </p:nvSpPr>
        <p:spPr>
          <a:xfrm>
            <a:off x="2272631" y="1459256"/>
            <a:ext cx="2056973" cy="450892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700" b="1" cap="none" spc="50" dirty="0">
                <a:ln w="0">
                  <a:noFill/>
                </a:ln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D14D553-B855-4046-821F-ED559CE5E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5813"/>
            <a:ext cx="5157787" cy="4133850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Répondre aux enjeux environnementaux et gérer les risques associés</a:t>
            </a:r>
          </a:p>
          <a:p>
            <a:r>
              <a:rPr lang="fr-FR" dirty="0"/>
              <a:t>Accélérer les transitions agroécologique et alimentaire</a:t>
            </a:r>
          </a:p>
          <a:p>
            <a:r>
              <a:rPr lang="fr-FR" dirty="0"/>
              <a:t>Une bioéconomie basée sur une utilisation sobre et circulaire des ressources</a:t>
            </a:r>
          </a:p>
          <a:p>
            <a:r>
              <a:rPr lang="fr-FR" dirty="0"/>
              <a:t>Favoriser une approche globale de la santé</a:t>
            </a:r>
          </a:p>
          <a:p>
            <a:r>
              <a:rPr lang="fr-FR" dirty="0"/>
              <a:t>Mobiliser la science des données et les technologies du numérique au service des transitions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3F0E18-F286-4CF2-9179-045811874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927" y="0"/>
            <a:ext cx="5765074" cy="6857609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8BF5FF1C-5FAE-4D04-A12F-8B184E5F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587139" cy="1325563"/>
          </a:xfrm>
        </p:spPr>
        <p:txBody>
          <a:bodyPr/>
          <a:lstStyle/>
          <a:p>
            <a:r>
              <a:rPr lang="fr-FR" dirty="0"/>
              <a:t>Les priorités d’INRAE 2030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471DC82-2CE1-4681-880B-7A068D1DB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686" y="5889171"/>
            <a:ext cx="913132" cy="8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9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D87216-467A-4F90-ADC8-D83DB59063E5}"/>
              </a:ext>
            </a:extLst>
          </p:cNvPr>
          <p:cNvSpPr/>
          <p:nvPr/>
        </p:nvSpPr>
        <p:spPr>
          <a:xfrm>
            <a:off x="2272631" y="1459256"/>
            <a:ext cx="2056973" cy="450892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700" b="1" cap="none" spc="50" dirty="0">
                <a:ln w="0">
                  <a:noFill/>
                </a:ln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3F0E18-F286-4CF2-9179-045811874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927" y="0"/>
            <a:ext cx="5765074" cy="6857609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8BF5FF1C-5FAE-4D04-A12F-8B184E5F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587139" cy="1325563"/>
          </a:xfrm>
        </p:spPr>
        <p:txBody>
          <a:bodyPr>
            <a:normAutofit/>
          </a:bodyPr>
          <a:lstStyle/>
          <a:p>
            <a:r>
              <a:rPr lang="fr-FR" dirty="0"/>
              <a:t>Les orientations politiques d’INRAE 2030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D14D553-B855-4046-821F-ED559CE5E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5813"/>
            <a:ext cx="5157787" cy="4133850"/>
          </a:xfrm>
        </p:spPr>
        <p:txBody>
          <a:bodyPr>
            <a:normAutofit/>
          </a:bodyPr>
          <a:lstStyle/>
          <a:p>
            <a:r>
              <a:rPr lang="fr-FR" b="1" dirty="0"/>
              <a:t>Science, innovation et expertise</a:t>
            </a:r>
          </a:p>
          <a:p>
            <a:pPr lvl="1"/>
            <a:r>
              <a:rPr lang="fr-FR" dirty="0"/>
              <a:t>Ouvrir la science et partager les connaissances  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Sites universitaires, Europe et international une coopération indispensable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Responsabilité sociale et environnementale une priorité collective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376E41-F932-4AEC-85BE-9A9757ABA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686" y="5889171"/>
            <a:ext cx="913132" cy="8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1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20">
            <a:extLst>
              <a:ext uri="{FF2B5EF4-FFF2-40B4-BE49-F238E27FC236}">
                <a16:creationId xmlns:a16="http://schemas.microsoft.com/office/drawing/2014/main" id="{8CF095C1-3F1E-4F8D-AC0C-BF8084275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115884"/>
              </p:ext>
            </p:extLst>
          </p:nvPr>
        </p:nvGraphicFramePr>
        <p:xfrm>
          <a:off x="5223296" y="2039528"/>
          <a:ext cx="8885995" cy="392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6002B1AD-BCF2-47E4-80DE-EAD48C91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fr-FR" sz="2800" dirty="0"/>
              <a:t>Répondre aux enjeux environnementaux et gérer les risques associés</a:t>
            </a:r>
            <a:br>
              <a:rPr lang="fr-FR" sz="2800" dirty="0"/>
            </a:br>
            <a:r>
              <a:rPr lang="fr-FR" sz="2800" dirty="0"/>
              <a:t>Accélérer les transitions agroécologique et alimentaire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3A36128-00C1-4536-A0C0-1BAD4D85F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85851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Mieux caractériser les sols pour optimiser la production végétale</a:t>
            </a:r>
          </a:p>
          <a:p>
            <a:pPr lvl="1"/>
            <a:r>
              <a:rPr lang="fr-FR" dirty="0"/>
              <a:t>Outils d’aide à la décision pour mieux gérer les sols</a:t>
            </a:r>
          </a:p>
          <a:p>
            <a:r>
              <a:rPr lang="fr-FR" dirty="0"/>
              <a:t>Aborder le flux (du sol à l’aliment) de microorganismes</a:t>
            </a:r>
          </a:p>
          <a:p>
            <a:pPr lvl="1"/>
            <a:r>
              <a:rPr lang="fr-FR" dirty="0"/>
              <a:t>Anticiper les risques</a:t>
            </a:r>
          </a:p>
          <a:p>
            <a:pPr lvl="1"/>
            <a:r>
              <a:rPr lang="fr-FR" dirty="0"/>
              <a:t>Etudier le lien terroir</a:t>
            </a:r>
          </a:p>
          <a:p>
            <a:pPr lvl="1"/>
            <a:r>
              <a:rPr lang="fr-FR" dirty="0"/>
              <a:t>Caractériser les impacts</a:t>
            </a:r>
          </a:p>
          <a:p>
            <a:pPr lvl="2"/>
            <a:r>
              <a:rPr lang="fr-FR" dirty="0"/>
              <a:t>Pollution/dégradation des sols</a:t>
            </a:r>
          </a:p>
          <a:p>
            <a:endParaRPr lang="fr-FR" dirty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CE5D8823-7A9E-403A-A60C-C5757EE959EB}"/>
              </a:ext>
            </a:extLst>
          </p:cNvPr>
          <p:cNvSpPr/>
          <p:nvPr/>
        </p:nvSpPr>
        <p:spPr>
          <a:xfrm rot="2647028">
            <a:off x="6608347" y="2213141"/>
            <a:ext cx="1562309" cy="1183966"/>
          </a:xfrm>
          <a:custGeom>
            <a:avLst/>
            <a:gdLst>
              <a:gd name="connsiteX0" fmla="*/ 32865 w 1562309"/>
              <a:gd name="connsiteY0" fmla="*/ 687580 h 1183966"/>
              <a:gd name="connsiteX1" fmla="*/ 710504 w 1562309"/>
              <a:gd name="connsiteY1" fmla="*/ 30509 h 1183966"/>
              <a:gd name="connsiteX2" fmla="*/ 863443 w 1562309"/>
              <a:gd name="connsiteY2" fmla="*/ 32866 h 1183966"/>
              <a:gd name="connsiteX3" fmla="*/ 1125026 w 1562309"/>
              <a:gd name="connsiteY3" fmla="*/ 302637 h 1183966"/>
              <a:gd name="connsiteX4" fmla="*/ 1312867 w 1562309"/>
              <a:gd name="connsiteY4" fmla="*/ 302637 h 1183966"/>
              <a:gd name="connsiteX5" fmla="*/ 1312867 w 1562309"/>
              <a:gd name="connsiteY5" fmla="*/ 177916 h 1183966"/>
              <a:gd name="connsiteX6" fmla="*/ 1562309 w 1562309"/>
              <a:gd name="connsiteY6" fmla="*/ 427358 h 1183966"/>
              <a:gd name="connsiteX7" fmla="*/ 1312867 w 1562309"/>
              <a:gd name="connsiteY7" fmla="*/ 676800 h 1183966"/>
              <a:gd name="connsiteX8" fmla="*/ 1312867 w 1562309"/>
              <a:gd name="connsiteY8" fmla="*/ 552079 h 1183966"/>
              <a:gd name="connsiteX9" fmla="*/ 1104806 w 1562309"/>
              <a:gd name="connsiteY9" fmla="*/ 552079 h 1183966"/>
              <a:gd name="connsiteX10" fmla="*/ 484602 w 1562309"/>
              <a:gd name="connsiteY10" fmla="*/ 1153458 h 1183966"/>
              <a:gd name="connsiteX11" fmla="*/ 331663 w 1562309"/>
              <a:gd name="connsiteY11" fmla="*/ 1151101 h 1183966"/>
              <a:gd name="connsiteX12" fmla="*/ 30508 w 1562309"/>
              <a:gd name="connsiteY12" fmla="*/ 840519 h 1183966"/>
              <a:gd name="connsiteX13" fmla="*/ 32865 w 1562309"/>
              <a:gd name="connsiteY13" fmla="*/ 687580 h 118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2309" h="1183966">
                <a:moveTo>
                  <a:pt x="32865" y="687580"/>
                </a:moveTo>
                <a:lnTo>
                  <a:pt x="710504" y="30509"/>
                </a:lnTo>
                <a:cubicBezTo>
                  <a:pt x="753388" y="-11073"/>
                  <a:pt x="821862" y="-10018"/>
                  <a:pt x="863443" y="32866"/>
                </a:cubicBezTo>
                <a:lnTo>
                  <a:pt x="1125026" y="302637"/>
                </a:lnTo>
                <a:lnTo>
                  <a:pt x="1312867" y="302637"/>
                </a:lnTo>
                <a:lnTo>
                  <a:pt x="1312867" y="177916"/>
                </a:lnTo>
                <a:lnTo>
                  <a:pt x="1562309" y="427358"/>
                </a:lnTo>
                <a:lnTo>
                  <a:pt x="1312867" y="676800"/>
                </a:lnTo>
                <a:lnTo>
                  <a:pt x="1312867" y="552079"/>
                </a:lnTo>
                <a:lnTo>
                  <a:pt x="1104806" y="552079"/>
                </a:lnTo>
                <a:lnTo>
                  <a:pt x="484602" y="1153458"/>
                </a:lnTo>
                <a:cubicBezTo>
                  <a:pt x="441719" y="1195040"/>
                  <a:pt x="373245" y="1193984"/>
                  <a:pt x="331663" y="1151101"/>
                </a:cubicBezTo>
                <a:lnTo>
                  <a:pt x="30508" y="840519"/>
                </a:lnTo>
                <a:cubicBezTo>
                  <a:pt x="-11074" y="797636"/>
                  <a:pt x="-10018" y="729162"/>
                  <a:pt x="32865" y="68758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4100FF-1C0E-4159-BCA1-512600427DDC}"/>
              </a:ext>
            </a:extLst>
          </p:cNvPr>
          <p:cNvSpPr txBox="1"/>
          <p:nvPr/>
        </p:nvSpPr>
        <p:spPr>
          <a:xfrm>
            <a:off x="6642185" y="2423238"/>
            <a:ext cx="120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Diminution de la biodiversité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BC12F8E4-85A6-4DBE-85EF-A44B97AA927F}"/>
              </a:ext>
            </a:extLst>
          </p:cNvPr>
          <p:cNvSpPr/>
          <p:nvPr/>
        </p:nvSpPr>
        <p:spPr>
          <a:xfrm rot="2647028">
            <a:off x="6105639" y="3039978"/>
            <a:ext cx="1562309" cy="1183966"/>
          </a:xfrm>
          <a:custGeom>
            <a:avLst/>
            <a:gdLst>
              <a:gd name="connsiteX0" fmla="*/ 32865 w 1562309"/>
              <a:gd name="connsiteY0" fmla="*/ 687580 h 1183966"/>
              <a:gd name="connsiteX1" fmla="*/ 710504 w 1562309"/>
              <a:gd name="connsiteY1" fmla="*/ 30509 h 1183966"/>
              <a:gd name="connsiteX2" fmla="*/ 863443 w 1562309"/>
              <a:gd name="connsiteY2" fmla="*/ 32866 h 1183966"/>
              <a:gd name="connsiteX3" fmla="*/ 1125026 w 1562309"/>
              <a:gd name="connsiteY3" fmla="*/ 302637 h 1183966"/>
              <a:gd name="connsiteX4" fmla="*/ 1312867 w 1562309"/>
              <a:gd name="connsiteY4" fmla="*/ 302637 h 1183966"/>
              <a:gd name="connsiteX5" fmla="*/ 1312867 w 1562309"/>
              <a:gd name="connsiteY5" fmla="*/ 177916 h 1183966"/>
              <a:gd name="connsiteX6" fmla="*/ 1562309 w 1562309"/>
              <a:gd name="connsiteY6" fmla="*/ 427358 h 1183966"/>
              <a:gd name="connsiteX7" fmla="*/ 1312867 w 1562309"/>
              <a:gd name="connsiteY7" fmla="*/ 676800 h 1183966"/>
              <a:gd name="connsiteX8" fmla="*/ 1312867 w 1562309"/>
              <a:gd name="connsiteY8" fmla="*/ 552079 h 1183966"/>
              <a:gd name="connsiteX9" fmla="*/ 1104806 w 1562309"/>
              <a:gd name="connsiteY9" fmla="*/ 552079 h 1183966"/>
              <a:gd name="connsiteX10" fmla="*/ 484602 w 1562309"/>
              <a:gd name="connsiteY10" fmla="*/ 1153458 h 1183966"/>
              <a:gd name="connsiteX11" fmla="*/ 331663 w 1562309"/>
              <a:gd name="connsiteY11" fmla="*/ 1151101 h 1183966"/>
              <a:gd name="connsiteX12" fmla="*/ 30508 w 1562309"/>
              <a:gd name="connsiteY12" fmla="*/ 840519 h 1183966"/>
              <a:gd name="connsiteX13" fmla="*/ 32865 w 1562309"/>
              <a:gd name="connsiteY13" fmla="*/ 687580 h 118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2309" h="1183966">
                <a:moveTo>
                  <a:pt x="32865" y="687580"/>
                </a:moveTo>
                <a:lnTo>
                  <a:pt x="710504" y="30509"/>
                </a:lnTo>
                <a:cubicBezTo>
                  <a:pt x="753388" y="-11073"/>
                  <a:pt x="821862" y="-10018"/>
                  <a:pt x="863443" y="32866"/>
                </a:cubicBezTo>
                <a:lnTo>
                  <a:pt x="1125026" y="302637"/>
                </a:lnTo>
                <a:lnTo>
                  <a:pt x="1312867" y="302637"/>
                </a:lnTo>
                <a:lnTo>
                  <a:pt x="1312867" y="177916"/>
                </a:lnTo>
                <a:lnTo>
                  <a:pt x="1562309" y="427358"/>
                </a:lnTo>
                <a:lnTo>
                  <a:pt x="1312867" y="676800"/>
                </a:lnTo>
                <a:lnTo>
                  <a:pt x="1312867" y="552079"/>
                </a:lnTo>
                <a:lnTo>
                  <a:pt x="1104806" y="552079"/>
                </a:lnTo>
                <a:lnTo>
                  <a:pt x="484602" y="1153458"/>
                </a:lnTo>
                <a:cubicBezTo>
                  <a:pt x="441719" y="1195040"/>
                  <a:pt x="373245" y="1193984"/>
                  <a:pt x="331663" y="1151101"/>
                </a:cubicBezTo>
                <a:lnTo>
                  <a:pt x="30508" y="840519"/>
                </a:lnTo>
                <a:cubicBezTo>
                  <a:pt x="-11074" y="797636"/>
                  <a:pt x="-10018" y="729162"/>
                  <a:pt x="32865" y="68758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E7028B5-DE01-4B2E-846F-44FA1F95CF37}"/>
              </a:ext>
            </a:extLst>
          </p:cNvPr>
          <p:cNvSpPr txBox="1"/>
          <p:nvPr/>
        </p:nvSpPr>
        <p:spPr>
          <a:xfrm>
            <a:off x="6139477" y="3250075"/>
            <a:ext cx="120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Changement climatique</a:t>
            </a: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0ED97916-57BD-4505-858A-E6F59F148FB8}"/>
              </a:ext>
            </a:extLst>
          </p:cNvPr>
          <p:cNvSpPr/>
          <p:nvPr/>
        </p:nvSpPr>
        <p:spPr>
          <a:xfrm rot="2647028">
            <a:off x="7111057" y="1357186"/>
            <a:ext cx="1562309" cy="1183966"/>
          </a:xfrm>
          <a:custGeom>
            <a:avLst/>
            <a:gdLst>
              <a:gd name="connsiteX0" fmla="*/ 32865 w 1562309"/>
              <a:gd name="connsiteY0" fmla="*/ 687580 h 1183966"/>
              <a:gd name="connsiteX1" fmla="*/ 710504 w 1562309"/>
              <a:gd name="connsiteY1" fmla="*/ 30509 h 1183966"/>
              <a:gd name="connsiteX2" fmla="*/ 863443 w 1562309"/>
              <a:gd name="connsiteY2" fmla="*/ 32866 h 1183966"/>
              <a:gd name="connsiteX3" fmla="*/ 1125026 w 1562309"/>
              <a:gd name="connsiteY3" fmla="*/ 302637 h 1183966"/>
              <a:gd name="connsiteX4" fmla="*/ 1312867 w 1562309"/>
              <a:gd name="connsiteY4" fmla="*/ 302637 h 1183966"/>
              <a:gd name="connsiteX5" fmla="*/ 1312867 w 1562309"/>
              <a:gd name="connsiteY5" fmla="*/ 177916 h 1183966"/>
              <a:gd name="connsiteX6" fmla="*/ 1562309 w 1562309"/>
              <a:gd name="connsiteY6" fmla="*/ 427358 h 1183966"/>
              <a:gd name="connsiteX7" fmla="*/ 1312867 w 1562309"/>
              <a:gd name="connsiteY7" fmla="*/ 676800 h 1183966"/>
              <a:gd name="connsiteX8" fmla="*/ 1312867 w 1562309"/>
              <a:gd name="connsiteY8" fmla="*/ 552079 h 1183966"/>
              <a:gd name="connsiteX9" fmla="*/ 1104806 w 1562309"/>
              <a:gd name="connsiteY9" fmla="*/ 552079 h 1183966"/>
              <a:gd name="connsiteX10" fmla="*/ 484602 w 1562309"/>
              <a:gd name="connsiteY10" fmla="*/ 1153458 h 1183966"/>
              <a:gd name="connsiteX11" fmla="*/ 331663 w 1562309"/>
              <a:gd name="connsiteY11" fmla="*/ 1151101 h 1183966"/>
              <a:gd name="connsiteX12" fmla="*/ 30508 w 1562309"/>
              <a:gd name="connsiteY12" fmla="*/ 840519 h 1183966"/>
              <a:gd name="connsiteX13" fmla="*/ 32865 w 1562309"/>
              <a:gd name="connsiteY13" fmla="*/ 687580 h 118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2309" h="1183966">
                <a:moveTo>
                  <a:pt x="32865" y="687580"/>
                </a:moveTo>
                <a:lnTo>
                  <a:pt x="710504" y="30509"/>
                </a:lnTo>
                <a:cubicBezTo>
                  <a:pt x="753388" y="-11073"/>
                  <a:pt x="821862" y="-10018"/>
                  <a:pt x="863443" y="32866"/>
                </a:cubicBezTo>
                <a:lnTo>
                  <a:pt x="1125026" y="302637"/>
                </a:lnTo>
                <a:lnTo>
                  <a:pt x="1312867" y="302637"/>
                </a:lnTo>
                <a:lnTo>
                  <a:pt x="1312867" y="177916"/>
                </a:lnTo>
                <a:lnTo>
                  <a:pt x="1562309" y="427358"/>
                </a:lnTo>
                <a:lnTo>
                  <a:pt x="1312867" y="676800"/>
                </a:lnTo>
                <a:lnTo>
                  <a:pt x="1312867" y="552079"/>
                </a:lnTo>
                <a:lnTo>
                  <a:pt x="1104806" y="552079"/>
                </a:lnTo>
                <a:lnTo>
                  <a:pt x="484602" y="1153458"/>
                </a:lnTo>
                <a:cubicBezTo>
                  <a:pt x="441719" y="1195040"/>
                  <a:pt x="373245" y="1193984"/>
                  <a:pt x="331663" y="1151101"/>
                </a:cubicBezTo>
                <a:lnTo>
                  <a:pt x="30508" y="840519"/>
                </a:lnTo>
                <a:cubicBezTo>
                  <a:pt x="-11074" y="797636"/>
                  <a:pt x="-10018" y="729162"/>
                  <a:pt x="32865" y="68758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BC5DDC1-BAB5-452A-BBE9-90D047EA5F6C}"/>
              </a:ext>
            </a:extLst>
          </p:cNvPr>
          <p:cNvSpPr txBox="1"/>
          <p:nvPr/>
        </p:nvSpPr>
        <p:spPr>
          <a:xfrm>
            <a:off x="7344917" y="1655577"/>
            <a:ext cx="1205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Pollutions</a:t>
            </a:r>
          </a:p>
        </p:txBody>
      </p:sp>
      <p:pic>
        <p:nvPicPr>
          <p:cNvPr id="4" name="Graphique 3" descr="Vache">
            <a:extLst>
              <a:ext uri="{FF2B5EF4-FFF2-40B4-BE49-F238E27FC236}">
                <a16:creationId xmlns:a16="http://schemas.microsoft.com/office/drawing/2014/main" id="{65BE1285-084C-4625-BE64-927DAB4463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56146" y="4129549"/>
            <a:ext cx="697654" cy="697654"/>
          </a:xfrm>
          <a:prstGeom prst="rect">
            <a:avLst/>
          </a:prstGeom>
        </p:spPr>
      </p:pic>
      <p:pic>
        <p:nvPicPr>
          <p:cNvPr id="6" name="Graphique 5" descr="Plante">
            <a:extLst>
              <a:ext uri="{FF2B5EF4-FFF2-40B4-BE49-F238E27FC236}">
                <a16:creationId xmlns:a16="http://schemas.microsoft.com/office/drawing/2014/main" id="{693BD7F8-4A78-4DF9-A4AF-F9226D2AA6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60382" y="3773903"/>
            <a:ext cx="656761" cy="656761"/>
          </a:xfrm>
          <a:prstGeom prst="rect">
            <a:avLst/>
          </a:prstGeom>
        </p:spPr>
      </p:pic>
      <p:pic>
        <p:nvPicPr>
          <p:cNvPr id="10" name="Graphique 9" descr="Grain">
            <a:extLst>
              <a:ext uri="{FF2B5EF4-FFF2-40B4-BE49-F238E27FC236}">
                <a16:creationId xmlns:a16="http://schemas.microsoft.com/office/drawing/2014/main" id="{6663F13E-4B20-46E2-82D5-F0F9C16CD5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67823" y="2718493"/>
            <a:ext cx="650522" cy="65052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6EE12EE-156F-4D8D-84CF-15E17E038FC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121877" y="4628156"/>
            <a:ext cx="744794" cy="7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3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4F48F-1C3E-447B-B59F-D9D0EA3E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Répondre aux enjeux environnementaux et gérer les risques associés</a:t>
            </a:r>
            <a:br>
              <a:rPr lang="fr-FR" sz="2800" dirty="0"/>
            </a:br>
            <a:r>
              <a:rPr lang="fr-FR" sz="2800" dirty="0"/>
              <a:t>Accélérer les transitions agroécologique et alimentaire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478698-9EE4-4BB6-8976-2EE2AB95E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fr-FR" sz="2400" dirty="0">
                <a:hlinkClick r:id="rId2"/>
              </a:rPr>
              <a:t>http://infosol.websol.fr/</a:t>
            </a:r>
            <a:endParaRPr lang="fr-FR" sz="2400" dirty="0"/>
          </a:p>
          <a:p>
            <a:pPr lvl="1"/>
            <a:r>
              <a:rPr lang="fr-FR" sz="2000" dirty="0"/>
              <a:t>Données cartographiques et caractéristiques des sols</a:t>
            </a:r>
          </a:p>
          <a:p>
            <a:r>
              <a:rPr lang="fr-FR" sz="2400" dirty="0">
                <a:hlinkClick r:id="rId3"/>
              </a:rPr>
              <a:t>https://www6.inrae.fr/vsoil/</a:t>
            </a:r>
            <a:endParaRPr lang="fr-FR" sz="2400" dirty="0"/>
          </a:p>
          <a:p>
            <a:pPr lvl="1"/>
            <a:r>
              <a:rPr lang="fr-FR" sz="2000" dirty="0"/>
              <a:t>Connecter des informations relatives aux processus biologiques, chimiques, et/ou physiques aux informations relatives à la météo et aux pratiques culturales</a:t>
            </a:r>
          </a:p>
          <a:p>
            <a:pPr lvl="2"/>
            <a:r>
              <a:rPr lang="fr-FR" sz="1800" dirty="0"/>
              <a:t>Comprendre et anticiper les fonctions des sols et l’évolution de celles-ci sous contrainte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2F6967A-A33E-4423-925A-483BECAA12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04079" y="1825625"/>
            <a:ext cx="4917842" cy="435133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C0B4F44-DE43-4AE2-B9C8-411A2FB31AE2}"/>
              </a:ext>
            </a:extLst>
          </p:cNvPr>
          <p:cNvSpPr txBox="1"/>
          <p:nvPr/>
        </p:nvSpPr>
        <p:spPr>
          <a:xfrm>
            <a:off x="7226709" y="6492875"/>
            <a:ext cx="2612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Merci à R. Dones pour les informations</a:t>
            </a:r>
          </a:p>
        </p:txBody>
      </p:sp>
    </p:spTree>
    <p:extLst>
      <p:ext uri="{BB962C8B-B14F-4D97-AF65-F5344CB8AC3E}">
        <p14:creationId xmlns:p14="http://schemas.microsoft.com/office/powerpoint/2010/main" val="283804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E081E-5611-41F2-B18F-C0D19711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Accélérer les transitions agroécologique et alimentaire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D02F0FE-3107-4FA4-A000-B17F8C220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22429" y="5281566"/>
            <a:ext cx="2247285" cy="987443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0793436-2432-4122-B248-9246FB971A6C}"/>
              </a:ext>
            </a:extLst>
          </p:cNvPr>
          <p:cNvSpPr/>
          <p:nvPr/>
        </p:nvSpPr>
        <p:spPr>
          <a:xfrm>
            <a:off x="4715241" y="2506764"/>
            <a:ext cx="1800000" cy="900000"/>
          </a:xfrm>
          <a:prstGeom prst="rightArrow">
            <a:avLst/>
          </a:prstGeom>
          <a:solidFill>
            <a:srgbClr val="408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37B817D0-77D0-4A6B-B136-4E7854D15014}"/>
              </a:ext>
            </a:extLst>
          </p:cNvPr>
          <p:cNvSpPr/>
          <p:nvPr/>
        </p:nvSpPr>
        <p:spPr>
          <a:xfrm>
            <a:off x="4715240" y="5256659"/>
            <a:ext cx="1800000" cy="900000"/>
          </a:xfrm>
          <a:prstGeom prst="rightArrow">
            <a:avLst/>
          </a:prstGeom>
          <a:solidFill>
            <a:srgbClr val="408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ADED666-2122-482C-8DB6-D72DA53AD44E}"/>
              </a:ext>
            </a:extLst>
          </p:cNvPr>
          <p:cNvSpPr txBox="1"/>
          <p:nvPr/>
        </p:nvSpPr>
        <p:spPr>
          <a:xfrm>
            <a:off x="7771573" y="4912234"/>
            <a:ext cx="278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Infrastructure de recherche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E00B932-3952-4DFC-AD7F-96ACE1B9622B}"/>
              </a:ext>
            </a:extLst>
          </p:cNvPr>
          <p:cNvSpPr txBox="1"/>
          <p:nvPr/>
        </p:nvSpPr>
        <p:spPr>
          <a:xfrm>
            <a:off x="7771573" y="1690688"/>
            <a:ext cx="41172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Métaprogrammes</a:t>
            </a:r>
            <a:endParaRPr lang="fr-FR" b="1" dirty="0"/>
          </a:p>
          <a:p>
            <a:r>
              <a:rPr lang="fr-FR" b="1" dirty="0"/>
              <a:t>METABIO</a:t>
            </a:r>
            <a:r>
              <a:rPr lang="fr-FR" dirty="0"/>
              <a:t> - Etudier les leviers et les conséquences d’un passage à une agriculture conduite majoritairement en mode Bio.</a:t>
            </a:r>
          </a:p>
          <a:p>
            <a:r>
              <a:rPr lang="fr-FR" b="1" dirty="0"/>
              <a:t>BIOSEFAIR </a:t>
            </a:r>
            <a:r>
              <a:rPr lang="fr-FR" dirty="0"/>
              <a:t>– Comment mieux gérer les écosystèmes pour mieux préserver les services et les fonctions associés? Comment conserver et restaurer l’ensemble de la biodiversité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28BA8EB-EEAB-4478-8AC2-EEF23F47D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329" y="1632419"/>
            <a:ext cx="3278099" cy="463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7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8D33A-204F-47A4-81CB-DA7CB2CA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Répondre aux enjeux environnementaux et gérer les risques associés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F106A2-1BE6-47F5-AEBE-A3C69A97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007" y="1879984"/>
            <a:ext cx="2995346" cy="42426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135529-1B1B-4465-BC98-1477C9953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72" y="4797039"/>
            <a:ext cx="1984802" cy="132556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5696B43-B258-4306-A073-7F2D63C2CB1F}"/>
              </a:ext>
            </a:extLst>
          </p:cNvPr>
          <p:cNvSpPr txBox="1"/>
          <p:nvPr/>
        </p:nvSpPr>
        <p:spPr>
          <a:xfrm>
            <a:off x="8012109" y="4331727"/>
            <a:ext cx="278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Infrastructure de recherche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5D91AD71-9F26-47A1-9A7B-3858FA1F98B2}"/>
              </a:ext>
            </a:extLst>
          </p:cNvPr>
          <p:cNvSpPr/>
          <p:nvPr/>
        </p:nvSpPr>
        <p:spPr>
          <a:xfrm>
            <a:off x="4917416" y="5039501"/>
            <a:ext cx="1800000" cy="936000"/>
          </a:xfrm>
          <a:prstGeom prst="rightArrow">
            <a:avLst/>
          </a:prstGeom>
          <a:solidFill>
            <a:srgbClr val="ED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1CA8A-5869-4F6A-B190-5F9D43FE6269}"/>
              </a:ext>
            </a:extLst>
          </p:cNvPr>
          <p:cNvSpPr/>
          <p:nvPr/>
        </p:nvSpPr>
        <p:spPr>
          <a:xfrm>
            <a:off x="7752436" y="18799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err="1"/>
              <a:t>Métaprogrammes</a:t>
            </a:r>
            <a:endParaRPr lang="fr-FR" b="1" dirty="0"/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83F5D6B-FE97-4B75-BEB4-DB34CCC8A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40877" y="2587064"/>
            <a:ext cx="956746" cy="84193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C9E640E-E683-4299-BBEE-C50F182D68CD}"/>
              </a:ext>
            </a:extLst>
          </p:cNvPr>
          <p:cNvSpPr txBox="1"/>
          <p:nvPr/>
        </p:nvSpPr>
        <p:spPr>
          <a:xfrm>
            <a:off x="9035845" y="7043112"/>
            <a:ext cx="95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5" tooltip="https://fr.wikipedia.org/wiki/Fichier:Panneau_travaux.svg"/>
              </a:rPr>
              <a:t>Cette photo</a:t>
            </a:r>
            <a:r>
              <a:rPr lang="fr-FR" sz="900"/>
              <a:t> par Auteur inconnu est soumis à la licence </a:t>
            </a:r>
            <a:r>
              <a:rPr lang="fr-FR" sz="900">
                <a:hlinkClick r:id="rId6" tooltip="https://creativecommons.org/licenses/by-sa/3.0/"/>
              </a:rPr>
              <a:t>CC BY-SA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54547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Espace réservé du contenu 20">
            <a:extLst>
              <a:ext uri="{FF2B5EF4-FFF2-40B4-BE49-F238E27FC236}">
                <a16:creationId xmlns:a16="http://schemas.microsoft.com/office/drawing/2014/main" id="{6602E13A-44A8-46EC-88C7-1216A283A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437105"/>
              </p:ext>
            </p:extLst>
          </p:nvPr>
        </p:nvGraphicFramePr>
        <p:xfrm>
          <a:off x="3440803" y="162210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9B8495E-75FD-48A6-8AEE-C694087EA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Favoriser une approche globale de la santé</a:t>
            </a:r>
          </a:p>
        </p:txBody>
      </p:sp>
      <p:pic>
        <p:nvPicPr>
          <p:cNvPr id="10" name="Graphique 9" descr="Poulet avec un remplissage uni">
            <a:extLst>
              <a:ext uri="{FF2B5EF4-FFF2-40B4-BE49-F238E27FC236}">
                <a16:creationId xmlns:a16="http://schemas.microsoft.com/office/drawing/2014/main" id="{8EAB137D-6D9E-4A99-AC43-A3CB3B6309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48234" y="4979036"/>
            <a:ext cx="914400" cy="914400"/>
          </a:xfrm>
          <a:prstGeom prst="rect">
            <a:avLst/>
          </a:prstGeom>
        </p:spPr>
      </p:pic>
      <p:pic>
        <p:nvPicPr>
          <p:cNvPr id="12" name="Graphique 11" descr="Poisson avec un remplissage uni">
            <a:extLst>
              <a:ext uri="{FF2B5EF4-FFF2-40B4-BE49-F238E27FC236}">
                <a16:creationId xmlns:a16="http://schemas.microsoft.com/office/drawing/2014/main" id="{76E0DC6A-7720-4D90-8C28-43E95D293D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48234" y="3508856"/>
            <a:ext cx="914400" cy="914400"/>
          </a:xfrm>
          <a:prstGeom prst="rect">
            <a:avLst/>
          </a:prstGeom>
        </p:spPr>
      </p:pic>
      <p:pic>
        <p:nvPicPr>
          <p:cNvPr id="18" name="Graphique 17" descr="Main ouverte avec une plante avec un remplissage uni">
            <a:extLst>
              <a:ext uri="{FF2B5EF4-FFF2-40B4-BE49-F238E27FC236}">
                <a16:creationId xmlns:a16="http://schemas.microsoft.com/office/drawing/2014/main" id="{5D8D1ECD-B044-4EFD-90BB-5C7B00CFA3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97860" y="1542098"/>
            <a:ext cx="914400" cy="914400"/>
          </a:xfrm>
          <a:prstGeom prst="rect">
            <a:avLst/>
          </a:prstGeom>
        </p:spPr>
      </p:pic>
      <p:pic>
        <p:nvPicPr>
          <p:cNvPr id="29" name="Graphique 28" descr="Couverts de table  avec un remplissage uni">
            <a:extLst>
              <a:ext uri="{FF2B5EF4-FFF2-40B4-BE49-F238E27FC236}">
                <a16:creationId xmlns:a16="http://schemas.microsoft.com/office/drawing/2014/main" id="{D8A00951-6DAD-4F6F-88BC-B9182ADC5C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46003" y="4947924"/>
            <a:ext cx="914400" cy="914400"/>
          </a:xfrm>
          <a:prstGeom prst="rect">
            <a:avLst/>
          </a:prstGeom>
        </p:spPr>
      </p:pic>
      <p:sp>
        <p:nvSpPr>
          <p:cNvPr id="35" name="Flèche : gauche 34">
            <a:extLst>
              <a:ext uri="{FF2B5EF4-FFF2-40B4-BE49-F238E27FC236}">
                <a16:creationId xmlns:a16="http://schemas.microsoft.com/office/drawing/2014/main" id="{749F67ED-878C-4897-93AE-9561FFFEC86B}"/>
              </a:ext>
            </a:extLst>
          </p:cNvPr>
          <p:cNvSpPr/>
          <p:nvPr/>
        </p:nvSpPr>
        <p:spPr>
          <a:xfrm rot="2774137">
            <a:off x="8233794" y="5138165"/>
            <a:ext cx="1980000" cy="1188000"/>
          </a:xfrm>
          <a:prstGeom prst="leftArrow">
            <a:avLst/>
          </a:prstGeom>
          <a:solidFill>
            <a:srgbClr val="ED6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Maladies, antibiotiques….</a:t>
            </a:r>
          </a:p>
        </p:txBody>
      </p:sp>
      <p:sp>
        <p:nvSpPr>
          <p:cNvPr id="36" name="Flèche : gauche 35">
            <a:extLst>
              <a:ext uri="{FF2B5EF4-FFF2-40B4-BE49-F238E27FC236}">
                <a16:creationId xmlns:a16="http://schemas.microsoft.com/office/drawing/2014/main" id="{E53DADEA-5176-4475-A398-4DAF806DB59E}"/>
              </a:ext>
            </a:extLst>
          </p:cNvPr>
          <p:cNvSpPr/>
          <p:nvPr/>
        </p:nvSpPr>
        <p:spPr>
          <a:xfrm rot="20217036">
            <a:off x="9678751" y="2403156"/>
            <a:ext cx="1980000" cy="1188000"/>
          </a:xfrm>
          <a:prstGeom prst="leftArrow">
            <a:avLst/>
          </a:prstGeom>
          <a:solidFill>
            <a:srgbClr val="27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Pollutions, pesticides…..</a:t>
            </a:r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7AE90C1C-B27E-4E27-AAE5-207B3E6CF80E}"/>
              </a:ext>
            </a:extLst>
          </p:cNvPr>
          <p:cNvSpPr/>
          <p:nvPr/>
        </p:nvSpPr>
        <p:spPr>
          <a:xfrm rot="2773701">
            <a:off x="5387721" y="2126313"/>
            <a:ext cx="1980000" cy="1188000"/>
          </a:xfrm>
          <a:prstGeom prst="rightArrow">
            <a:avLst/>
          </a:prstGeom>
          <a:solidFill>
            <a:srgbClr val="408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Maladies, pollutions…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A45DE75-E20A-49B1-BC02-1052B5343901}"/>
              </a:ext>
            </a:extLst>
          </p:cNvPr>
          <p:cNvSpPr txBox="1"/>
          <p:nvPr/>
        </p:nvSpPr>
        <p:spPr>
          <a:xfrm>
            <a:off x="304800" y="1625622"/>
            <a:ext cx="51796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Connecter les données relatives à la sécurité alimentaire à celles issues des recherches en épidémiologie pour prévenir des maladies transmissibles des animaux vers l’Homme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Connecter des bases de données des composés chimiques à celles des maladies (FORUM)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03FC92E-950A-49BA-9BB5-4EC5825EF50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33258"/>
          <a:stretch/>
        </p:blipFill>
        <p:spPr>
          <a:xfrm>
            <a:off x="557101" y="3697452"/>
            <a:ext cx="4927339" cy="25009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4BFADE-6D71-47FA-AF8F-6A6D167F5B7B}"/>
              </a:ext>
            </a:extLst>
          </p:cNvPr>
          <p:cNvSpPr/>
          <p:nvPr/>
        </p:nvSpPr>
        <p:spPr>
          <a:xfrm>
            <a:off x="695291" y="6245328"/>
            <a:ext cx="40895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Delmas et al, 2021 FORUM </a:t>
            </a:r>
            <a:r>
              <a:rPr lang="en-US" sz="1100" dirty="0">
                <a:hlinkClick r:id="rId17"/>
              </a:rPr>
              <a:t>doi.org/10.1093/bioinformatics/btab627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8803717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BCACE7205DE4BBAA7D228557A0491" ma:contentTypeVersion="0" ma:contentTypeDescription="Crée un document." ma:contentTypeScope="" ma:versionID="39d7c4b59dfe8cc55a5c976d6e21f2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306ADD-05E1-41BD-BC4A-816170B33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D26407-6AA0-4FC3-AF3A-4E6799230CA4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0DFE52-EC59-4208-AA4E-65946490E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4991</TotalTime>
  <Words>831</Words>
  <Application>Microsoft Office PowerPoint</Application>
  <PresentationFormat>Grand écran</PresentationFormat>
  <Paragraphs>110</Paragraphs>
  <Slides>14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Le web sémantique dans le contexte des ambitions d'INRAE</vt:lpstr>
      <vt:lpstr>The big data world</vt:lpstr>
      <vt:lpstr>Les priorités d’INRAE 2030</vt:lpstr>
      <vt:lpstr>Les orientations politiques d’INRAE 2030</vt:lpstr>
      <vt:lpstr>Répondre aux enjeux environnementaux et gérer les risques associés Accélérer les transitions agroécologique et alimentaire</vt:lpstr>
      <vt:lpstr>Répondre aux enjeux environnementaux et gérer les risques associés Accélérer les transitions agroécologique et alimentaire</vt:lpstr>
      <vt:lpstr>Accélérer les transitions agroécologique et alimentaire</vt:lpstr>
      <vt:lpstr>Répondre aux enjeux environnementaux et gérer les risques associés</vt:lpstr>
      <vt:lpstr>Favoriser une approche globale de la santé</vt:lpstr>
      <vt:lpstr>Favoriser une approche globale de la santé</vt:lpstr>
      <vt:lpstr>CAliS</vt:lpstr>
      <vt:lpstr>Une bioéconomie basée sur une utilisation sobre et circulaire des ressources</vt:lpstr>
      <vt:lpstr>Une bioéconomie basée sur une utilisation sobre et circulaire des ressources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Michaël O'donohue</cp:lastModifiedBy>
  <cp:revision>202</cp:revision>
  <dcterms:created xsi:type="dcterms:W3CDTF">2019-12-11T10:12:20Z</dcterms:created>
  <dcterms:modified xsi:type="dcterms:W3CDTF">2021-10-11T08:19:02Z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0x010100FC0BCACE7205DE4BBAA7D228557A0491</vt:lpwstr>
  </property>
</Properties>
</file>