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690" r:id="rId4"/>
  </p:sldMasterIdLst>
  <p:notesMasterIdLst>
    <p:notesMasterId r:id="rId14"/>
  </p:notesMasterIdLst>
  <p:sldIdLst>
    <p:sldId id="256" r:id="rId5"/>
    <p:sldId id="366" r:id="rId6"/>
    <p:sldId id="367" r:id="rId7"/>
    <p:sldId id="368" r:id="rId8"/>
    <p:sldId id="360" r:id="rId9"/>
    <p:sldId id="362" r:id="rId10"/>
    <p:sldId id="369" r:id="rId11"/>
    <p:sldId id="370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le" initials="E" lastIdx="10" clrIdx="0">
    <p:extLst>
      <p:ext uri="{19B8F6BF-5375-455C-9EA6-DF929625EA0E}">
        <p15:presenceInfo xmlns:p15="http://schemas.microsoft.com/office/powerpoint/2012/main" userId="Emmanu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275662"/>
    <a:srgbClr val="00D5DA"/>
    <a:srgbClr val="EBFEFF"/>
    <a:srgbClr val="B3F4FF"/>
    <a:srgbClr val="0D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6" autoAdjust="0"/>
  </p:normalViewPr>
  <p:slideViewPr>
    <p:cSldViewPr snapToGrid="0">
      <p:cViewPr varScale="1">
        <p:scale>
          <a:sx n="65" d="100"/>
          <a:sy n="65" d="100"/>
        </p:scale>
        <p:origin x="71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24"/>
    </p:cViewPr>
  </p:sorter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84A8-AE1C-481E-8455-B1335711D4EF}" type="datetimeFigureOut">
              <a:rPr lang="fr-FR" smtClean="0"/>
              <a:t>11/10/2021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1CD7-B919-48A5-973B-8D9561C08C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48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1CD7-B919-48A5-973B-8D9561C08C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24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94FCB-32F0-48FF-BF51-7D7D0678C56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1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1CD7-B919-48A5-973B-8D9561C08C6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84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1801382" y="1190254"/>
            <a:ext cx="2657382" cy="504000"/>
            <a:chOff x="1801382" y="1190254"/>
            <a:chExt cx="2657382" cy="504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8F33C8C-4663-47F8-AAC2-AA7669DF27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82" y="1272216"/>
              <a:ext cx="1160145" cy="313373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383" y="1190254"/>
              <a:ext cx="1336381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6F9D2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00034" y="1714488"/>
            <a:ext cx="8143932" cy="4000527"/>
          </a:xfrm>
          <a:prstGeom prst="rect">
            <a:avLst/>
          </a:prstGeom>
        </p:spPr>
        <p:txBody>
          <a:bodyPr/>
          <a:lstStyle>
            <a:lvl1pPr>
              <a:buClr>
                <a:srgbClr val="97D707"/>
              </a:buClr>
              <a:buSzPct val="100000"/>
              <a:buFont typeface="Wingdings" pitchFamily="2" charset="2"/>
              <a:buChar char="v"/>
              <a:defRPr/>
            </a:lvl1pPr>
            <a:lvl2pPr>
              <a:buClr>
                <a:srgbClr val="97D707"/>
              </a:buClr>
              <a:buSzPct val="100000"/>
              <a:buFont typeface="Wingdings" pitchFamily="2" charset="2"/>
              <a:buChar char="ü"/>
              <a:defRPr/>
            </a:lvl2pPr>
            <a:lvl3pPr>
              <a:buClr>
                <a:srgbClr val="97D707"/>
              </a:buClr>
              <a:defRPr/>
            </a:lvl3pPr>
            <a:lvl4pPr>
              <a:buClr>
                <a:srgbClr val="97D707"/>
              </a:buClr>
              <a:defRPr/>
            </a:lvl4pPr>
            <a:lvl5pPr>
              <a:buClr>
                <a:srgbClr val="97D70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4761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</a:t>
            </a:r>
            <a:br>
              <a:rPr kumimoji="0" lang="fr-FR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AACAB0-54B4-404E-BDB4-37A75F617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40001"/>
            <a:ext cx="6331370" cy="52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88D1BD5-0B0B-6344-8D49-CEB5DAF0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40001"/>
            <a:ext cx="3360373" cy="27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61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9144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2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78172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1801382" y="979716"/>
            <a:ext cx="2645729" cy="936000"/>
            <a:chOff x="1801382" y="979716"/>
            <a:chExt cx="2645729" cy="936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8F33C8C-4663-47F8-AAC2-AA7669DF27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82" y="1272216"/>
              <a:ext cx="1160145" cy="31337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656" y="979716"/>
              <a:ext cx="1323455" cy="93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800" lvl="1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028700" lvl="2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371600" lvl="3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1714500" lvl="4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057400" lvl="5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2400300" lvl="6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2743200" lvl="7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3086100" lvl="8" indent="-238125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33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9991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</a:t>
            </a:r>
            <a:br>
              <a:rPr kumimoji="0" lang="fr-FR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AACAB0-54B4-404E-BDB4-37A75F617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40001"/>
            <a:ext cx="6331370" cy="52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80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88D1BD5-0B0B-6344-8D49-CEB5DAF0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40001"/>
            <a:ext cx="3360373" cy="27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0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429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9144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10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599580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800" lvl="1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028700" lvl="2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371600" lvl="3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1714500" lvl="4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057400" lvl="5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2400300" lvl="6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2743200" lvl="7" indent="-238125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3086100" lvl="8" indent="-238125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947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  <a:lvl2pPr marL="800100" indent="-342900">
              <a:buClr>
                <a:srgbClr val="275662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</a:t>
            </a:r>
            <a:r>
              <a:rPr lang="fr-FR" dirty="0" smtClean="0"/>
              <a:t>masque</a:t>
            </a:r>
          </a:p>
          <a:p>
            <a:pPr lvl="1"/>
            <a:r>
              <a:rPr lang="fr-FR" dirty="0" smtClean="0"/>
              <a:t>Niveau 2</a:t>
            </a:r>
          </a:p>
          <a:p>
            <a:pPr lvl="0"/>
            <a:endParaRPr lang="fr-F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142999" y="6330450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aseline="0" dirty="0" smtClean="0">
                <a:solidFill>
                  <a:srgbClr val="275662"/>
                </a:solidFill>
                <a:latin typeface="+mn-lt"/>
              </a:rPr>
              <a:t>Séminaire Linked data 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11 octobre 2021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6076187"/>
            <a:ext cx="2432286" cy="800100"/>
            <a:chOff x="0" y="6076187"/>
            <a:chExt cx="2432286" cy="8001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63BFEA-07F3-4F13-8A4F-F19C5BFA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76187"/>
              <a:ext cx="2000250" cy="8001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824" y="6115280"/>
              <a:ext cx="620462" cy="23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18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600" kern="1200">
          <a:solidFill>
            <a:srgbClr val="27566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3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3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500D40D-BC9B-EC41-BD93-6FFFED18CC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5721" y="130496"/>
            <a:ext cx="1159935" cy="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500D40D-BC9B-EC41-BD93-6FFFED18CC9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5721" y="130496"/>
            <a:ext cx="1159935" cy="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BB2AC-8A2D-4A3D-8A59-97315575025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FF4EF-FB1C-4685-9805-BC3CDF602C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7090966" y="6407750"/>
            <a:ext cx="2017538" cy="261610"/>
            <a:chOff x="7234982" y="6534771"/>
            <a:chExt cx="2017538" cy="26161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75" y="6603230"/>
              <a:ext cx="750892" cy="140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 userDrawn="1"/>
          </p:nvSpPr>
          <p:spPr>
            <a:xfrm>
              <a:off x="7234982" y="6534771"/>
              <a:ext cx="20175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jean-delahousse.net</a:t>
              </a: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à coins arrondis 11"/>
          <p:cNvSpPr/>
          <p:nvPr userDrawn="1"/>
        </p:nvSpPr>
        <p:spPr>
          <a:xfrm>
            <a:off x="-2956" y="2041"/>
            <a:ext cx="9146956" cy="6846657"/>
          </a:xfrm>
          <a:prstGeom prst="roundRect">
            <a:avLst>
              <a:gd name="adj" fmla="val 328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s.fao.org/fr/global_agricultural_concept_scheme_gacs" TargetMode="External"/><Relationship Id="rId2" Type="http://schemas.openxmlformats.org/officeDocument/2006/relationships/hyperlink" Target="https://vocabulaires-ouverts.inrae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rae.fr/dips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Enjeux autour des ressources sémantiques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5"/>
            <a:ext cx="6858000" cy="1071120"/>
          </a:xfrm>
        </p:spPr>
        <p:txBody>
          <a:bodyPr>
            <a:normAutofit/>
          </a:bodyPr>
          <a:lstStyle/>
          <a:p>
            <a:pPr lvl="1" algn="l"/>
            <a:endParaRPr lang="fr-FR" sz="1500" dirty="0" smtClean="0"/>
          </a:p>
          <a:p>
            <a:r>
              <a:rPr lang="fr-FR" sz="1900" dirty="0" smtClean="0"/>
              <a:t>Odile Hologne, DipSO 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histoire ancienne liée à la doc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250458" y="1288026"/>
            <a:ext cx="7260129" cy="5024284"/>
          </a:xfrm>
        </p:spPr>
        <p:txBody>
          <a:bodyPr>
            <a:normAutofit/>
          </a:bodyPr>
          <a:lstStyle/>
          <a:p>
            <a:r>
              <a:rPr lang="fr-FR" dirty="0" smtClean="0"/>
              <a:t>Thésaurus, vocabulaires, ontologies : au cœur des activités documentaires</a:t>
            </a:r>
          </a:p>
          <a:p>
            <a:pPr lvl="1"/>
            <a:r>
              <a:rPr lang="fr-FR" dirty="0" smtClean="0"/>
              <a:t>Concevoir, Gérer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Valoriser </a:t>
            </a:r>
            <a:r>
              <a:rPr lang="fr-FR" dirty="0">
                <a:hlinkClick r:id="rId2"/>
              </a:rPr>
              <a:t>https://vocabulaires-ouverts.inrae.fr/</a:t>
            </a:r>
            <a:r>
              <a:rPr lang="fr-FR" dirty="0"/>
              <a:t>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      Vocabulaires publiés dans </a:t>
            </a:r>
            <a:r>
              <a:rPr lang="fr-FR" dirty="0" err="1" smtClean="0"/>
              <a:t>data.inrae</a:t>
            </a:r>
            <a:r>
              <a:rPr lang="fr-FR" dirty="0" smtClean="0"/>
              <a:t> (FAIR)</a:t>
            </a:r>
          </a:p>
          <a:p>
            <a:pPr marL="457200" lvl="1" indent="0">
              <a:buNone/>
            </a:pPr>
            <a:endParaRPr lang="fr-FR" sz="1100" dirty="0" smtClean="0"/>
          </a:p>
          <a:p>
            <a:pPr lvl="1"/>
            <a:r>
              <a:rPr lang="fr-FR" dirty="0" smtClean="0"/>
              <a:t>Partenariats : </a:t>
            </a:r>
            <a:r>
              <a:rPr lang="fr-FR" dirty="0" err="1" smtClean="0"/>
              <a:t>Agrisemantics</a:t>
            </a:r>
            <a:r>
              <a:rPr lang="fr-FR" dirty="0" smtClean="0"/>
              <a:t> (RDA) </a:t>
            </a:r>
            <a:r>
              <a:rPr lang="fr-FR" dirty="0"/>
              <a:t>, GACS </a:t>
            </a: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aims.fao.org/fr/global_agricultural_concept_scheme_gacs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Qui évolue avec les problématiques d’interopérabilité des données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166" y="2400130"/>
            <a:ext cx="4714586" cy="17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histoire ancienne liée à la doc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web sémantique dés 2006 et pendant plus de 10 ans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Qui évolue avec les problématiques d’interopérabilité des données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4" y="2037832"/>
            <a:ext cx="1902860" cy="14271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2119"/>
          <a:stretch/>
        </p:blipFill>
        <p:spPr>
          <a:xfrm>
            <a:off x="3794396" y="2037832"/>
            <a:ext cx="3875867" cy="25546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638" y="2572256"/>
            <a:ext cx="3026898" cy="22701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68" y="3541222"/>
            <a:ext cx="4572638" cy="3429479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05483" y="3749672"/>
            <a:ext cx="4824751" cy="2346160"/>
            <a:chOff x="205483" y="3749672"/>
            <a:chExt cx="4824751" cy="2346160"/>
          </a:xfrm>
        </p:grpSpPr>
        <p:pic>
          <p:nvPicPr>
            <p:cNvPr id="10" name="Image 9"/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483" y="3749672"/>
              <a:ext cx="3926753" cy="22948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8234" y="5449501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/>
                <a:t>https://fr.slideshare.net/SemWebPro/04-edzale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7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bilan mitigé sur le </a:t>
            </a:r>
            <a:r>
              <a:rPr lang="fr-FR" dirty="0" err="1" smtClean="0"/>
              <a:t>linked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satisfaction intellectuelle</a:t>
            </a:r>
          </a:p>
          <a:p>
            <a:r>
              <a:rPr lang="fr-FR" dirty="0" smtClean="0"/>
              <a:t>Beaucoup de temps passé</a:t>
            </a:r>
          </a:p>
          <a:p>
            <a:r>
              <a:rPr lang="fr-FR" dirty="0" smtClean="0"/>
              <a:t>Pas d’usage, pas de services</a:t>
            </a:r>
          </a:p>
          <a:p>
            <a:r>
              <a:rPr lang="fr-FR" dirty="0" smtClean="0"/>
              <a:t>Nos SI pas prêts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29647" y="4248472"/>
            <a:ext cx="378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Aujourd’hui un nouveau contexte ? </a:t>
            </a:r>
          </a:p>
          <a:p>
            <a:r>
              <a:rPr lang="fr-FR" dirty="0">
                <a:solidFill>
                  <a:srgbClr val="00A3A6"/>
                </a:solidFill>
              </a:rPr>
              <a:t>	</a:t>
            </a:r>
            <a:r>
              <a:rPr lang="fr-FR" dirty="0" smtClean="0">
                <a:solidFill>
                  <a:srgbClr val="00A3A6"/>
                </a:solidFill>
              </a:rPr>
              <a:t>	De nouveaux outils ? </a:t>
            </a:r>
          </a:p>
          <a:p>
            <a:r>
              <a:rPr lang="fr-FR" dirty="0">
                <a:solidFill>
                  <a:srgbClr val="00A3A6"/>
                </a:solidFill>
              </a:rPr>
              <a:t>	</a:t>
            </a:r>
            <a:r>
              <a:rPr lang="fr-FR" dirty="0" smtClean="0">
                <a:solidFill>
                  <a:srgbClr val="00A3A6"/>
                </a:solidFill>
              </a:rPr>
              <a:t>			Des usages réels ? </a:t>
            </a:r>
            <a:endParaRPr lang="fr-FR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2140" y="149629"/>
            <a:ext cx="8771859" cy="8882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Cadre institutionnel : politique INRAE 2030 et plans d’actions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2" y="837359"/>
            <a:ext cx="3162741" cy="34580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0" y="4295417"/>
            <a:ext cx="3200847" cy="2562583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805084" y="2281084"/>
            <a:ext cx="570271" cy="570271"/>
          </a:xfrm>
          <a:prstGeom prst="rightArrow">
            <a:avLst/>
          </a:prstGeom>
          <a:solidFill>
            <a:srgbClr val="00D5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316634" y="2281084"/>
            <a:ext cx="570271" cy="570271"/>
          </a:xfrm>
          <a:prstGeom prst="rightArrow">
            <a:avLst/>
          </a:prstGeom>
          <a:solidFill>
            <a:srgbClr val="00D5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916778" y="859999"/>
            <a:ext cx="132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Politique SO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411269" y="1252507"/>
            <a:ext cx="178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Plan d’actions SO</a:t>
            </a:r>
            <a:endParaRPr lang="fr-FR" dirty="0"/>
          </a:p>
        </p:txBody>
      </p:sp>
      <p:sp>
        <p:nvSpPr>
          <p:cNvPr id="14" name="AutoShape 2" descr="Plan D'action Clipboard Icône De Conception Sur Un Fond Blanc. Objectif  Conseil Liste De Contrôle De L'icône. Clip Art Libres De Droits , Vecteurs  Et Illustration. Image 58668428.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513" y="1963263"/>
            <a:ext cx="810149" cy="1016282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>
            <a:off x="7067465" y="5417984"/>
            <a:ext cx="570271" cy="570271"/>
          </a:xfrm>
          <a:prstGeom prst="rightArrow">
            <a:avLst/>
          </a:prstGeom>
          <a:solidFill>
            <a:srgbClr val="00D5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095300" y="4379508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Plan données pour la science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344" y="5100163"/>
            <a:ext cx="810149" cy="10162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674" y="1257381"/>
            <a:ext cx="2022117" cy="2769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09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données : 6 objectifs stratégiques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b="1" dirty="0"/>
              <a:t> : </a:t>
            </a:r>
            <a:r>
              <a:rPr lang="fr-FR" dirty="0"/>
              <a:t>Accroître l’appropriation des nouvelles approches en science des données par nos communautés scientifiques </a:t>
            </a:r>
          </a:p>
          <a:p>
            <a:r>
              <a:rPr lang="fr-FR" b="1" dirty="0">
                <a:solidFill>
                  <a:srgbClr val="FF0000"/>
                </a:solidFill>
              </a:rPr>
              <a:t>2</a:t>
            </a:r>
            <a:r>
              <a:rPr lang="fr-FR" b="1" dirty="0"/>
              <a:t> : </a:t>
            </a:r>
            <a:r>
              <a:rPr lang="fr-FR" dirty="0"/>
              <a:t>Produire, partager et réutiliser les données pour une recherche ouverte et reproductible</a:t>
            </a:r>
          </a:p>
          <a:p>
            <a:r>
              <a:rPr lang="fr-FR" b="1" dirty="0">
                <a:solidFill>
                  <a:srgbClr val="FF0000"/>
                </a:solidFill>
              </a:rPr>
              <a:t>3</a:t>
            </a:r>
            <a:r>
              <a:rPr lang="fr-FR" b="1" dirty="0"/>
              <a:t> : </a:t>
            </a:r>
            <a:r>
              <a:rPr lang="fr-FR" dirty="0"/>
              <a:t>Mettre en place une gouvernance des données accélérant partage, réutilisation et valorisation des données en toute confiance.</a:t>
            </a:r>
          </a:p>
          <a:p>
            <a:r>
              <a:rPr lang="fr-FR" b="1" dirty="0">
                <a:solidFill>
                  <a:srgbClr val="FF0000"/>
                </a:solidFill>
              </a:rPr>
              <a:t>4</a:t>
            </a:r>
            <a:r>
              <a:rPr lang="fr-FR" b="1" dirty="0"/>
              <a:t> : </a:t>
            </a:r>
            <a:r>
              <a:rPr lang="fr-FR" dirty="0"/>
              <a:t>Disposer d’infrastructures et de services numériques performants, résilients et interconnectés, facilitant les activités du cycle de vie de la donnée et les approches collaboratives</a:t>
            </a:r>
          </a:p>
          <a:p>
            <a:r>
              <a:rPr lang="fr-FR" b="1" dirty="0">
                <a:solidFill>
                  <a:srgbClr val="FF0000"/>
                </a:solidFill>
              </a:rPr>
              <a:t>5</a:t>
            </a:r>
            <a:r>
              <a:rPr lang="fr-FR" b="1" dirty="0"/>
              <a:t> : </a:t>
            </a:r>
            <a:r>
              <a:rPr lang="fr-FR" dirty="0"/>
              <a:t>Accompagner l’évolution des compétences et des métiers pour les nouveaux usages des données</a:t>
            </a:r>
          </a:p>
          <a:p>
            <a:r>
              <a:rPr lang="fr-FR" b="1" dirty="0">
                <a:solidFill>
                  <a:srgbClr val="FF0000"/>
                </a:solidFill>
              </a:rPr>
              <a:t>6</a:t>
            </a:r>
            <a:r>
              <a:rPr lang="fr-FR" b="1" dirty="0"/>
              <a:t> : </a:t>
            </a:r>
            <a:r>
              <a:rPr lang="fr-FR" dirty="0"/>
              <a:t>Conforter notre stratégie partenariale pour accompagner les mutations liées à la nouvelle place des données dans les processus de recherche et d’innovation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0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Aujourd’hui les enjeux autour de la sémantique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Dé-</a:t>
            </a:r>
            <a:r>
              <a:rPr lang="fr-FR" dirty="0" err="1" smtClean="0"/>
              <a:t>siloter</a:t>
            </a:r>
            <a:r>
              <a:rPr lang="fr-FR" dirty="0" smtClean="0"/>
              <a:t> les </a:t>
            </a:r>
            <a:r>
              <a:rPr lang="fr-FR" dirty="0"/>
              <a:t>données, lier les </a:t>
            </a:r>
            <a:r>
              <a:rPr lang="fr-FR" dirty="0" smtClean="0"/>
              <a:t>données : soutenir l’interdisciplinarité avec </a:t>
            </a:r>
            <a:r>
              <a:rPr lang="fr-FR" dirty="0" smtClean="0"/>
              <a:t>des ressources FAIR : interopérabilité </a:t>
            </a:r>
            <a:r>
              <a:rPr lang="fr-FR" dirty="0" smtClean="0"/>
              <a:t>et  </a:t>
            </a:r>
            <a:r>
              <a:rPr lang="fr-FR" dirty="0" smtClean="0"/>
              <a:t>réutilisation</a:t>
            </a:r>
            <a:endParaRPr lang="fr-FR" dirty="0"/>
          </a:p>
          <a:p>
            <a:r>
              <a:rPr lang="fr-FR" dirty="0"/>
              <a:t>Multilinguisme – </a:t>
            </a:r>
            <a:r>
              <a:rPr lang="fr-FR" dirty="0" err="1" smtClean="0"/>
              <a:t>cf</a:t>
            </a:r>
            <a:r>
              <a:rPr lang="fr-FR" dirty="0" smtClean="0"/>
              <a:t> PNSO2</a:t>
            </a:r>
            <a:endParaRPr lang="fr-FR" dirty="0"/>
          </a:p>
          <a:p>
            <a:r>
              <a:rPr lang="fr-FR" dirty="0" smtClean="0"/>
              <a:t>Enjeu d’exploitation de métadonnées riches – aller vers le raisonnement</a:t>
            </a:r>
          </a:p>
          <a:p>
            <a:r>
              <a:rPr lang="fr-FR" dirty="0" smtClean="0"/>
              <a:t>Couplage sémantique et IA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Pour les ressources sémantiques </a:t>
            </a:r>
            <a:r>
              <a:rPr lang="fr-FR" dirty="0" smtClean="0"/>
              <a:t>du point de vue DipSO :</a:t>
            </a:r>
            <a:endParaRPr lang="fr-FR" dirty="0" smtClean="0"/>
          </a:p>
          <a:p>
            <a:r>
              <a:rPr lang="fr-FR" dirty="0" smtClean="0"/>
              <a:t>Usage </a:t>
            </a:r>
            <a:r>
              <a:rPr lang="fr-FR" dirty="0"/>
              <a:t>d’ontologies </a:t>
            </a:r>
            <a:r>
              <a:rPr lang="fr-FR" dirty="0" smtClean="0"/>
              <a:t>: faciliter </a:t>
            </a:r>
            <a:r>
              <a:rPr lang="fr-FR" dirty="0"/>
              <a:t>leur réutilisation et mise en œuvre dans les SI</a:t>
            </a:r>
          </a:p>
          <a:p>
            <a:r>
              <a:rPr lang="fr-FR" dirty="0" smtClean="0"/>
              <a:t>Les rendre FAIR</a:t>
            </a:r>
          </a:p>
          <a:p>
            <a:r>
              <a:rPr lang="fr-FR" dirty="0" smtClean="0"/>
              <a:t>être </a:t>
            </a:r>
            <a:r>
              <a:rPr lang="fr-FR" dirty="0" smtClean="0"/>
              <a:t>en appui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Semantic</a:t>
            </a:r>
            <a:r>
              <a:rPr lang="fr-FR" dirty="0" smtClean="0"/>
              <a:t> Web et </a:t>
            </a:r>
            <a:r>
              <a:rPr lang="fr-FR" dirty="0" smtClean="0"/>
              <a:t>FAIR </a:t>
            </a:r>
            <a:r>
              <a:rPr lang="fr-FR" strike="sngStrike" dirty="0" smtClean="0"/>
              <a:t>Open</a:t>
            </a:r>
            <a:r>
              <a:rPr lang="fr-FR" dirty="0" smtClean="0"/>
              <a:t> </a:t>
            </a:r>
            <a:r>
              <a:rPr lang="fr-FR" dirty="0" smtClean="0"/>
              <a:t>Data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226629" cy="18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97668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07504" y="1412776"/>
            <a:ext cx="8820472" cy="30243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4941168"/>
            <a:ext cx="7379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connaissances et données avec des vocabulaires et des modélisations partagées, un format et un langage d’interrogation commun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Facilement accessible et réutilisable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èche droite 4"/>
          <p:cNvSpPr/>
          <p:nvPr/>
        </p:nvSpPr>
        <p:spPr>
          <a:xfrm rot="5400000">
            <a:off x="4391980" y="4329100"/>
            <a:ext cx="720080" cy="64807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3681" y="6141496"/>
            <a:ext cx="14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D’après 2013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40898" y="2924944"/>
            <a:ext cx="126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FAIR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Merci pour votre attention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12892" y="5679553"/>
            <a:ext cx="6858000" cy="654923"/>
          </a:xfrm>
        </p:spPr>
        <p:txBody>
          <a:bodyPr/>
          <a:lstStyle/>
          <a:p>
            <a:r>
              <a:rPr lang="fr-FR" dirty="0" smtClean="0">
                <a:hlinkClick r:id="rId3"/>
              </a:rPr>
              <a:t>http://www.inrae.fr/dipso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5043</TotalTime>
  <Words>256</Words>
  <Application>Microsoft Office PowerPoint</Application>
  <PresentationFormat>Affichage à l'écran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Montserrat ExtraBold</vt:lpstr>
      <vt:lpstr>Raleway</vt:lpstr>
      <vt:lpstr>Wingdings</vt:lpstr>
      <vt:lpstr>Thème Office</vt:lpstr>
      <vt:lpstr>MINISTÈRIEL</vt:lpstr>
      <vt:lpstr>1_MINISTÈRIEL</vt:lpstr>
      <vt:lpstr>1_Thème Office</vt:lpstr>
      <vt:lpstr>Enjeux autour des ressources sémantiques</vt:lpstr>
      <vt:lpstr>Une histoire ancienne liée à la doc </vt:lpstr>
      <vt:lpstr>Une histoire ancienne liée à la doc </vt:lpstr>
      <vt:lpstr>Un bilan mitigé sur le linked data</vt:lpstr>
      <vt:lpstr>Cadre institutionnel : politique INRAE 2030 et plans d’actions</vt:lpstr>
      <vt:lpstr>Plan données : 6 objectifs stratégiques</vt:lpstr>
      <vt:lpstr>Aujourd’hui les enjeux autour de la sémantique</vt:lpstr>
      <vt:lpstr>Semantic Web et FAIR Open Data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Odile</cp:lastModifiedBy>
  <cp:revision>393</cp:revision>
  <dcterms:created xsi:type="dcterms:W3CDTF">2019-12-11T10:12:20Z</dcterms:created>
  <dcterms:modified xsi:type="dcterms:W3CDTF">2021-10-11T13:44:28Z</dcterms:modified>
</cp:coreProperties>
</file>