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4" r:id="rId2"/>
    <p:sldMasterId id="2147483682" r:id="rId3"/>
    <p:sldMasterId id="2147483690" r:id="rId4"/>
  </p:sldMasterIdLst>
  <p:notesMasterIdLst>
    <p:notesMasterId r:id="rId14"/>
  </p:notesMasterIdLst>
  <p:sldIdLst>
    <p:sldId id="256" r:id="rId5"/>
    <p:sldId id="366" r:id="rId6"/>
    <p:sldId id="367" r:id="rId7"/>
    <p:sldId id="368" r:id="rId8"/>
    <p:sldId id="360" r:id="rId9"/>
    <p:sldId id="362" r:id="rId10"/>
    <p:sldId id="369" r:id="rId11"/>
    <p:sldId id="370" r:id="rId12"/>
    <p:sldId id="297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mmanuelle" initials="E" lastIdx="10" clrIdx="0">
    <p:extLst>
      <p:ext uri="{19B8F6BF-5375-455C-9EA6-DF929625EA0E}">
        <p15:presenceInfo xmlns:p15="http://schemas.microsoft.com/office/powerpoint/2012/main" userId="Emmanuell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3A6"/>
    <a:srgbClr val="275662"/>
    <a:srgbClr val="00D5DA"/>
    <a:srgbClr val="EBFEFF"/>
    <a:srgbClr val="B3F4FF"/>
    <a:srgbClr val="0DF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 autoAdjust="0"/>
    <p:restoredTop sz="94676" autoAdjust="0"/>
  </p:normalViewPr>
  <p:slideViewPr>
    <p:cSldViewPr snapToGrid="0">
      <p:cViewPr varScale="1">
        <p:scale>
          <a:sx n="65" d="100"/>
          <a:sy n="65" d="100"/>
        </p:scale>
        <p:origin x="716" y="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4024"/>
    </p:cViewPr>
  </p:sorterViewPr>
  <p:notesViewPr>
    <p:cSldViewPr snapToGrid="0">
      <p:cViewPr varScale="1">
        <p:scale>
          <a:sx n="52" d="100"/>
          <a:sy n="52" d="100"/>
        </p:scale>
        <p:origin x="1824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5684A8-AE1C-481E-8455-B1335711D4EF}" type="datetimeFigureOut">
              <a:rPr lang="fr-FR" smtClean="0"/>
              <a:t>11/10/2021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0F1CD7-B919-48A5-973B-8D9561C08C63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51487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0F1CD7-B919-48A5-973B-8D9561C08C63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82411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294FCB-32F0-48FF-BF51-7D7D0678C56C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35104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0F1CD7-B919-48A5-973B-8D9561C08C63}" type="slidenum">
              <a:rPr lang="fr-FR" smtClean="0"/>
              <a:t>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568433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 - Version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405A067-B49C-4F11-A938-80BC29FEEB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37628"/>
            <a:ext cx="4076700" cy="279082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C5A9449-A06C-4EA1-A540-CB2DC3C4934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979" y="2862261"/>
            <a:ext cx="235744" cy="32146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A9A26A8-F041-4097-AF69-174D33070FC9}"/>
              </a:ext>
            </a:extLst>
          </p:cNvPr>
          <p:cNvSpPr/>
          <p:nvPr userDrawn="1"/>
        </p:nvSpPr>
        <p:spPr>
          <a:xfrm>
            <a:off x="0" y="5994603"/>
            <a:ext cx="9144000" cy="8645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n>
                <a:noFill/>
              </a:ln>
              <a:solidFill>
                <a:schemeClr val="bg1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BF5AA71-3F4D-4E9E-BA5E-688B6C5A5C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01382" y="2767205"/>
            <a:ext cx="6858000" cy="1057708"/>
          </a:xfrm>
        </p:spPr>
        <p:txBody>
          <a:bodyPr anchor="t" anchorCtr="0">
            <a:normAutofit/>
          </a:bodyPr>
          <a:lstStyle>
            <a:lvl1pPr marL="0" indent="0" algn="l">
              <a:buFontTx/>
              <a:buNone/>
              <a:defRPr sz="36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74FC2D0F-6FA4-4470-9D28-7A04906292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01382" y="3634444"/>
            <a:ext cx="6858000" cy="654923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27566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grpSp>
        <p:nvGrpSpPr>
          <p:cNvPr id="3" name="Groupe 2"/>
          <p:cNvGrpSpPr/>
          <p:nvPr userDrawn="1"/>
        </p:nvGrpSpPr>
        <p:grpSpPr>
          <a:xfrm>
            <a:off x="1801382" y="1190254"/>
            <a:ext cx="2657382" cy="504000"/>
            <a:chOff x="1801382" y="1190254"/>
            <a:chExt cx="2657382" cy="504000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48F33C8C-4663-47F8-AAC2-AA7669DF27C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01382" y="1272216"/>
              <a:ext cx="1160145" cy="313373"/>
            </a:xfrm>
            <a:prstGeom prst="rect">
              <a:avLst/>
            </a:prstGeom>
          </p:spPr>
        </p:pic>
        <p:pic>
          <p:nvPicPr>
            <p:cNvPr id="2" name="Image 1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22383" y="1190254"/>
              <a:ext cx="1336381" cy="504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636626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8843" y="581890"/>
            <a:ext cx="2440175" cy="910244"/>
          </a:xfrm>
        </p:spPr>
        <p:txBody>
          <a:bodyPr anchor="t" anchorCtr="0">
            <a:normAutofit/>
          </a:bodyPr>
          <a:lstStyle>
            <a:lvl1pPr>
              <a:defRPr sz="24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581890"/>
            <a:ext cx="4629150" cy="50624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1A161D90-8CEB-43C5-B5C5-E16450DD9099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138843" y="1492133"/>
            <a:ext cx="2440175" cy="1101437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B498EB6-14FF-4794-BB07-42C86721F093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138844" y="2593570"/>
            <a:ext cx="2440174" cy="3050772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481444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581890"/>
            <a:ext cx="4629150" cy="5037514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dirty="0"/>
              <a:t>Cliquez sur l'icône pour ajouter une image</a:t>
            </a:r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B3E39DD-4EF5-40BB-B7DF-0FBC1CA611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8843" y="581890"/>
            <a:ext cx="2440175" cy="910244"/>
          </a:xfrm>
        </p:spPr>
        <p:txBody>
          <a:bodyPr anchor="t" anchorCtr="0">
            <a:normAutofit/>
          </a:bodyPr>
          <a:lstStyle>
            <a:lvl1pPr>
              <a:defRPr sz="24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EE58761D-328C-41E9-9379-256236BD2D5C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138843" y="1492133"/>
            <a:ext cx="2440175" cy="1101437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D896CCA9-291E-425F-AF04-DFA8C86B5468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138844" y="2593570"/>
            <a:ext cx="2440174" cy="3050772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8955536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30284" y="1424045"/>
            <a:ext cx="7285066" cy="4009910"/>
          </a:xfrm>
        </p:spPr>
        <p:txBody>
          <a:bodyPr vert="eaVert"/>
          <a:lstStyle>
            <a:lvl1pPr>
              <a:defRPr sz="2400"/>
            </a:lvl1pPr>
            <a:lvl2pPr>
              <a:defRPr sz="220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C5397C7-28D4-4FCC-978A-64FFC2C50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8331" y="149629"/>
            <a:ext cx="7662257" cy="888251"/>
          </a:xfrm>
        </p:spPr>
        <p:txBody>
          <a:bodyPr anchor="ctr" anchorCtr="0">
            <a:normAutofit/>
          </a:bodyPr>
          <a:lstStyle>
            <a:lvl1pPr>
              <a:defRPr sz="3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E7F1404C-CDE5-4C5B-BECC-6588FAC96AF5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250458" y="858838"/>
            <a:ext cx="7260129" cy="679018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3547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98822" y="365125"/>
            <a:ext cx="1316528" cy="5811838"/>
          </a:xfrm>
        </p:spPr>
        <p:txBody>
          <a:bodyPr vert="eaVert"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6180785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F0C85A8C-AE66-4CB1-AC77-8A0677F197D5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 rot="5400000">
            <a:off x="4243025" y="2931536"/>
            <a:ext cx="5811839" cy="679018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53182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  <a:prstGeom prst="rect">
            <a:avLst/>
          </a:prstGeom>
        </p:spPr>
        <p:txBody>
          <a:bodyPr/>
          <a:lstStyle>
            <a:lvl1pPr algn="l">
              <a:defRPr sz="3200" b="1" baseline="0">
                <a:solidFill>
                  <a:srgbClr val="6F9D20"/>
                </a:solidFill>
                <a:effectLst/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0"/>
          </p:nvPr>
        </p:nvSpPr>
        <p:spPr>
          <a:xfrm>
            <a:off x="500034" y="1714488"/>
            <a:ext cx="8143932" cy="4000527"/>
          </a:xfrm>
          <a:prstGeom prst="rect">
            <a:avLst/>
          </a:prstGeom>
        </p:spPr>
        <p:txBody>
          <a:bodyPr/>
          <a:lstStyle>
            <a:lvl1pPr>
              <a:buClr>
                <a:srgbClr val="97D707"/>
              </a:buClr>
              <a:buSzPct val="100000"/>
              <a:buFont typeface="Wingdings" pitchFamily="2" charset="2"/>
              <a:buChar char="v"/>
              <a:defRPr/>
            </a:lvl1pPr>
            <a:lvl2pPr>
              <a:buClr>
                <a:srgbClr val="97D707"/>
              </a:buClr>
              <a:buSzPct val="100000"/>
              <a:buFont typeface="Wingdings" pitchFamily="2" charset="2"/>
              <a:buChar char="ü"/>
              <a:defRPr/>
            </a:lvl2pPr>
            <a:lvl3pPr>
              <a:buClr>
                <a:srgbClr val="97D707"/>
              </a:buClr>
              <a:defRPr/>
            </a:lvl3pPr>
            <a:lvl4pPr>
              <a:buClr>
                <a:srgbClr val="97D707"/>
              </a:buClr>
              <a:defRPr/>
            </a:lvl4pPr>
            <a:lvl5pPr>
              <a:buClr>
                <a:srgbClr val="97D707"/>
              </a:buClr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9476110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6618000"/>
            <a:ext cx="18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alpha val="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XX/XX/XXXX</a:t>
            </a:r>
            <a:endParaRPr kumimoji="0" lang="fr-FR" sz="1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alpha val="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720000" y="5226529"/>
            <a:ext cx="3240000" cy="1200000"/>
          </a:xfrm>
        </p:spPr>
        <p:txBody>
          <a:bodyPr anchor="b" anchorCtr="0"/>
          <a:lstStyle>
            <a:lvl1pPr>
              <a:defRPr sz="115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Intitulé de la direction </a:t>
            </a:r>
            <a:br>
              <a:rPr kumimoji="0" lang="fr-FR" sz="11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fr-FR" sz="11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ou de l’organisme rattaché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6618000"/>
            <a:ext cx="18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C140CD-8AED-46FF-A9A2-77308F3F39AE}" type="slidenum">
              <a:rPr kumimoji="0" lang="fr-FR" sz="100" b="1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alpha val="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alpha val="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6AACAB0-54B4-404E-BDB4-37A75F617E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1520" y="240001"/>
            <a:ext cx="6331370" cy="5253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6785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XX/XX/XXXX</a:t>
            </a:r>
            <a:endParaRPr kumimoji="0" lang="fr-FR" sz="750" b="1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Intitulé de la direction ou de l’organisme rattaché</a:t>
            </a: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3122C9-A0B9-462F-8757-0847AD287B63}" type="slidenum">
              <a:rPr kumimoji="0" lang="fr-FR" sz="75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7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60000" y="3128061"/>
            <a:ext cx="8424000" cy="2769600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3250" b="1" cap="all" baseline="0"/>
            </a:lvl1pPr>
            <a:lvl2pPr marL="0" indent="0">
              <a:spcBef>
                <a:spcPts val="500"/>
              </a:spcBef>
              <a:spcAft>
                <a:spcPts val="0"/>
              </a:spcAft>
              <a:buNone/>
              <a:defRPr sz="18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cxnSp>
        <p:nvCxnSpPr>
          <p:cNvPr id="12" name="Connecteur droit 11"/>
          <p:cNvCxnSpPr/>
          <p:nvPr userDrawn="1"/>
        </p:nvCxnSpPr>
        <p:spPr bwMode="gray">
          <a:xfrm>
            <a:off x="360000" y="63792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age 12">
            <a:extLst>
              <a:ext uri="{FF2B5EF4-FFF2-40B4-BE49-F238E27FC236}">
                <a16:creationId xmlns:a16="http://schemas.microsoft.com/office/drawing/2014/main" id="{E88D1BD5-0B0B-6344-8D49-CEB5DAF011B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504" y="240001"/>
            <a:ext cx="3360373" cy="2788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3092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1200000"/>
            <a:ext cx="8424000" cy="96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XX/XX/XXXX</a:t>
            </a:r>
            <a:endParaRPr kumimoji="0" lang="fr-FR" sz="750" b="1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Intitulé de la direction ou de l’organisme rattaché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3122C9-A0B9-462F-8757-0847AD287B63}" type="slidenum">
              <a:rPr kumimoji="0" lang="fr-FR" sz="75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7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59998" y="2522624"/>
            <a:ext cx="2520000" cy="33744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312000" y="2524800"/>
            <a:ext cx="2520000" cy="33744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0" name="Espace réservé du texte 7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6263999" y="2524800"/>
            <a:ext cx="2520000" cy="33744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3556170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1124744"/>
            <a:ext cx="9144000" cy="5734456"/>
          </a:xfrm>
          <a:solidFill>
            <a:schemeClr val="bg1">
              <a:lumMod val="85000"/>
            </a:schemeClr>
          </a:solidFill>
        </p:spPr>
        <p:txBody>
          <a:bodyPr tIns="1080000" anchor="ctr" anchorCtr="0"/>
          <a:lstStyle>
            <a:lvl1pPr algn="ctr">
              <a:defRPr cap="all" baseline="0"/>
            </a:lvl1pPr>
          </a:lstStyle>
          <a:p>
            <a:r>
              <a:rPr lang="fr-FR" dirty="0"/>
              <a:t>Sélectionner l’icône pour insérer une image, </a:t>
            </a:r>
            <a:br>
              <a:rPr lang="fr-FR" dirty="0"/>
            </a:br>
            <a:r>
              <a:rPr lang="fr-FR" dirty="0"/>
              <a:t>puis disposer l’image en arrière plan </a:t>
            </a:r>
            <a:br>
              <a:rPr lang="fr-FR" dirty="0"/>
            </a:br>
            <a:r>
              <a:rPr lang="fr-FR" dirty="0"/>
              <a:t>(Sélectionner l’image avec le bouton droit de la souris / </a:t>
            </a:r>
            <a:br>
              <a:rPr lang="fr-FR" dirty="0"/>
            </a:br>
            <a:r>
              <a:rPr lang="fr-FR" dirty="0"/>
              <a:t>Mettre à l’arrière plan)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84000"/>
            <a:ext cx="8424000" cy="5395200"/>
          </a:xfrm>
          <a:custGeom>
            <a:avLst/>
            <a:gdLst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4000" h="4046400" stroke="0" extrusionOk="0">
                <a:moveTo>
                  <a:pt x="8424000" y="4046400"/>
                </a:moveTo>
                <a:lnTo>
                  <a:pt x="0" y="4046360"/>
                </a:lnTo>
                <a:lnTo>
                  <a:pt x="0" y="40"/>
                </a:lnTo>
                <a:cubicBezTo>
                  <a:pt x="0" y="18"/>
                  <a:pt x="3771553" y="0"/>
                  <a:pt x="8424000" y="0"/>
                </a:cubicBezTo>
                <a:lnTo>
                  <a:pt x="8424000" y="4046400"/>
                </a:lnTo>
                <a:close/>
              </a:path>
              <a:path w="8424000" h="4046400" fill="none">
                <a:moveTo>
                  <a:pt x="8424000" y="4046400"/>
                </a:moveTo>
                <a:lnTo>
                  <a:pt x="0" y="4046360"/>
                </a:lnTo>
              </a:path>
            </a:pathLst>
          </a:custGeom>
          <a:ln w="10160">
            <a:solidFill>
              <a:schemeClr val="tx1"/>
            </a:solidFill>
          </a:ln>
        </p:spPr>
        <p:txBody>
          <a:bodyPr lIns="0" bIns="360000" anchor="ctr" anchorCtr="0"/>
          <a:lstStyle>
            <a:lvl1pPr marL="396000" indent="-396000">
              <a:buFont typeface="+mj-lt"/>
              <a:buAutoNum type="arabicPeriod"/>
              <a:defRPr sz="3250"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XX/XX/XXXX</a:t>
            </a:r>
            <a:endParaRPr kumimoji="0" lang="fr-FR" sz="750" b="1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Intitulé de la direction ou de l’organisme rattaché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3122C9-A0B9-462F-8757-0847AD287B63}" type="slidenum">
              <a:rPr kumimoji="0" lang="fr-FR" sz="75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7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39222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textes 3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1200000"/>
            <a:ext cx="8424000" cy="96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XX/XX/XXXX</a:t>
            </a:r>
            <a:endParaRPr kumimoji="0" lang="fr-FR" sz="750" b="1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Intitulé de la direction ou de l’organisme rattaché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3122C9-A0B9-462F-8757-0847AD287B63}" type="slidenum">
              <a:rPr kumimoji="0" lang="fr-FR" sz="75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7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12000" y="240000"/>
            <a:ext cx="5472000" cy="480000"/>
          </a:xfrm>
        </p:spPr>
        <p:txBody>
          <a:bodyPr/>
          <a:lstStyle>
            <a:lvl1pPr marL="108000" indent="-108000" algn="r">
              <a:spcAft>
                <a:spcPts val="0"/>
              </a:spcAft>
              <a:buFont typeface="+mj-lt"/>
              <a:buAutoNum type="arabicPeriod"/>
              <a:defRPr sz="750" b="1"/>
            </a:lvl1pPr>
            <a:lvl2pPr marL="108000" indent="-108000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59999" y="2448000"/>
            <a:ext cx="2520000" cy="3432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3" name="Espace réservé du texte 1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312000" y="2448000"/>
            <a:ext cx="2520000" cy="3432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4" name="Espace réservé du texte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6264000" y="2448000"/>
            <a:ext cx="2520000" cy="3432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</p:spTree>
    <p:extLst>
      <p:ext uri="{BB962C8B-B14F-4D97-AF65-F5344CB8AC3E}">
        <p14:creationId xmlns:p14="http://schemas.microsoft.com/office/powerpoint/2010/main" val="378172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 - Version 2">
    <p:bg>
      <p:bgPr>
        <a:solidFill>
          <a:srgbClr val="00A3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405A067-B49C-4F11-A938-80BC29FEEB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37628"/>
            <a:ext cx="4076699" cy="279082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C5A9449-A06C-4EA1-A540-CB2DC3C4934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979" y="2862261"/>
            <a:ext cx="235743" cy="32146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A9A26A8-F041-4097-AF69-174D33070FC9}"/>
              </a:ext>
            </a:extLst>
          </p:cNvPr>
          <p:cNvSpPr/>
          <p:nvPr userDrawn="1"/>
        </p:nvSpPr>
        <p:spPr>
          <a:xfrm>
            <a:off x="0" y="5994603"/>
            <a:ext cx="9144000" cy="864524"/>
          </a:xfrm>
          <a:prstGeom prst="rect">
            <a:avLst/>
          </a:prstGeom>
          <a:solidFill>
            <a:srgbClr val="00A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n>
                <a:noFill/>
              </a:ln>
              <a:solidFill>
                <a:schemeClr val="bg1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BF5AA71-3F4D-4E9E-BA5E-688B6C5A5C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01382" y="2767205"/>
            <a:ext cx="6858000" cy="1057708"/>
          </a:xfrm>
        </p:spPr>
        <p:txBody>
          <a:bodyPr anchor="t" anchorCtr="0">
            <a:normAutofit/>
          </a:bodyPr>
          <a:lstStyle>
            <a:lvl1pPr marL="0" indent="0" algn="l">
              <a:buFontTx/>
              <a:buNone/>
              <a:defRPr sz="36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74FC2D0F-6FA4-4470-9D28-7A04906292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01382" y="3634444"/>
            <a:ext cx="6858000" cy="654923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27566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grpSp>
        <p:nvGrpSpPr>
          <p:cNvPr id="3" name="Groupe 2"/>
          <p:cNvGrpSpPr/>
          <p:nvPr userDrawn="1"/>
        </p:nvGrpSpPr>
        <p:grpSpPr>
          <a:xfrm>
            <a:off x="1801382" y="979716"/>
            <a:ext cx="2645729" cy="936000"/>
            <a:chOff x="1801382" y="979716"/>
            <a:chExt cx="2645729" cy="936000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48F33C8C-4663-47F8-AAC2-AA7669DF27C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01382" y="1272216"/>
              <a:ext cx="1160145" cy="313372"/>
            </a:xfrm>
            <a:prstGeom prst="rect">
              <a:avLst/>
            </a:prstGeom>
          </p:spPr>
        </p:pic>
        <p:pic>
          <p:nvPicPr>
            <p:cNvPr id="2" name="Image 1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23656" y="979716"/>
              <a:ext cx="1323455" cy="936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606443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42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42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342900" lvl="0" indent="-25717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685800" lvl="1" indent="-238125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marL="1028700" lvl="2" indent="-238125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1371600" lvl="3" indent="-238125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1714500" lvl="4" indent="-238125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2057400" lvl="5" indent="-238125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2400300" lvl="6" indent="-238125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2743200" lvl="7" indent="-238125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3086100" lvl="8" indent="-238125" algn="l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6" name="Google Shape;36;p42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lvl="0" indent="0" algn="r">
              <a:buClr>
                <a:srgbClr val="888888"/>
              </a:buClr>
              <a:buSzPts val="12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buClr>
                <a:srgbClr val="888888"/>
              </a:buClr>
              <a:buSzPts val="12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buClr>
                <a:srgbClr val="888888"/>
              </a:buClr>
              <a:buSzPts val="12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buClr>
                <a:srgbClr val="888888"/>
              </a:buClr>
              <a:buSzPts val="12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buClr>
                <a:srgbClr val="888888"/>
              </a:buClr>
              <a:buSzPts val="12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buClr>
                <a:srgbClr val="888888"/>
              </a:buClr>
              <a:buSzPts val="12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buClr>
                <a:srgbClr val="888888"/>
              </a:buClr>
              <a:buSzPts val="12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buClr>
                <a:srgbClr val="888888"/>
              </a:buClr>
              <a:buSzPts val="12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buClr>
                <a:srgbClr val="888888"/>
              </a:buClr>
              <a:buSzPts val="12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tabLst/>
              <a:defRPr/>
            </a:pPr>
            <a:fld id="{00000000-1234-1234-1234-123412341234}" type="slidenum">
              <a:rPr kumimoji="0" lang="fr-FR" sz="900" b="1" i="0" u="none" strike="noStrike" kern="1200" cap="none" spc="0" normalizeH="0" baseline="0" noProof="0" smtClean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ts val="1200"/>
                <a:buFont typeface="Calibri"/>
                <a:buNone/>
                <a:tabLst/>
                <a:defRPr/>
              </a:pPr>
              <a:t>‹N°›</a:t>
            </a:fld>
            <a:endParaRPr kumimoji="0" lang="fr-FR" sz="900" b="1" i="0" u="none" strike="noStrike" kern="120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743307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 hasCustomPrompt="1"/>
          </p:nvPr>
        </p:nvSpPr>
        <p:spPr bwMode="gray">
          <a:xfrm>
            <a:off x="359999" y="1200000"/>
            <a:ext cx="8424000" cy="960000"/>
          </a:xfrm>
        </p:spPr>
        <p:txBody>
          <a:bodyPr/>
          <a:lstStyle/>
          <a:p>
            <a:r>
              <a:rPr lang="fr-FR" noProof="0" dirty="0"/>
              <a:t>Titre</a:t>
            </a:r>
            <a:endParaRPr lang="fr-FR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XX/XX/XXXX</a:t>
            </a:r>
            <a:endParaRPr kumimoji="0" lang="fr-FR" sz="750" b="1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Intitulé de la direction ou de l’organisme rattaché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3122C9-A0B9-462F-8757-0847AD287B63}" type="slidenum">
              <a:rPr kumimoji="0" lang="fr-FR" sz="75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7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4" hasCustomPrompt="1"/>
          </p:nvPr>
        </p:nvSpPr>
        <p:spPr bwMode="gray">
          <a:xfrm>
            <a:off x="359998" y="2448000"/>
            <a:ext cx="8424000" cy="3432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5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12000" y="240000"/>
            <a:ext cx="5472000" cy="480000"/>
          </a:xfrm>
        </p:spPr>
        <p:txBody>
          <a:bodyPr/>
          <a:lstStyle>
            <a:lvl1pPr marL="108000" indent="-108000" algn="r">
              <a:spcAft>
                <a:spcPts val="0"/>
              </a:spcAft>
              <a:buFont typeface="+mj-lt"/>
              <a:buAutoNum type="arabicPeriod"/>
              <a:defRPr sz="750" b="1"/>
            </a:lvl1pPr>
            <a:lvl2pPr marL="108000" indent="-108000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</p:spTree>
    <p:extLst>
      <p:ext uri="{BB962C8B-B14F-4D97-AF65-F5344CB8AC3E}">
        <p14:creationId xmlns:p14="http://schemas.microsoft.com/office/powerpoint/2010/main" val="24999168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6618000"/>
            <a:ext cx="18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alpha val="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XX/XX/XXXX</a:t>
            </a:r>
            <a:endParaRPr kumimoji="0" lang="fr-FR" sz="1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alpha val="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720000" y="5226529"/>
            <a:ext cx="3240000" cy="1200000"/>
          </a:xfrm>
        </p:spPr>
        <p:txBody>
          <a:bodyPr anchor="b" anchorCtr="0"/>
          <a:lstStyle>
            <a:lvl1pPr>
              <a:defRPr sz="115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Intitulé de la direction </a:t>
            </a:r>
            <a:br>
              <a:rPr kumimoji="0" lang="fr-FR" sz="11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fr-FR" sz="11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ou de l’organisme rattaché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6618000"/>
            <a:ext cx="18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C140CD-8AED-46FF-A9A2-77308F3F39AE}" type="slidenum">
              <a:rPr kumimoji="0" lang="fr-FR" sz="100" b="1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alpha val="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alpha val="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6AACAB0-54B4-404E-BDB4-37A75F617E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1520" y="240001"/>
            <a:ext cx="6331370" cy="5253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7806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XX/XX/XXXX</a:t>
            </a:r>
            <a:endParaRPr kumimoji="0" lang="fr-FR" sz="750" b="1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Intitulé de la direction ou de l’organisme rattaché</a:t>
            </a: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3122C9-A0B9-462F-8757-0847AD287B63}" type="slidenum">
              <a:rPr kumimoji="0" lang="fr-FR" sz="75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7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60000" y="3128061"/>
            <a:ext cx="8424000" cy="2769600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3250" b="1" cap="all" baseline="0"/>
            </a:lvl1pPr>
            <a:lvl2pPr marL="0" indent="0">
              <a:spcBef>
                <a:spcPts val="500"/>
              </a:spcBef>
              <a:spcAft>
                <a:spcPts val="0"/>
              </a:spcAft>
              <a:buNone/>
              <a:defRPr sz="18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cxnSp>
        <p:nvCxnSpPr>
          <p:cNvPr id="12" name="Connecteur droit 11"/>
          <p:cNvCxnSpPr/>
          <p:nvPr userDrawn="1"/>
        </p:nvCxnSpPr>
        <p:spPr bwMode="gray">
          <a:xfrm>
            <a:off x="360000" y="63792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age 12">
            <a:extLst>
              <a:ext uri="{FF2B5EF4-FFF2-40B4-BE49-F238E27FC236}">
                <a16:creationId xmlns:a16="http://schemas.microsoft.com/office/drawing/2014/main" id="{E88D1BD5-0B0B-6344-8D49-CEB5DAF011B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504" y="240001"/>
            <a:ext cx="3360373" cy="2788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16085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1200000"/>
            <a:ext cx="8424000" cy="96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XX/XX/XXXX</a:t>
            </a:r>
            <a:endParaRPr kumimoji="0" lang="fr-FR" sz="750" b="1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Intitulé de la direction ou de l’organisme rattaché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3122C9-A0B9-462F-8757-0847AD287B63}" type="slidenum">
              <a:rPr kumimoji="0" lang="fr-FR" sz="75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7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59998" y="2522624"/>
            <a:ext cx="2520000" cy="33744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312000" y="2524800"/>
            <a:ext cx="2520000" cy="33744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0" name="Espace réservé du texte 7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6263999" y="2524800"/>
            <a:ext cx="2520000" cy="33744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195429584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1124744"/>
            <a:ext cx="9144000" cy="5734456"/>
          </a:xfrm>
          <a:solidFill>
            <a:schemeClr val="bg1">
              <a:lumMod val="85000"/>
            </a:schemeClr>
          </a:solidFill>
        </p:spPr>
        <p:txBody>
          <a:bodyPr tIns="1080000" anchor="ctr" anchorCtr="0"/>
          <a:lstStyle>
            <a:lvl1pPr algn="ctr">
              <a:defRPr cap="all" baseline="0"/>
            </a:lvl1pPr>
          </a:lstStyle>
          <a:p>
            <a:r>
              <a:rPr lang="fr-FR" dirty="0"/>
              <a:t>Sélectionner l’icône pour insérer une image, </a:t>
            </a:r>
            <a:br>
              <a:rPr lang="fr-FR" dirty="0"/>
            </a:br>
            <a:r>
              <a:rPr lang="fr-FR" dirty="0"/>
              <a:t>puis disposer l’image en arrière plan </a:t>
            </a:r>
            <a:br>
              <a:rPr lang="fr-FR" dirty="0"/>
            </a:br>
            <a:r>
              <a:rPr lang="fr-FR" dirty="0"/>
              <a:t>(Sélectionner l’image avec le bouton droit de la souris / </a:t>
            </a:r>
            <a:br>
              <a:rPr lang="fr-FR" dirty="0"/>
            </a:br>
            <a:r>
              <a:rPr lang="fr-FR" dirty="0"/>
              <a:t>Mettre à l’arrière plan)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84000"/>
            <a:ext cx="8424000" cy="5395200"/>
          </a:xfrm>
          <a:custGeom>
            <a:avLst/>
            <a:gdLst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4000" h="4046400" stroke="0" extrusionOk="0">
                <a:moveTo>
                  <a:pt x="8424000" y="4046400"/>
                </a:moveTo>
                <a:lnTo>
                  <a:pt x="0" y="4046360"/>
                </a:lnTo>
                <a:lnTo>
                  <a:pt x="0" y="40"/>
                </a:lnTo>
                <a:cubicBezTo>
                  <a:pt x="0" y="18"/>
                  <a:pt x="3771553" y="0"/>
                  <a:pt x="8424000" y="0"/>
                </a:cubicBezTo>
                <a:lnTo>
                  <a:pt x="8424000" y="4046400"/>
                </a:lnTo>
                <a:close/>
              </a:path>
              <a:path w="8424000" h="4046400" fill="none">
                <a:moveTo>
                  <a:pt x="8424000" y="4046400"/>
                </a:moveTo>
                <a:lnTo>
                  <a:pt x="0" y="4046360"/>
                </a:lnTo>
              </a:path>
            </a:pathLst>
          </a:custGeom>
          <a:ln w="10160">
            <a:solidFill>
              <a:schemeClr val="tx1"/>
            </a:solidFill>
          </a:ln>
        </p:spPr>
        <p:txBody>
          <a:bodyPr lIns="0" bIns="360000" anchor="ctr" anchorCtr="0"/>
          <a:lstStyle>
            <a:lvl1pPr marL="396000" indent="-396000">
              <a:buFont typeface="+mj-lt"/>
              <a:buAutoNum type="arabicPeriod"/>
              <a:defRPr sz="3250"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XX/XX/XXXX</a:t>
            </a:r>
            <a:endParaRPr kumimoji="0" lang="fr-FR" sz="750" b="1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Intitulé de la direction ou de l’organisme rattaché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3122C9-A0B9-462F-8757-0847AD287B63}" type="slidenum">
              <a:rPr kumimoji="0" lang="fr-FR" sz="75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7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810533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textes 3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1200000"/>
            <a:ext cx="8424000" cy="96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XX/XX/XXXX</a:t>
            </a:r>
            <a:endParaRPr kumimoji="0" lang="fr-FR" sz="750" b="1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Intitulé de la direction ou de l’organisme rattaché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3122C9-A0B9-462F-8757-0847AD287B63}" type="slidenum">
              <a:rPr kumimoji="0" lang="fr-FR" sz="75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7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12000" y="240000"/>
            <a:ext cx="5472000" cy="480000"/>
          </a:xfrm>
        </p:spPr>
        <p:txBody>
          <a:bodyPr/>
          <a:lstStyle>
            <a:lvl1pPr marL="108000" indent="-108000" algn="r">
              <a:spcAft>
                <a:spcPts val="0"/>
              </a:spcAft>
              <a:buFont typeface="+mj-lt"/>
              <a:buAutoNum type="arabicPeriod"/>
              <a:defRPr sz="750" b="1"/>
            </a:lvl1pPr>
            <a:lvl2pPr marL="108000" indent="-108000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59999" y="2448000"/>
            <a:ext cx="2520000" cy="3432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3" name="Espace réservé du texte 1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312000" y="2448000"/>
            <a:ext cx="2520000" cy="3432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4" name="Espace réservé du texte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6264000" y="2448000"/>
            <a:ext cx="2520000" cy="3432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</p:spTree>
    <p:extLst>
      <p:ext uri="{BB962C8B-B14F-4D97-AF65-F5344CB8AC3E}">
        <p14:creationId xmlns:p14="http://schemas.microsoft.com/office/powerpoint/2010/main" val="59958081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42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42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342900" lvl="0" indent="-25717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685800" lvl="1" indent="-238125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marL="1028700" lvl="2" indent="-238125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1371600" lvl="3" indent="-238125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1714500" lvl="4" indent="-238125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2057400" lvl="5" indent="-238125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2400300" lvl="6" indent="-238125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2743200" lvl="7" indent="-238125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3086100" lvl="8" indent="-238125" algn="l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6" name="Google Shape;36;p42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lvl="0" indent="0" algn="r">
              <a:buClr>
                <a:srgbClr val="888888"/>
              </a:buClr>
              <a:buSzPts val="12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buClr>
                <a:srgbClr val="888888"/>
              </a:buClr>
              <a:buSzPts val="12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buClr>
                <a:srgbClr val="888888"/>
              </a:buClr>
              <a:buSzPts val="12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buClr>
                <a:srgbClr val="888888"/>
              </a:buClr>
              <a:buSzPts val="12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buClr>
                <a:srgbClr val="888888"/>
              </a:buClr>
              <a:buSzPts val="12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buClr>
                <a:srgbClr val="888888"/>
              </a:buClr>
              <a:buSzPts val="12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buClr>
                <a:srgbClr val="888888"/>
              </a:buClr>
              <a:buSzPts val="12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buClr>
                <a:srgbClr val="888888"/>
              </a:buClr>
              <a:buSzPts val="12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buClr>
                <a:srgbClr val="888888"/>
              </a:buClr>
              <a:buSzPts val="12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tabLst/>
              <a:defRPr/>
            </a:pPr>
            <a:fld id="{00000000-1234-1234-1234-123412341234}" type="slidenum">
              <a:rPr kumimoji="0" lang="fr-FR" sz="900" b="1" i="0" u="none" strike="noStrike" kern="1200" cap="none" spc="0" normalizeH="0" baseline="0" noProof="0" smtClean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ts val="1200"/>
                <a:buFont typeface="Calibri"/>
                <a:buNone/>
                <a:tabLst/>
                <a:defRPr/>
              </a:pPr>
              <a:t>‹N°›</a:t>
            </a:fld>
            <a:endParaRPr kumimoji="0" lang="fr-FR" sz="900" b="1" i="0" u="none" strike="noStrike" kern="120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4994796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BBB2AC-8A2D-4A3D-8A59-973155750257}" type="datetimeFigureOut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11/10/2021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7FF4EF-FB1C-4685-9805-BC3CDF602CAD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1367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BBB2AC-8A2D-4A3D-8A59-973155750257}" type="datetimeFigureOut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11/10/2021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7FF4EF-FB1C-4685-9805-BC3CDF602CAD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1717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class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8331" y="149629"/>
            <a:ext cx="7662257" cy="888251"/>
          </a:xfrm>
        </p:spPr>
        <p:txBody>
          <a:bodyPr anchor="ctr" anchorCtr="0">
            <a:normAutofit/>
          </a:bodyPr>
          <a:lstStyle>
            <a:lvl1pPr>
              <a:defRPr sz="3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250458" y="1537856"/>
            <a:ext cx="7260129" cy="4006733"/>
          </a:xfrm>
        </p:spPr>
        <p:txBody>
          <a:bodyPr>
            <a:normAutofit/>
          </a:bodyPr>
          <a:lstStyle>
            <a:lvl1pPr marL="285750" indent="-285750">
              <a:buFontTx/>
              <a:buBlip>
                <a:blip r:embed="rId2"/>
              </a:buBlip>
              <a:defRPr sz="2400">
                <a:solidFill>
                  <a:schemeClr val="tx1"/>
                </a:solidFill>
              </a:defRPr>
            </a:lvl1pPr>
            <a:lvl2pPr marL="800100" indent="-342900">
              <a:buClr>
                <a:srgbClr val="275662"/>
              </a:buClr>
              <a:buFont typeface="Arial" panose="020B0604020202020204" pitchFamily="34" charset="0"/>
              <a:buChar char="•"/>
              <a:defRPr sz="2000" baseline="0">
                <a:solidFill>
                  <a:schemeClr val="tx1"/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modifier les styles du texte du </a:t>
            </a:r>
            <a:r>
              <a:rPr lang="fr-FR" dirty="0" smtClean="0"/>
              <a:t>masque</a:t>
            </a:r>
          </a:p>
          <a:p>
            <a:pPr lvl="1"/>
            <a:r>
              <a:rPr lang="fr-FR" dirty="0" smtClean="0"/>
              <a:t>Niveau 2</a:t>
            </a:r>
          </a:p>
          <a:p>
            <a:pPr lvl="0"/>
            <a:endParaRPr lang="fr-FR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C77E12C6-00F3-439F-A2FE-1D2F0A604A8D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250459" y="858838"/>
            <a:ext cx="7260128" cy="679018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40301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BBB2AC-8A2D-4A3D-8A59-973155750257}" type="datetimeFigureOut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11/10/2021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7FF4EF-FB1C-4685-9805-BC3CDF602CAD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7678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BBB2AC-8A2D-4A3D-8A59-973155750257}" type="datetimeFigureOut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11/10/2021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7FF4EF-FB1C-4685-9805-BC3CDF602CAD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2821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BBB2AC-8A2D-4A3D-8A59-973155750257}" type="datetimeFigureOut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11/10/2021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7FF4EF-FB1C-4685-9805-BC3CDF602CAD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709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BBB2AC-8A2D-4A3D-8A59-973155750257}" type="datetimeFigureOut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11/10/2021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7FF4EF-FB1C-4685-9805-BC3CDF602CAD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1692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BBB2AC-8A2D-4A3D-8A59-973155750257}" type="datetimeFigureOut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11/10/2021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7FF4EF-FB1C-4685-9805-BC3CDF602CAD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2763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BBB2AC-8A2D-4A3D-8A59-973155750257}" type="datetimeFigureOut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11/10/2021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7FF4EF-FB1C-4685-9805-BC3CDF602CAD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2513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BBB2AC-8A2D-4A3D-8A59-973155750257}" type="datetimeFigureOut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11/10/2021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7FF4EF-FB1C-4685-9805-BC3CDF602CAD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1924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BBB2AC-8A2D-4A3D-8A59-973155750257}" type="datetimeFigureOut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11/10/2021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7FF4EF-FB1C-4685-9805-BC3CDF602CAD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8653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BBB2AC-8A2D-4A3D-8A59-973155750257}" type="datetimeFigureOut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11/10/2021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7FF4EF-FB1C-4685-9805-BC3CDF602CAD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2499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ge intermédi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920240"/>
            <a:ext cx="9144000" cy="1057708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161462"/>
            <a:ext cx="6858000" cy="1684857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27566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6558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1972" y="1747089"/>
            <a:ext cx="7293378" cy="4009910"/>
          </a:xfrm>
        </p:spPr>
        <p:txBody>
          <a:bodyPr/>
          <a:lstStyle>
            <a:lvl1pPr>
              <a:defRPr sz="2400" b="0"/>
            </a:lvl1pPr>
            <a:lvl2pPr>
              <a:defRPr sz="220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00E4042-F103-41C7-A8C2-1E73691C4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8331" y="149629"/>
            <a:ext cx="7662257" cy="888251"/>
          </a:xfrm>
        </p:spPr>
        <p:txBody>
          <a:bodyPr anchor="ctr" anchorCtr="0">
            <a:normAutofit/>
          </a:bodyPr>
          <a:lstStyle>
            <a:lvl1pPr>
              <a:defRPr sz="3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3D16F62D-3288-44C0-94E9-C3D02F2826CC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250458" y="858838"/>
            <a:ext cx="7260129" cy="679018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8000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3658" y="1537856"/>
            <a:ext cx="3301192" cy="4351338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81402" y="1537856"/>
            <a:ext cx="3301192" cy="4351338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049260C-DFCE-4742-A383-0E8E40516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8331" y="149629"/>
            <a:ext cx="7662257" cy="888251"/>
          </a:xfrm>
        </p:spPr>
        <p:txBody>
          <a:bodyPr anchor="ctr" anchorCtr="0">
            <a:normAutofit/>
          </a:bodyPr>
          <a:lstStyle>
            <a:lvl1pPr>
              <a:defRPr sz="3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481FB95A-986F-409A-BA0C-DB98244D370D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250458" y="858838"/>
            <a:ext cx="7260129" cy="679018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437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0458" y="1537856"/>
            <a:ext cx="3247723" cy="817594"/>
          </a:xfrm>
        </p:spPr>
        <p:txBody>
          <a:bodyPr anchor="b">
            <a:normAutofit/>
          </a:bodyPr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0458" y="2355450"/>
            <a:ext cx="3247723" cy="336939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86816" y="1537856"/>
            <a:ext cx="3263718" cy="817594"/>
          </a:xfrm>
        </p:spPr>
        <p:txBody>
          <a:bodyPr anchor="b">
            <a:normAutofit/>
          </a:bodyPr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86816" y="2355450"/>
            <a:ext cx="3263718" cy="336939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6FE5FF0-308D-4BEA-A2B8-273A159204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8331" y="149629"/>
            <a:ext cx="7662257" cy="888251"/>
          </a:xfrm>
        </p:spPr>
        <p:txBody>
          <a:bodyPr anchor="ctr" anchorCtr="0">
            <a:normAutofit/>
          </a:bodyPr>
          <a:lstStyle>
            <a:lvl1pPr>
              <a:defRPr sz="3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4068979D-31F0-453F-A511-275008CD94FE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250458" y="858838"/>
            <a:ext cx="7260129" cy="679018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1526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2D72F5C4-C7B0-4DC4-859A-A0EF010A93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8331" y="149629"/>
            <a:ext cx="7662257" cy="888251"/>
          </a:xfrm>
        </p:spPr>
        <p:txBody>
          <a:bodyPr anchor="ctr" anchorCtr="0">
            <a:normAutofit/>
          </a:bodyPr>
          <a:lstStyle>
            <a:lvl1pPr>
              <a:defRPr sz="3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2346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6696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8.xml"/><Relationship Id="rId9" Type="http://schemas.openxmlformats.org/officeDocument/2006/relationships/image" Target="../media/image12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slideLayout" Target="../slideLayouts/slideLayout24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image" Target="../media/image13.png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765405"/>
          </a:xfrm>
          <a:prstGeom prst="rect">
            <a:avLst/>
          </a:prstGeom>
        </p:spPr>
        <p:txBody>
          <a:bodyPr vert="horz" lIns="0" tIns="4680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424045"/>
            <a:ext cx="7886700" cy="20049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 Cliquez </a:t>
            </a:r>
            <a:r>
              <a:rPr lang="fr-FR" dirty="0"/>
              <a:t>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C90DFE6-3B65-4C64-B5B5-2DEEB26F8551}"/>
              </a:ext>
            </a:extLst>
          </p:cNvPr>
          <p:cNvSpPr txBox="1"/>
          <p:nvPr userDrawn="1"/>
        </p:nvSpPr>
        <p:spPr>
          <a:xfrm>
            <a:off x="6865882" y="6337738"/>
            <a:ext cx="20889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b="0" dirty="0">
                <a:solidFill>
                  <a:srgbClr val="00A3A6"/>
                </a:solidFill>
                <a:latin typeface="Raleway" panose="020B0503030101060003" pitchFamily="34" charset="0"/>
              </a:rPr>
              <a:t>p. </a:t>
            </a:r>
            <a:fld id="{10B4F56D-375A-4CA4-ABA3-E73F3ECBB440}" type="slidenum">
              <a:rPr lang="fr-FR" sz="1200" b="0" smtClean="0">
                <a:solidFill>
                  <a:srgbClr val="00A3A6"/>
                </a:solidFill>
                <a:latin typeface="Raleway" panose="020B0503030101060003" pitchFamily="34" charset="0"/>
              </a:rPr>
              <a:pPr algn="r"/>
              <a:t>‹N°›</a:t>
            </a:fld>
            <a:endParaRPr lang="fr-FR" sz="1200" b="0" dirty="0">
              <a:solidFill>
                <a:srgbClr val="00A3A6"/>
              </a:solidFill>
              <a:latin typeface="Raleway" panose="020B0503030101060003" pitchFamily="34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C968A00-50EE-43D0-BEDE-3E86500B1306}"/>
              </a:ext>
            </a:extLst>
          </p:cNvPr>
          <p:cNvSpPr txBox="1"/>
          <p:nvPr userDrawn="1"/>
        </p:nvSpPr>
        <p:spPr>
          <a:xfrm>
            <a:off x="1142999" y="6330450"/>
            <a:ext cx="671611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baseline="0" dirty="0" smtClean="0">
                <a:solidFill>
                  <a:srgbClr val="275662"/>
                </a:solidFill>
                <a:latin typeface="+mn-lt"/>
              </a:rPr>
              <a:t>Séminaire Linked data </a:t>
            </a:r>
            <a:endParaRPr lang="fr-FR" sz="1000" dirty="0">
              <a:solidFill>
                <a:srgbClr val="275662"/>
              </a:solidFill>
              <a:latin typeface="+mn-lt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399AD28-B99C-4405-8224-6C7E45B8EED3}"/>
              </a:ext>
            </a:extLst>
          </p:cNvPr>
          <p:cNvSpPr txBox="1"/>
          <p:nvPr userDrawn="1"/>
        </p:nvSpPr>
        <p:spPr>
          <a:xfrm>
            <a:off x="1142999" y="6533137"/>
            <a:ext cx="671611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baseline="0" dirty="0" smtClean="0">
                <a:solidFill>
                  <a:srgbClr val="00A3A6"/>
                </a:solidFill>
                <a:latin typeface="+mj-lt"/>
              </a:rPr>
              <a:t>11 octobre 2021</a:t>
            </a:r>
            <a:endParaRPr lang="fr-FR" sz="1000" dirty="0">
              <a:solidFill>
                <a:srgbClr val="00A3A6"/>
              </a:solidFill>
              <a:latin typeface="+mj-lt"/>
            </a:endParaRPr>
          </a:p>
        </p:txBody>
      </p:sp>
      <p:grpSp>
        <p:nvGrpSpPr>
          <p:cNvPr id="11" name="Groupe 10"/>
          <p:cNvGrpSpPr/>
          <p:nvPr userDrawn="1"/>
        </p:nvGrpSpPr>
        <p:grpSpPr>
          <a:xfrm>
            <a:off x="0" y="6076187"/>
            <a:ext cx="2432286" cy="800100"/>
            <a:chOff x="0" y="6076187"/>
            <a:chExt cx="2432286" cy="800100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3E63BFEA-07F3-4F13-8A4F-F19C5BFA54A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076187"/>
              <a:ext cx="2000250" cy="800100"/>
            </a:xfrm>
            <a:prstGeom prst="rect">
              <a:avLst/>
            </a:prstGeom>
          </p:spPr>
        </p:pic>
        <p:pic>
          <p:nvPicPr>
            <p:cNvPr id="5" name="Image 4"/>
            <p:cNvPicPr>
              <a:picLocks noChangeAspect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1824" y="6115280"/>
              <a:ext cx="620462" cy="234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67477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63" r:id="rId3"/>
    <p:sldLayoutId id="2147483661" r:id="rId4"/>
    <p:sldLayoutId id="2147483662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89" r:id="rId14"/>
  </p:sldLayoutIdLst>
  <p:timing>
    <p:tnLst>
      <p:par>
        <p:cTn id="1" dur="indefinite" restart="never" nodeType="tmRoot"/>
      </p:par>
    </p:tnLst>
  </p:timing>
  <p:txStyles>
    <p:titleStyle>
      <a:lvl1pPr marL="457200" indent="-457200" algn="l" defTabSz="914400" rtl="0" eaLnBrk="1" latinLnBrk="0" hangingPunct="1">
        <a:lnSpc>
          <a:spcPct val="90000"/>
        </a:lnSpc>
        <a:spcBef>
          <a:spcPct val="0"/>
        </a:spcBef>
        <a:buSzPct val="125000"/>
        <a:buFontTx/>
        <a:buBlip>
          <a:blip r:embed="rId18"/>
        </a:buBlip>
        <a:defRPr sz="3000" b="1" kern="1200">
          <a:solidFill>
            <a:srgbClr val="00A3A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Tx/>
        <a:buBlip>
          <a:blip r:embed="rId19"/>
        </a:buBlip>
        <a:defRPr sz="2600" kern="1200">
          <a:solidFill>
            <a:srgbClr val="27566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A3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A3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gray">
          <a:xfrm>
            <a:off x="359999" y="1200000"/>
            <a:ext cx="8424000" cy="96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r-FR" noProof="0" dirty="0"/>
              <a:t>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359999" y="2448000"/>
            <a:ext cx="8424000" cy="3432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  <a:p>
            <a:pPr lvl="2"/>
            <a:r>
              <a:rPr lang="fr-FR" noProof="0" dirty="0"/>
              <a:t>Texte de niveau 3</a:t>
            </a:r>
          </a:p>
          <a:p>
            <a:pPr lvl="3"/>
            <a:r>
              <a:rPr lang="fr-FR" noProof="0" dirty="0"/>
              <a:t>Texte de niveau 4</a:t>
            </a:r>
          </a:p>
          <a:p>
            <a:pPr lvl="4"/>
            <a:r>
              <a:rPr lang="fr-FR" noProof="0" dirty="0"/>
              <a:t>Texte de niveau 5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 bwMode="gray">
          <a:xfrm>
            <a:off x="7614000" y="6378000"/>
            <a:ext cx="117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ctr">
              <a:defRPr sz="750" b="1">
                <a:solidFill>
                  <a:schemeClr val="tx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XX/XX/XXXX</a:t>
            </a:r>
            <a:endParaRPr kumimoji="0" lang="fr-FR" sz="750" b="1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gray">
          <a:xfrm>
            <a:off x="360000" y="6378000"/>
            <a:ext cx="5904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750" b="1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Intitulé de la direction ou de l’organisme rattaché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6264000" y="6378000"/>
            <a:ext cx="135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750" b="1">
                <a:solidFill>
                  <a:schemeClr val="tx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3122C9-A0B9-462F-8757-0847AD287B63}" type="slidenum">
              <a:rPr kumimoji="0" lang="fr-FR" sz="75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7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10" name="Connecteur droit 9"/>
          <p:cNvCxnSpPr/>
          <p:nvPr userDrawn="1"/>
        </p:nvCxnSpPr>
        <p:spPr bwMode="gray">
          <a:xfrm>
            <a:off x="360000" y="63792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age 12">
            <a:extLst>
              <a:ext uri="{FF2B5EF4-FFF2-40B4-BE49-F238E27FC236}">
                <a16:creationId xmlns:a16="http://schemas.microsoft.com/office/drawing/2014/main" id="{0500D40D-BC9B-EC41-BD93-6FFFED18CC96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15721" y="130496"/>
            <a:ext cx="1159935" cy="962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84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5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500"/>
        </a:spcAft>
        <a:buFont typeface="Arial" pitchFamily="34" charset="0"/>
        <a:buNone/>
        <a:defRPr sz="105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252000" indent="-720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itchFamily="34" charset="0"/>
        <a:buChar char="•"/>
        <a:defRPr sz="950" kern="1200">
          <a:solidFill>
            <a:schemeClr val="tx1"/>
          </a:solidFill>
          <a:latin typeface="+mn-lt"/>
          <a:ea typeface="+mn-ea"/>
          <a:cs typeface="+mn-cs"/>
        </a:defRPr>
      </a:lvl2pPr>
      <a:lvl3pPr marL="432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850" kern="1200">
          <a:solidFill>
            <a:schemeClr val="tx1"/>
          </a:solidFill>
          <a:latin typeface="+mn-lt"/>
          <a:ea typeface="+mn-ea"/>
          <a:cs typeface="+mn-cs"/>
        </a:defRPr>
      </a:lvl3pPr>
      <a:lvl4pPr marL="612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50" kern="1200">
          <a:solidFill>
            <a:schemeClr val="tx1"/>
          </a:solidFill>
          <a:latin typeface="+mn-lt"/>
          <a:ea typeface="+mn-ea"/>
          <a:cs typeface="+mn-cs"/>
        </a:defRPr>
      </a:lvl4pPr>
      <a:lvl5pPr marL="828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gray">
          <a:xfrm>
            <a:off x="359999" y="1200000"/>
            <a:ext cx="8424000" cy="96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r-FR" noProof="0" dirty="0"/>
              <a:t>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359999" y="2448000"/>
            <a:ext cx="8424000" cy="3432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  <a:p>
            <a:pPr lvl="2"/>
            <a:r>
              <a:rPr lang="fr-FR" noProof="0" dirty="0"/>
              <a:t>Texte de niveau 3</a:t>
            </a:r>
          </a:p>
          <a:p>
            <a:pPr lvl="3"/>
            <a:r>
              <a:rPr lang="fr-FR" noProof="0" dirty="0"/>
              <a:t>Texte de niveau 4</a:t>
            </a:r>
          </a:p>
          <a:p>
            <a:pPr lvl="4"/>
            <a:r>
              <a:rPr lang="fr-FR" noProof="0" dirty="0"/>
              <a:t>Texte de niveau 5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 bwMode="gray">
          <a:xfrm>
            <a:off x="7614000" y="6378000"/>
            <a:ext cx="117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ctr">
              <a:defRPr sz="750" b="1">
                <a:solidFill>
                  <a:schemeClr val="tx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XX/XX/XXXX</a:t>
            </a:r>
            <a:endParaRPr kumimoji="0" lang="fr-FR" sz="750" b="1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gray">
          <a:xfrm>
            <a:off x="360000" y="6378000"/>
            <a:ext cx="5904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750" b="1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Intitulé de la direction ou de l’organisme rattaché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6264000" y="6378000"/>
            <a:ext cx="135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750" b="1">
                <a:solidFill>
                  <a:schemeClr val="tx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3122C9-A0B9-462F-8757-0847AD287B63}" type="slidenum">
              <a:rPr kumimoji="0" lang="fr-FR" sz="75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7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10" name="Connecteur droit 9"/>
          <p:cNvCxnSpPr/>
          <p:nvPr userDrawn="1"/>
        </p:nvCxnSpPr>
        <p:spPr bwMode="gray">
          <a:xfrm>
            <a:off x="360000" y="63792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age 12">
            <a:extLst>
              <a:ext uri="{FF2B5EF4-FFF2-40B4-BE49-F238E27FC236}">
                <a16:creationId xmlns:a16="http://schemas.microsoft.com/office/drawing/2014/main" id="{0500D40D-BC9B-EC41-BD93-6FFFED18CC96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315721" y="130496"/>
            <a:ext cx="1159935" cy="962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425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5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500"/>
        </a:spcAft>
        <a:buFont typeface="Arial" pitchFamily="34" charset="0"/>
        <a:buNone/>
        <a:defRPr sz="105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252000" indent="-720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itchFamily="34" charset="0"/>
        <a:buChar char="•"/>
        <a:defRPr sz="950" kern="1200">
          <a:solidFill>
            <a:schemeClr val="tx1"/>
          </a:solidFill>
          <a:latin typeface="+mn-lt"/>
          <a:ea typeface="+mn-ea"/>
          <a:cs typeface="+mn-cs"/>
        </a:defRPr>
      </a:lvl2pPr>
      <a:lvl3pPr marL="432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850" kern="1200">
          <a:solidFill>
            <a:schemeClr val="tx1"/>
          </a:solidFill>
          <a:latin typeface="+mn-lt"/>
          <a:ea typeface="+mn-ea"/>
          <a:cs typeface="+mn-cs"/>
        </a:defRPr>
      </a:lvl3pPr>
      <a:lvl4pPr marL="612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50" kern="1200">
          <a:solidFill>
            <a:schemeClr val="tx1"/>
          </a:solidFill>
          <a:latin typeface="+mn-lt"/>
          <a:ea typeface="+mn-ea"/>
          <a:cs typeface="+mn-cs"/>
        </a:defRPr>
      </a:lvl4pPr>
      <a:lvl5pPr marL="828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BBB2AC-8A2D-4A3D-8A59-973155750257}" type="datetimeFigureOut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11/10/2021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7FF4EF-FB1C-4685-9805-BC3CDF602CAD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" name="Groupe 6"/>
          <p:cNvGrpSpPr/>
          <p:nvPr userDrawn="1"/>
        </p:nvGrpSpPr>
        <p:grpSpPr>
          <a:xfrm>
            <a:off x="7090966" y="6407750"/>
            <a:ext cx="2017538" cy="261610"/>
            <a:chOff x="7234982" y="6534771"/>
            <a:chExt cx="2017538" cy="261610"/>
          </a:xfrm>
        </p:grpSpPr>
        <p:pic>
          <p:nvPicPr>
            <p:cNvPr id="8" name="Picture 2"/>
            <p:cNvPicPr>
              <a:picLocks noChangeAspect="1" noChangeArrowheads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39975" y="6603230"/>
              <a:ext cx="750892" cy="1406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9" name="ZoneTexte 8"/>
            <p:cNvSpPr txBox="1"/>
            <p:nvPr userDrawn="1"/>
          </p:nvSpPr>
          <p:spPr>
            <a:xfrm>
              <a:off x="7234982" y="6534771"/>
              <a:ext cx="2017538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8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jean-delahousse.net</a:t>
              </a:r>
              <a:r>
                <a:rPr kumimoji="0" lang="fr-FR" sz="105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endParaRPr kumimoji="0" lang="fr-FR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2" name="Rectangle à coins arrondis 11"/>
          <p:cNvSpPr/>
          <p:nvPr userDrawn="1"/>
        </p:nvSpPr>
        <p:spPr>
          <a:xfrm>
            <a:off x="-2956" y="2041"/>
            <a:ext cx="9146956" cy="6846657"/>
          </a:xfrm>
          <a:prstGeom prst="roundRect">
            <a:avLst>
              <a:gd name="adj" fmla="val 3281"/>
            </a:avLst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9397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aims.fao.org/fr/global_agricultural_concept_scheme_gacs" TargetMode="External"/><Relationship Id="rId2" Type="http://schemas.openxmlformats.org/officeDocument/2006/relationships/hyperlink" Target="https://vocabulaires-ouverts.inrae.fr/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rae.fr/dipso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9">
            <a:extLst>
              <a:ext uri="{FF2B5EF4-FFF2-40B4-BE49-F238E27FC236}">
                <a16:creationId xmlns:a16="http://schemas.microsoft.com/office/drawing/2014/main" id="{DAD651C9-32F6-424D-94A4-14C1A2CC64B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Enjeux autour des ressources sémantiques</a:t>
            </a:r>
            <a:endParaRPr lang="fr-FR" dirty="0"/>
          </a:p>
        </p:txBody>
      </p:sp>
      <p:sp>
        <p:nvSpPr>
          <p:cNvPr id="11" name="Sous-titre 10">
            <a:extLst>
              <a:ext uri="{FF2B5EF4-FFF2-40B4-BE49-F238E27FC236}">
                <a16:creationId xmlns:a16="http://schemas.microsoft.com/office/drawing/2014/main" id="{9083EFA4-1D53-4E37-B8DB-06ED2B1979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01382" y="3634445"/>
            <a:ext cx="6858000" cy="1071120"/>
          </a:xfrm>
        </p:spPr>
        <p:txBody>
          <a:bodyPr>
            <a:normAutofit/>
          </a:bodyPr>
          <a:lstStyle/>
          <a:p>
            <a:pPr lvl="1" algn="l"/>
            <a:endParaRPr lang="fr-FR" sz="1500" dirty="0" smtClean="0"/>
          </a:p>
          <a:p>
            <a:r>
              <a:rPr lang="fr-FR" sz="1900" dirty="0" smtClean="0"/>
              <a:t>Odile Hologne, DipSO </a:t>
            </a:r>
            <a:endParaRPr lang="fr-FR" sz="1900" dirty="0"/>
          </a:p>
        </p:txBody>
      </p:sp>
    </p:spTree>
    <p:extLst>
      <p:ext uri="{BB962C8B-B14F-4D97-AF65-F5344CB8AC3E}">
        <p14:creationId xmlns:p14="http://schemas.microsoft.com/office/powerpoint/2010/main" val="3271722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Une histoire ancienne liée à la doc 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idx="1"/>
          </p:nvPr>
        </p:nvSpPr>
        <p:spPr>
          <a:xfrm>
            <a:off x="1250458" y="1288026"/>
            <a:ext cx="7260129" cy="5024284"/>
          </a:xfrm>
        </p:spPr>
        <p:txBody>
          <a:bodyPr>
            <a:normAutofit/>
          </a:bodyPr>
          <a:lstStyle/>
          <a:p>
            <a:r>
              <a:rPr lang="fr-FR" dirty="0" smtClean="0"/>
              <a:t>Thésaurus, vocabulaires, ontologies : au cœur des activités documentaires</a:t>
            </a:r>
          </a:p>
          <a:p>
            <a:pPr lvl="1"/>
            <a:r>
              <a:rPr lang="fr-FR" dirty="0" smtClean="0"/>
              <a:t>Concevoir, Gérer</a:t>
            </a:r>
          </a:p>
          <a:p>
            <a:pPr lvl="1"/>
            <a:endParaRPr lang="fr-FR" dirty="0"/>
          </a:p>
          <a:p>
            <a:pPr lvl="1"/>
            <a:endParaRPr lang="fr-FR" dirty="0" smtClean="0"/>
          </a:p>
          <a:p>
            <a:pPr lvl="1"/>
            <a:endParaRPr lang="fr-FR" dirty="0"/>
          </a:p>
          <a:p>
            <a:pPr lvl="1"/>
            <a:endParaRPr lang="fr-FR" dirty="0" smtClean="0"/>
          </a:p>
          <a:p>
            <a:pPr lvl="1"/>
            <a:endParaRPr lang="fr-FR" dirty="0"/>
          </a:p>
          <a:p>
            <a:pPr lvl="1"/>
            <a:endParaRPr lang="fr-FR" dirty="0" smtClean="0"/>
          </a:p>
          <a:p>
            <a:pPr lvl="1"/>
            <a:r>
              <a:rPr lang="fr-FR" dirty="0" smtClean="0"/>
              <a:t>Valoriser </a:t>
            </a:r>
            <a:r>
              <a:rPr lang="fr-FR" dirty="0">
                <a:hlinkClick r:id="rId2"/>
              </a:rPr>
              <a:t>https://vocabulaires-ouverts.inrae.fr/</a:t>
            </a:r>
            <a:r>
              <a:rPr lang="fr-FR" dirty="0"/>
              <a:t> </a:t>
            </a:r>
            <a:endParaRPr lang="fr-FR" dirty="0" smtClean="0"/>
          </a:p>
          <a:p>
            <a:pPr marL="457200" lvl="1" indent="0">
              <a:buNone/>
            </a:pPr>
            <a:r>
              <a:rPr lang="fr-FR" dirty="0" smtClean="0"/>
              <a:t>       Vocabulaires publiés dans </a:t>
            </a:r>
            <a:r>
              <a:rPr lang="fr-FR" dirty="0" err="1" smtClean="0"/>
              <a:t>data.inrae</a:t>
            </a:r>
            <a:r>
              <a:rPr lang="fr-FR" dirty="0" smtClean="0"/>
              <a:t> (FAIR)</a:t>
            </a:r>
          </a:p>
          <a:p>
            <a:pPr marL="457200" lvl="1" indent="0">
              <a:buNone/>
            </a:pPr>
            <a:endParaRPr lang="fr-FR" sz="1100" dirty="0" smtClean="0"/>
          </a:p>
          <a:p>
            <a:pPr lvl="1"/>
            <a:r>
              <a:rPr lang="fr-FR" dirty="0" smtClean="0"/>
              <a:t>Partenariats : </a:t>
            </a:r>
            <a:r>
              <a:rPr lang="fr-FR" dirty="0" err="1" smtClean="0"/>
              <a:t>Agrisemantics</a:t>
            </a:r>
            <a:r>
              <a:rPr lang="fr-FR" dirty="0" smtClean="0"/>
              <a:t> (RDA) </a:t>
            </a:r>
            <a:r>
              <a:rPr lang="fr-FR" dirty="0"/>
              <a:t>, GACS </a:t>
            </a:r>
            <a:r>
              <a:rPr lang="fr-FR" dirty="0">
                <a:hlinkClick r:id="rId3"/>
              </a:rPr>
              <a:t>http://</a:t>
            </a:r>
            <a:r>
              <a:rPr lang="fr-FR" dirty="0" smtClean="0">
                <a:hlinkClick r:id="rId3"/>
              </a:rPr>
              <a:t>aims.fao.org/fr/global_agricultural_concept_scheme_gacs</a:t>
            </a:r>
            <a:r>
              <a:rPr lang="fr-FR" dirty="0" smtClean="0"/>
              <a:t> 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6" name="Sous-titre 5"/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r>
              <a:rPr lang="fr-FR" dirty="0" smtClean="0"/>
              <a:t>Qui évolue avec les problématiques d’interopérabilité des données</a:t>
            </a:r>
            <a:endParaRPr lang="fr-FR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22166" y="2400130"/>
            <a:ext cx="4714586" cy="1799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15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Une histoire ancienne liée à la doc 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web sémantique dés 2006 et pendant plus de 10 ans 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6" name="Sous-titre 5"/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r>
              <a:rPr lang="fr-FR" dirty="0" smtClean="0"/>
              <a:t>Qui évolue avec les problématiques d’interopérabilité des données</a:t>
            </a:r>
            <a:endParaRPr lang="fr-FR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234" y="2037832"/>
            <a:ext cx="1902860" cy="1427145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3"/>
          <a:srcRect t="12119"/>
          <a:stretch/>
        </p:blipFill>
        <p:spPr>
          <a:xfrm>
            <a:off x="3794396" y="2037832"/>
            <a:ext cx="3875867" cy="2554610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1638" y="2572256"/>
            <a:ext cx="3026898" cy="2270174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58768" y="3541222"/>
            <a:ext cx="4572638" cy="3429479"/>
          </a:xfrm>
          <a:prstGeom prst="rect">
            <a:avLst/>
          </a:prstGeom>
        </p:spPr>
      </p:pic>
      <p:grpSp>
        <p:nvGrpSpPr>
          <p:cNvPr id="13" name="Groupe 12"/>
          <p:cNvGrpSpPr/>
          <p:nvPr/>
        </p:nvGrpSpPr>
        <p:grpSpPr>
          <a:xfrm>
            <a:off x="205483" y="3749672"/>
            <a:ext cx="4824751" cy="2346160"/>
            <a:chOff x="205483" y="3749672"/>
            <a:chExt cx="4824751" cy="2346160"/>
          </a:xfrm>
        </p:grpSpPr>
        <p:pic>
          <p:nvPicPr>
            <p:cNvPr id="10" name="Image 9"/>
            <p:cNvPicPr preferRelativeResize="0"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05483" y="3749672"/>
              <a:ext cx="3926753" cy="2294893"/>
            </a:xfrm>
            <a:prstGeom prst="rect">
              <a:avLst/>
            </a:prstGeom>
          </p:spPr>
        </p:pic>
        <p:sp>
          <p:nvSpPr>
            <p:cNvPr id="12" name="Rectangle 11"/>
            <p:cNvSpPr/>
            <p:nvPr/>
          </p:nvSpPr>
          <p:spPr>
            <a:xfrm>
              <a:off x="458234" y="5449501"/>
              <a:ext cx="4572000" cy="646331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fr-FR"/>
                <a:t>https://fr.slideshare.net/SemWebPro/04-edzale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71779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Un bilan mitigé sur le </a:t>
            </a:r>
            <a:r>
              <a:rPr lang="fr-FR" dirty="0" err="1" smtClean="0"/>
              <a:t>linked</a:t>
            </a:r>
            <a:r>
              <a:rPr lang="fr-FR" dirty="0" smtClean="0"/>
              <a:t> data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Une satisfaction intellectuelle</a:t>
            </a:r>
          </a:p>
          <a:p>
            <a:r>
              <a:rPr lang="fr-FR" dirty="0" smtClean="0"/>
              <a:t>Beaucoup de temps passé</a:t>
            </a:r>
          </a:p>
          <a:p>
            <a:r>
              <a:rPr lang="fr-FR" dirty="0" smtClean="0"/>
              <a:t>Pas d’usage, pas de services</a:t>
            </a:r>
          </a:p>
          <a:p>
            <a:r>
              <a:rPr lang="fr-FR" dirty="0" smtClean="0"/>
              <a:t>Nos SI pas prêts</a:t>
            </a:r>
            <a:endParaRPr lang="fr-FR" dirty="0"/>
          </a:p>
        </p:txBody>
      </p:sp>
      <p:sp>
        <p:nvSpPr>
          <p:cNvPr id="4" name="Sous-titre 3"/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2529647" y="4248472"/>
            <a:ext cx="378328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00A3A6"/>
                </a:solidFill>
              </a:rPr>
              <a:t>Aujourd’hui un nouveau contexte ? </a:t>
            </a:r>
          </a:p>
          <a:p>
            <a:r>
              <a:rPr lang="fr-FR" dirty="0">
                <a:solidFill>
                  <a:srgbClr val="00A3A6"/>
                </a:solidFill>
              </a:rPr>
              <a:t>	</a:t>
            </a:r>
            <a:r>
              <a:rPr lang="fr-FR" dirty="0" smtClean="0">
                <a:solidFill>
                  <a:srgbClr val="00A3A6"/>
                </a:solidFill>
              </a:rPr>
              <a:t>	De nouveaux outils ? </a:t>
            </a:r>
          </a:p>
          <a:p>
            <a:r>
              <a:rPr lang="fr-FR" dirty="0">
                <a:solidFill>
                  <a:srgbClr val="00A3A6"/>
                </a:solidFill>
              </a:rPr>
              <a:t>	</a:t>
            </a:r>
            <a:r>
              <a:rPr lang="fr-FR" dirty="0" smtClean="0">
                <a:solidFill>
                  <a:srgbClr val="00A3A6"/>
                </a:solidFill>
              </a:rPr>
              <a:t>			Des usages réels ? </a:t>
            </a:r>
            <a:endParaRPr lang="fr-FR" dirty="0">
              <a:solidFill>
                <a:srgbClr val="00A3A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8658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372140" y="149629"/>
            <a:ext cx="8771859" cy="888251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Cadre institutionnel : politique INRAE 2030 et plans d’actions</a:t>
            </a:r>
            <a:endParaRPr lang="fr-FR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212" y="837359"/>
            <a:ext cx="3162741" cy="3458058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160" y="4295417"/>
            <a:ext cx="3200847" cy="2562583"/>
          </a:xfrm>
          <a:prstGeom prst="rect">
            <a:avLst/>
          </a:prstGeom>
        </p:spPr>
      </p:pic>
      <p:sp>
        <p:nvSpPr>
          <p:cNvPr id="9" name="Flèche droite 8"/>
          <p:cNvSpPr/>
          <p:nvPr/>
        </p:nvSpPr>
        <p:spPr>
          <a:xfrm>
            <a:off x="3805084" y="2281084"/>
            <a:ext cx="570271" cy="570271"/>
          </a:xfrm>
          <a:prstGeom prst="rightArrow">
            <a:avLst/>
          </a:prstGeom>
          <a:solidFill>
            <a:srgbClr val="00D5D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Flèche droite 10"/>
          <p:cNvSpPr/>
          <p:nvPr/>
        </p:nvSpPr>
        <p:spPr>
          <a:xfrm>
            <a:off x="7316634" y="2281084"/>
            <a:ext cx="570271" cy="570271"/>
          </a:xfrm>
          <a:prstGeom prst="rightArrow">
            <a:avLst/>
          </a:prstGeom>
          <a:solidFill>
            <a:srgbClr val="00D5D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/>
          <p:cNvSpPr txBox="1"/>
          <p:nvPr/>
        </p:nvSpPr>
        <p:spPr>
          <a:xfrm>
            <a:off x="4916778" y="859999"/>
            <a:ext cx="13261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Politique SO</a:t>
            </a:r>
            <a:endParaRPr lang="fr-FR" dirty="0"/>
          </a:p>
        </p:txBody>
      </p:sp>
      <p:sp>
        <p:nvSpPr>
          <p:cNvPr id="13" name="ZoneTexte 12"/>
          <p:cNvSpPr txBox="1"/>
          <p:nvPr/>
        </p:nvSpPr>
        <p:spPr>
          <a:xfrm>
            <a:off x="7411269" y="1252507"/>
            <a:ext cx="17868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Plan d’actions SO</a:t>
            </a:r>
            <a:endParaRPr lang="fr-FR" dirty="0"/>
          </a:p>
        </p:txBody>
      </p:sp>
      <p:sp>
        <p:nvSpPr>
          <p:cNvPr id="14" name="AutoShape 2" descr="Plan D'action Clipboard Icône De Conception Sur Un Fond Blanc. Objectif  Conseil Liste De Contrôle De L'icône. Clip Art Libres De Droits , Vecteurs  Et Illustration. Image 58668428."/>
          <p:cNvSpPr>
            <a:spLocks noChangeAspect="1" noChangeArrowheads="1"/>
          </p:cNvSpPr>
          <p:nvPr/>
        </p:nvSpPr>
        <p:spPr bwMode="auto">
          <a:xfrm>
            <a:off x="155575" y="-822325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7" name="Imag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05513" y="1963263"/>
            <a:ext cx="810149" cy="1016282"/>
          </a:xfrm>
          <a:prstGeom prst="rect">
            <a:avLst/>
          </a:prstGeom>
        </p:spPr>
      </p:pic>
      <p:sp>
        <p:nvSpPr>
          <p:cNvPr id="18" name="Flèche droite 17"/>
          <p:cNvSpPr/>
          <p:nvPr/>
        </p:nvSpPr>
        <p:spPr>
          <a:xfrm>
            <a:off x="7067465" y="5417984"/>
            <a:ext cx="570271" cy="570271"/>
          </a:xfrm>
          <a:prstGeom prst="rightArrow">
            <a:avLst/>
          </a:prstGeom>
          <a:solidFill>
            <a:srgbClr val="00D5D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ZoneTexte 18"/>
          <p:cNvSpPr txBox="1"/>
          <p:nvPr/>
        </p:nvSpPr>
        <p:spPr>
          <a:xfrm>
            <a:off x="6095300" y="4379508"/>
            <a:ext cx="29081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Plan données pour la science</a:t>
            </a:r>
            <a:endParaRPr lang="fr-FR" dirty="0"/>
          </a:p>
        </p:txBody>
      </p:sp>
      <p:pic>
        <p:nvPicPr>
          <p:cNvPr id="20" name="Image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56344" y="5100163"/>
            <a:ext cx="810149" cy="1016282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2674" y="1257381"/>
            <a:ext cx="2022117" cy="276922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50976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Plan données : 6 objectifs stratégiques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1</a:t>
            </a:r>
            <a:r>
              <a:rPr lang="fr-FR" b="1" dirty="0"/>
              <a:t> : </a:t>
            </a:r>
            <a:r>
              <a:rPr lang="fr-FR" dirty="0"/>
              <a:t>Accroître l’appropriation des nouvelles approches en science des données par nos communautés scientifiques </a:t>
            </a:r>
          </a:p>
          <a:p>
            <a:r>
              <a:rPr lang="fr-FR" b="1" dirty="0">
                <a:solidFill>
                  <a:srgbClr val="FF0000"/>
                </a:solidFill>
              </a:rPr>
              <a:t>2</a:t>
            </a:r>
            <a:r>
              <a:rPr lang="fr-FR" b="1" dirty="0"/>
              <a:t> : </a:t>
            </a:r>
            <a:r>
              <a:rPr lang="fr-FR" dirty="0"/>
              <a:t>Produire, partager et réutiliser les données pour une recherche ouverte et reproductible</a:t>
            </a:r>
          </a:p>
          <a:p>
            <a:r>
              <a:rPr lang="fr-FR" b="1" dirty="0">
                <a:solidFill>
                  <a:srgbClr val="FF0000"/>
                </a:solidFill>
              </a:rPr>
              <a:t>3</a:t>
            </a:r>
            <a:r>
              <a:rPr lang="fr-FR" b="1" dirty="0"/>
              <a:t> : </a:t>
            </a:r>
            <a:r>
              <a:rPr lang="fr-FR" dirty="0"/>
              <a:t>Mettre en place une gouvernance des données accélérant partage, réutilisation et valorisation des données en toute confiance.</a:t>
            </a:r>
          </a:p>
          <a:p>
            <a:r>
              <a:rPr lang="fr-FR" b="1" dirty="0">
                <a:solidFill>
                  <a:srgbClr val="FF0000"/>
                </a:solidFill>
              </a:rPr>
              <a:t>4</a:t>
            </a:r>
            <a:r>
              <a:rPr lang="fr-FR" b="1" dirty="0"/>
              <a:t> : </a:t>
            </a:r>
            <a:r>
              <a:rPr lang="fr-FR" dirty="0"/>
              <a:t>Disposer d’infrastructures et de services numériques performants, résilients et interconnectés, facilitant les activités du cycle de vie de la donnée et les approches collaboratives</a:t>
            </a:r>
          </a:p>
          <a:p>
            <a:r>
              <a:rPr lang="fr-FR" b="1" dirty="0">
                <a:solidFill>
                  <a:srgbClr val="FF0000"/>
                </a:solidFill>
              </a:rPr>
              <a:t>5</a:t>
            </a:r>
            <a:r>
              <a:rPr lang="fr-FR" b="1" dirty="0"/>
              <a:t> : </a:t>
            </a:r>
            <a:r>
              <a:rPr lang="fr-FR" dirty="0"/>
              <a:t>Accompagner l’évolution des compétences et des métiers pour les nouveaux usages des données</a:t>
            </a:r>
          </a:p>
          <a:p>
            <a:r>
              <a:rPr lang="fr-FR" b="1" dirty="0">
                <a:solidFill>
                  <a:srgbClr val="FF0000"/>
                </a:solidFill>
              </a:rPr>
              <a:t>6</a:t>
            </a:r>
            <a:r>
              <a:rPr lang="fr-FR" b="1" dirty="0"/>
              <a:t> : </a:t>
            </a:r>
            <a:r>
              <a:rPr lang="fr-FR" dirty="0"/>
              <a:t>Conforter notre stratégie partenariale pour accompagner les mutations liées à la nouvelle place des données dans les processus de recherche et d’innovation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Sous-titre 3"/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2086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Aujourd’hui les enjeux autour de la sémantique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FR" dirty="0" smtClean="0"/>
              <a:t>Dé-</a:t>
            </a:r>
            <a:r>
              <a:rPr lang="fr-FR" dirty="0" err="1" smtClean="0"/>
              <a:t>siloter</a:t>
            </a:r>
            <a:r>
              <a:rPr lang="fr-FR" dirty="0" smtClean="0"/>
              <a:t> les </a:t>
            </a:r>
            <a:r>
              <a:rPr lang="fr-FR" dirty="0"/>
              <a:t>données, lier les </a:t>
            </a:r>
            <a:r>
              <a:rPr lang="fr-FR" dirty="0" smtClean="0"/>
              <a:t>données : soutenir l’interdisciplinarité avec </a:t>
            </a:r>
            <a:r>
              <a:rPr lang="fr-FR" dirty="0" smtClean="0"/>
              <a:t>des ressources FAIR : interopérabilité </a:t>
            </a:r>
            <a:r>
              <a:rPr lang="fr-FR" dirty="0" smtClean="0"/>
              <a:t>et  </a:t>
            </a:r>
            <a:r>
              <a:rPr lang="fr-FR" dirty="0" smtClean="0"/>
              <a:t>réutilisation</a:t>
            </a:r>
            <a:endParaRPr lang="fr-FR" dirty="0"/>
          </a:p>
          <a:p>
            <a:r>
              <a:rPr lang="fr-FR" dirty="0"/>
              <a:t>Multilinguisme – </a:t>
            </a:r>
            <a:r>
              <a:rPr lang="fr-FR" dirty="0" err="1" smtClean="0"/>
              <a:t>cf</a:t>
            </a:r>
            <a:r>
              <a:rPr lang="fr-FR" dirty="0" smtClean="0"/>
              <a:t> PNSO2</a:t>
            </a:r>
            <a:endParaRPr lang="fr-FR" dirty="0"/>
          </a:p>
          <a:p>
            <a:r>
              <a:rPr lang="fr-FR" dirty="0" smtClean="0"/>
              <a:t>Enjeu d’exploitation de métadonnées riches – aller vers le raisonnement</a:t>
            </a:r>
          </a:p>
          <a:p>
            <a:r>
              <a:rPr lang="fr-FR" dirty="0" smtClean="0"/>
              <a:t>Couplage sémantique et IA</a:t>
            </a:r>
          </a:p>
          <a:p>
            <a:endParaRPr lang="fr-FR" dirty="0"/>
          </a:p>
          <a:p>
            <a:pPr marL="0" indent="0">
              <a:buNone/>
            </a:pPr>
            <a:r>
              <a:rPr lang="fr-FR" dirty="0" smtClean="0"/>
              <a:t>Pour les ressources sémantiques </a:t>
            </a:r>
            <a:r>
              <a:rPr lang="fr-FR" dirty="0" smtClean="0"/>
              <a:t>du point de vue DipSO :</a:t>
            </a:r>
            <a:endParaRPr lang="fr-FR" dirty="0" smtClean="0"/>
          </a:p>
          <a:p>
            <a:r>
              <a:rPr lang="fr-FR" dirty="0" smtClean="0"/>
              <a:t>Usage </a:t>
            </a:r>
            <a:r>
              <a:rPr lang="fr-FR" dirty="0"/>
              <a:t>d’ontologies </a:t>
            </a:r>
            <a:r>
              <a:rPr lang="fr-FR" dirty="0" smtClean="0"/>
              <a:t>: faciliter </a:t>
            </a:r>
            <a:r>
              <a:rPr lang="fr-FR" dirty="0"/>
              <a:t>leur réutilisation et mise en œuvre dans les SI</a:t>
            </a:r>
          </a:p>
          <a:p>
            <a:r>
              <a:rPr lang="fr-FR" dirty="0" smtClean="0"/>
              <a:t>Les rendre FAIR</a:t>
            </a:r>
          </a:p>
          <a:p>
            <a:r>
              <a:rPr lang="fr-FR" dirty="0" smtClean="0"/>
              <a:t>être </a:t>
            </a:r>
            <a:r>
              <a:rPr lang="fr-FR" dirty="0" smtClean="0"/>
              <a:t>en appui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Sous-titre 3"/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587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Semantic</a:t>
            </a:r>
            <a:r>
              <a:rPr lang="fr-FR" dirty="0" smtClean="0"/>
              <a:t> Web et </a:t>
            </a:r>
            <a:r>
              <a:rPr lang="fr-FR" dirty="0" smtClean="0"/>
              <a:t>FAIR </a:t>
            </a:r>
            <a:r>
              <a:rPr lang="fr-FR" strike="sngStrike" dirty="0" smtClean="0"/>
              <a:t>Open</a:t>
            </a:r>
            <a:r>
              <a:rPr lang="fr-FR" dirty="0" smtClean="0"/>
              <a:t> </a:t>
            </a:r>
            <a:r>
              <a:rPr lang="fr-FR" dirty="0" smtClean="0"/>
              <a:t>Data</a:t>
            </a:r>
            <a:endParaRPr 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060848"/>
            <a:ext cx="3226629" cy="1847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060848"/>
            <a:ext cx="3976688" cy="183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llipse 2"/>
          <p:cNvSpPr/>
          <p:nvPr/>
        </p:nvSpPr>
        <p:spPr>
          <a:xfrm>
            <a:off x="107504" y="1412776"/>
            <a:ext cx="8820472" cy="3024336"/>
          </a:xfrm>
          <a:prstGeom prst="ellipse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971600" y="4941168"/>
            <a:ext cx="73799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Des connaissances et données avec des vocabulaires et des modélisations partagées, un format et un langage d’interrogation commun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Facilement accessible et réutilisable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lèche droite 4"/>
          <p:cNvSpPr/>
          <p:nvPr/>
        </p:nvSpPr>
        <p:spPr>
          <a:xfrm rot="5400000">
            <a:off x="4391980" y="4329100"/>
            <a:ext cx="720080" cy="648072"/>
          </a:xfrm>
          <a:prstGeom prst="rightArrow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7523681" y="6141496"/>
            <a:ext cx="1404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D’après 2013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2440898" y="2924944"/>
            <a:ext cx="12686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FF0000"/>
                </a:solidFill>
              </a:rPr>
              <a:t>FAIR</a:t>
            </a:r>
            <a:endParaRPr lang="fr-F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9798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FR" sz="2800" dirty="0" smtClean="0"/>
              <a:t>Merci pour votre attention</a:t>
            </a:r>
            <a:endParaRPr lang="fr-FR" dirty="0"/>
          </a:p>
        </p:txBody>
      </p:sp>
      <p:sp>
        <p:nvSpPr>
          <p:cNvPr id="4" name="Sous-titre 3"/>
          <p:cNvSpPr>
            <a:spLocks noGrp="1"/>
          </p:cNvSpPr>
          <p:nvPr>
            <p:ph type="subTitle" idx="1"/>
          </p:nvPr>
        </p:nvSpPr>
        <p:spPr>
          <a:xfrm>
            <a:off x="1712892" y="5679553"/>
            <a:ext cx="6858000" cy="654923"/>
          </a:xfrm>
        </p:spPr>
        <p:txBody>
          <a:bodyPr/>
          <a:lstStyle/>
          <a:p>
            <a:r>
              <a:rPr lang="fr-FR" dirty="0" smtClean="0">
                <a:hlinkClick r:id="rId3"/>
              </a:rPr>
              <a:t>http://www.inrae.fr/dipso</a:t>
            </a:r>
            <a:r>
              <a:rPr lang="fr-FR" dirty="0" smtClean="0"/>
              <a:t>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4770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INISTÈRIEL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Personnalisé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ministeriel_marianne" id="{5F0B8B09-9A99-4083-B883-79F2388C6E1D}" vid="{F8005780-5DEF-4BE0-805B-EA49FB1EABC6}"/>
    </a:ext>
  </a:extLst>
</a:theme>
</file>

<file path=ppt/theme/theme3.xml><?xml version="1.0" encoding="utf-8"?>
<a:theme xmlns:a="http://schemas.openxmlformats.org/drawingml/2006/main" name="1_MINISTÈRIEL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Personnalisé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ministeriel_marianne" id="{5F0B8B09-9A99-4083-B883-79F2388C6E1D}" vid="{F8005780-5DEF-4BE0-805B-EA49FB1EABC6}"/>
    </a:ext>
  </a:extLst>
</a:theme>
</file>

<file path=ppt/theme/theme4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5043</TotalTime>
  <Words>256</Words>
  <Application>Microsoft Office PowerPoint</Application>
  <PresentationFormat>Affichage à l'écran (4:3)</PresentationFormat>
  <Paragraphs>60</Paragraphs>
  <Slides>9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9</vt:i4>
      </vt:variant>
    </vt:vector>
  </HeadingPairs>
  <TitlesOfParts>
    <vt:vector size="19" baseType="lpstr">
      <vt:lpstr>Arial</vt:lpstr>
      <vt:lpstr>Calibri</vt:lpstr>
      <vt:lpstr>Calibri Light</vt:lpstr>
      <vt:lpstr>Montserrat ExtraBold</vt:lpstr>
      <vt:lpstr>Raleway</vt:lpstr>
      <vt:lpstr>Wingdings</vt:lpstr>
      <vt:lpstr>Thème Office</vt:lpstr>
      <vt:lpstr>MINISTÈRIEL</vt:lpstr>
      <vt:lpstr>1_MINISTÈRIEL</vt:lpstr>
      <vt:lpstr>1_Thème Office</vt:lpstr>
      <vt:lpstr>Enjeux autour des ressources sémantiques</vt:lpstr>
      <vt:lpstr>Une histoire ancienne liée à la doc </vt:lpstr>
      <vt:lpstr>Une histoire ancienne liée à la doc </vt:lpstr>
      <vt:lpstr>Un bilan mitigé sur le linked data</vt:lpstr>
      <vt:lpstr>Cadre institutionnel : politique INRAE 2030 et plans d’actions</vt:lpstr>
      <vt:lpstr>Plan données : 6 objectifs stratégiques</vt:lpstr>
      <vt:lpstr>Aujourd’hui les enjeux autour de la sémantique</vt:lpstr>
      <vt:lpstr>Semantic Web et FAIR Open Data</vt:lpstr>
      <vt:lpstr>Merci pour votre attention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arnaud</dc:creator>
  <cp:lastModifiedBy>Odile</cp:lastModifiedBy>
  <cp:revision>393</cp:revision>
  <dcterms:created xsi:type="dcterms:W3CDTF">2019-12-11T10:12:20Z</dcterms:created>
  <dcterms:modified xsi:type="dcterms:W3CDTF">2021-10-11T13:44:28Z</dcterms:modified>
</cp:coreProperties>
</file>