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9" r:id="rId3"/>
    <p:sldId id="260" r:id="rId4"/>
    <p:sldId id="261" r:id="rId5"/>
    <p:sldId id="262" r:id="rId6"/>
    <p:sldId id="263" r:id="rId7"/>
    <p:sldId id="264" r:id="rId8"/>
    <p:sldId id="265" r:id="rId9"/>
    <p:sldId id="600" r:id="rId10"/>
    <p:sldId id="273" r:id="rId11"/>
    <p:sldId id="274" r:id="rId12"/>
    <p:sldId id="594" r:id="rId13"/>
    <p:sldId id="593" r:id="rId14"/>
    <p:sldId id="595" r:id="rId15"/>
    <p:sldId id="258" r:id="rId16"/>
    <p:sldId id="596" r:id="rId17"/>
    <p:sldId id="597" r:id="rId18"/>
    <p:sldId id="598" r:id="rId19"/>
    <p:sldId id="287" r:id="rId20"/>
    <p:sldId id="599" r:id="rId21"/>
    <p:sldId id="285" r:id="rId22"/>
    <p:sldId id="284" r:id="rId23"/>
    <p:sldId id="257" r:id="rId24"/>
    <p:sldId id="275" r:id="rId25"/>
    <p:sldId id="270" r:id="rId26"/>
    <p:sldId id="276" r:id="rId27"/>
  </p:sldIdLst>
  <p:sldSz cx="12192000" cy="6858000"/>
  <p:notesSz cx="6858000" cy="12192000"/>
  <p:defaultText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771"/>
    <p:restoredTop sz="83289"/>
  </p:normalViewPr>
  <p:slideViewPr>
    <p:cSldViewPr>
      <p:cViewPr>
        <p:scale>
          <a:sx n="100" d="100"/>
          <a:sy n="100" d="100"/>
        </p:scale>
        <p:origin x="736" y="2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Espace réservé de l'en-tête 1"/>
          <p:cNvSpPr>
            <a:spLocks noGrp="1"/>
          </p:cNvSpPr>
          <p:nvPr>
            <p:ph type="hdr" sz="quarter"/>
          </p:nvPr>
        </p:nvSpPr>
        <p:spPr bwMode="auto">
          <a:xfrm>
            <a:off x="0" y="0"/>
            <a:ext cx="2971800" cy="611188"/>
          </a:xfrm>
          <a:prstGeom prst="rect">
            <a:avLst/>
          </a:prstGeom>
        </p:spPr>
        <p:txBody>
          <a:bodyPr vert="horz" lIns="91440" tIns="45720" rIns="91440" bIns="45720" rtlCol="0"/>
          <a:lstStyle>
            <a:lvl1pPr algn="l">
              <a:defRPr sz="1200"/>
            </a:lvl1pPr>
          </a:lstStyle>
          <a:p>
            <a:pPr>
              <a:defRPr/>
            </a:pPr>
            <a:endParaRPr lang="fr-FR"/>
          </a:p>
        </p:txBody>
      </p:sp>
      <p:sp>
        <p:nvSpPr>
          <p:cNvPr id="5" name="Espace réservé de la date 2"/>
          <p:cNvSpPr>
            <a:spLocks noGrp="1"/>
          </p:cNvSpPr>
          <p:nvPr>
            <p:ph type="dt" idx="1"/>
          </p:nvPr>
        </p:nvSpPr>
        <p:spPr bwMode="auto">
          <a:xfrm>
            <a:off x="3884613" y="0"/>
            <a:ext cx="2971800" cy="611188"/>
          </a:xfrm>
          <a:prstGeom prst="rect">
            <a:avLst/>
          </a:prstGeom>
        </p:spPr>
        <p:txBody>
          <a:bodyPr vert="horz" lIns="91440" tIns="45720" rIns="91440" bIns="45720" rtlCol="0"/>
          <a:lstStyle>
            <a:lvl1pPr algn="r">
              <a:defRPr sz="1200"/>
            </a:lvl1pPr>
          </a:lstStyle>
          <a:p>
            <a:pPr>
              <a:defRPr/>
            </a:pPr>
            <a:fld id="{B14176D7-B8BC-FE48-9D96-59906E808752}" type="datetimeFigureOut">
              <a:rPr lang="fr-FR"/>
              <a:t>13/10/2021</a:t>
            </a:fld>
            <a:endParaRPr lang="fr-FR"/>
          </a:p>
        </p:txBody>
      </p:sp>
      <p:sp>
        <p:nvSpPr>
          <p:cNvPr id="6" name="Espace réservé de l'image des diapositives 3"/>
          <p:cNvSpPr>
            <a:spLocks noGrp="1" noRot="1" noChangeAspect="1"/>
          </p:cNvSpPr>
          <p:nvPr>
            <p:ph type="sldImg" idx="2"/>
          </p:nvPr>
        </p:nvSpPr>
        <p:spPr bwMode="auto">
          <a:xfrm>
            <a:off x="-228600" y="1524000"/>
            <a:ext cx="7315200" cy="4114800"/>
          </a:xfrm>
          <a:prstGeom prst="rect">
            <a:avLst/>
          </a:prstGeom>
          <a:noFill/>
          <a:ln w="12700">
            <a:solidFill>
              <a:prstClr val="black"/>
            </a:solidFill>
          </a:ln>
        </p:spPr>
        <p:txBody>
          <a:bodyPr vert="horz" lIns="91440" tIns="45720" rIns="91440" bIns="45720" rtlCol="0" anchor="ctr"/>
          <a:lstStyle/>
          <a:p>
            <a:pPr>
              <a:defRPr/>
            </a:pPr>
            <a:endParaRPr lang="fr-FR"/>
          </a:p>
        </p:txBody>
      </p:sp>
      <p:sp>
        <p:nvSpPr>
          <p:cNvPr id="7" name="Espace réservé des notes 4"/>
          <p:cNvSpPr>
            <a:spLocks noGrp="1"/>
          </p:cNvSpPr>
          <p:nvPr>
            <p:ph type="body" sz="quarter" idx="3"/>
          </p:nvPr>
        </p:nvSpPr>
        <p:spPr bwMode="auto">
          <a:xfrm>
            <a:off x="685800" y="5867399"/>
            <a:ext cx="5486400" cy="4800600"/>
          </a:xfrm>
          <a:prstGeom prst="rect">
            <a:avLst/>
          </a:prstGeom>
        </p:spPr>
        <p:txBody>
          <a:bodyPr vert="horz" lIns="91440" tIns="45720" rIns="91440" bIns="45720" rtlCol="0"/>
          <a:lstStyle/>
          <a:p>
            <a:pPr>
              <a:defRPr/>
            </a:pPr>
            <a:r>
              <a:rPr lang="fr-FR"/>
              <a:t>Modifier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endParaRPr/>
          </a:p>
        </p:txBody>
      </p:sp>
      <p:sp>
        <p:nvSpPr>
          <p:cNvPr id="8" name="Espace réservé du pied de page 5"/>
          <p:cNvSpPr>
            <a:spLocks noGrp="1"/>
          </p:cNvSpPr>
          <p:nvPr>
            <p:ph type="ftr" sz="quarter" idx="4"/>
          </p:nvPr>
        </p:nvSpPr>
        <p:spPr bwMode="auto">
          <a:xfrm>
            <a:off x="0" y="11580813"/>
            <a:ext cx="2971800" cy="611187"/>
          </a:xfrm>
          <a:prstGeom prst="rect">
            <a:avLst/>
          </a:prstGeom>
        </p:spPr>
        <p:txBody>
          <a:bodyPr vert="horz" lIns="91440" tIns="45720" rIns="91440" bIns="45720" rtlCol="0" anchor="b"/>
          <a:lstStyle>
            <a:lvl1pPr algn="l">
              <a:defRPr sz="1200"/>
            </a:lvl1pPr>
          </a:lstStyle>
          <a:p>
            <a:pPr>
              <a:defRPr/>
            </a:pPr>
            <a:endParaRPr lang="fr-FR"/>
          </a:p>
        </p:txBody>
      </p:sp>
      <p:sp>
        <p:nvSpPr>
          <p:cNvPr id="9" name="Espace réservé du numéro de diapositive 6"/>
          <p:cNvSpPr>
            <a:spLocks noGrp="1"/>
          </p:cNvSpPr>
          <p:nvPr>
            <p:ph type="sldNum" sz="quarter" idx="5"/>
          </p:nvPr>
        </p:nvSpPr>
        <p:spPr bwMode="auto">
          <a:xfrm>
            <a:off x="3884613" y="11580813"/>
            <a:ext cx="2971800" cy="611187"/>
          </a:xfrm>
          <a:prstGeom prst="rect">
            <a:avLst/>
          </a:prstGeom>
        </p:spPr>
        <p:txBody>
          <a:bodyPr vert="horz" lIns="91440" tIns="45720" rIns="91440" bIns="45720" rtlCol="0" anchor="b"/>
          <a:lstStyle>
            <a:lvl1pPr algn="r">
              <a:defRPr sz="1200"/>
            </a:lvl1pPr>
          </a:lstStyle>
          <a:p>
            <a:pPr>
              <a:defRPr/>
            </a:pPr>
            <a:fld id="{8BF3290D-3252-1D47-A32F-31DEBEDFD5DC}" type="slidenum">
              <a:rPr lang="fr-FR"/>
              <a:t>‹N°›</a:t>
            </a:fld>
            <a:endParaRPr lang="fr-F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Communauté : appropriation réussie</a:t>
            </a:r>
          </a:p>
        </p:txBody>
      </p:sp>
      <p:sp>
        <p:nvSpPr>
          <p:cNvPr id="4" name="Espace réservé du numéro de diapositive 3"/>
          <p:cNvSpPr>
            <a:spLocks noGrp="1"/>
          </p:cNvSpPr>
          <p:nvPr>
            <p:ph type="sldNum" sz="quarter" idx="5"/>
          </p:nvPr>
        </p:nvSpPr>
        <p:spPr/>
        <p:txBody>
          <a:bodyPr/>
          <a:lstStyle/>
          <a:p>
            <a:pPr>
              <a:defRPr/>
            </a:pPr>
            <a:fld id="{8BF3290D-3252-1D47-A32F-31DEBEDFD5DC}" type="slidenum">
              <a:rPr lang="fr-FR" smtClean="0"/>
              <a:t>2</a:t>
            </a:fld>
            <a:endParaRPr lang="fr-FR"/>
          </a:p>
        </p:txBody>
      </p:sp>
    </p:spTree>
    <p:extLst>
      <p:ext uri="{BB962C8B-B14F-4D97-AF65-F5344CB8AC3E}">
        <p14:creationId xmlns:p14="http://schemas.microsoft.com/office/powerpoint/2010/main" val="2976736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Changement de culture ! </a:t>
            </a:r>
          </a:p>
          <a:p>
            <a:r>
              <a:rPr lang="fr-FR" dirty="0"/>
              <a:t>C’est une trajectoire, </a:t>
            </a:r>
            <a:r>
              <a:rPr lang="fr-FR" dirty="0" err="1"/>
              <a:t>ilya</a:t>
            </a:r>
            <a:r>
              <a:rPr lang="fr-FR" dirty="0"/>
              <a:t>  des actions en cours, cadre de cohérence, coordination priorisation, impulsion en intégrant cette dimension systémique</a:t>
            </a:r>
          </a:p>
        </p:txBody>
      </p:sp>
      <p:sp>
        <p:nvSpPr>
          <p:cNvPr id="4" name="Espace réservé du numéro de diapositive 3"/>
          <p:cNvSpPr>
            <a:spLocks noGrp="1"/>
          </p:cNvSpPr>
          <p:nvPr>
            <p:ph type="sldNum" sz="quarter" idx="5"/>
          </p:nvPr>
        </p:nvSpPr>
        <p:spPr/>
        <p:txBody>
          <a:bodyPr/>
          <a:lstStyle/>
          <a:p>
            <a:pPr>
              <a:defRPr/>
            </a:pPr>
            <a:fld id="{8BF3290D-3252-1D47-A32F-31DEBEDFD5DC}" type="slidenum">
              <a:rPr lang="fr-FR" smtClean="0"/>
              <a:t>5</a:t>
            </a:fld>
            <a:endParaRPr lang="fr-FR"/>
          </a:p>
        </p:txBody>
      </p:sp>
    </p:spTree>
    <p:extLst>
      <p:ext uri="{BB962C8B-B14F-4D97-AF65-F5344CB8AC3E}">
        <p14:creationId xmlns:p14="http://schemas.microsoft.com/office/powerpoint/2010/main" val="4126158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200" b="0" i="0" u="none" strike="noStrike"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pPr>
              <a:defRPr/>
            </a:pPr>
            <a:fld id="{8BF3290D-3252-1D47-A32F-31DEBEDFD5DC}" type="slidenum">
              <a:rPr lang="fr-FR" smtClean="0"/>
              <a:t>6</a:t>
            </a:fld>
            <a:endParaRPr lang="fr-FR"/>
          </a:p>
        </p:txBody>
      </p:sp>
    </p:spTree>
    <p:extLst>
      <p:ext uri="{BB962C8B-B14F-4D97-AF65-F5344CB8AC3E}">
        <p14:creationId xmlns:p14="http://schemas.microsoft.com/office/powerpoint/2010/main" val="4215848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8BF3290D-3252-1D47-A32F-31DEBEDFD5DC}" type="slidenum">
              <a:rPr lang="fr-FR" smtClean="0"/>
              <a:t>8</a:t>
            </a:fld>
            <a:endParaRPr lang="fr-FR"/>
          </a:p>
        </p:txBody>
      </p:sp>
    </p:spTree>
    <p:extLst>
      <p:ext uri="{BB962C8B-B14F-4D97-AF65-F5344CB8AC3E}">
        <p14:creationId xmlns:p14="http://schemas.microsoft.com/office/powerpoint/2010/main" val="106170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8BF3290D-3252-1D47-A32F-31DEBEDFD5DC}" type="slidenum">
              <a:rPr lang="fr-FR" smtClean="0"/>
              <a:t>9</a:t>
            </a:fld>
            <a:endParaRPr lang="fr-FR"/>
          </a:p>
        </p:txBody>
      </p:sp>
    </p:spTree>
    <p:extLst>
      <p:ext uri="{BB962C8B-B14F-4D97-AF65-F5344CB8AC3E}">
        <p14:creationId xmlns:p14="http://schemas.microsoft.com/office/powerpoint/2010/main" val="2206654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8BF3290D-3252-1D47-A32F-31DEBEDFD5DC}" type="slidenum">
              <a:rPr lang="fr-FR" smtClean="0"/>
              <a:t>12</a:t>
            </a:fld>
            <a:endParaRPr lang="fr-FR"/>
          </a:p>
        </p:txBody>
      </p:sp>
    </p:spTree>
    <p:extLst>
      <p:ext uri="{BB962C8B-B14F-4D97-AF65-F5344CB8AC3E}">
        <p14:creationId xmlns:p14="http://schemas.microsoft.com/office/powerpoint/2010/main" val="5980609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Diapositive de titre - Version 2">
    <p:bg>
      <p:bgPr>
        <a:solidFill>
          <a:srgbClr val="00A3A6"/>
        </a:solidFill>
        <a:effectLst/>
      </p:bgPr>
    </p:bg>
    <p:spTree>
      <p:nvGrpSpPr>
        <p:cNvPr id="1" name=""/>
        <p:cNvGrpSpPr/>
        <p:nvPr/>
      </p:nvGrpSpPr>
      <p:grpSpPr bwMode="auto">
        <a:xfrm>
          <a:off x="0" y="0"/>
          <a:ext cx="0" cy="0"/>
          <a:chOff x="0" y="0"/>
          <a:chExt cx="0" cy="0"/>
        </a:xfrm>
      </p:grpSpPr>
      <p:pic>
        <p:nvPicPr>
          <p:cNvPr id="4" name="Image 3"/>
          <p:cNvPicPr>
            <a:picLocks noChangeAspect="1"/>
          </p:cNvPicPr>
          <p:nvPr userDrawn="1"/>
        </p:nvPicPr>
        <p:blipFill>
          <a:blip r:embed="rId2"/>
          <a:stretch/>
        </p:blipFill>
        <p:spPr bwMode="auto">
          <a:xfrm>
            <a:off x="2401852" y="1272218"/>
            <a:ext cx="1546667" cy="417777"/>
          </a:xfrm>
          <a:prstGeom prst="rect">
            <a:avLst/>
          </a:prstGeom>
        </p:spPr>
      </p:pic>
      <p:pic>
        <p:nvPicPr>
          <p:cNvPr id="5" name="Image 4"/>
          <p:cNvPicPr>
            <a:picLocks noChangeAspect="1"/>
          </p:cNvPicPr>
          <p:nvPr userDrawn="1"/>
        </p:nvPicPr>
        <p:blipFill>
          <a:blip r:embed="rId3"/>
          <a:stretch/>
        </p:blipFill>
        <p:spPr bwMode="auto">
          <a:xfrm>
            <a:off x="10" y="2837638"/>
            <a:ext cx="4076190" cy="2790476"/>
          </a:xfrm>
          <a:prstGeom prst="rect">
            <a:avLst/>
          </a:prstGeom>
        </p:spPr>
      </p:pic>
      <p:pic>
        <p:nvPicPr>
          <p:cNvPr id="6" name="Image 5"/>
          <p:cNvPicPr>
            <a:picLocks noChangeAspect="1"/>
          </p:cNvPicPr>
          <p:nvPr userDrawn="1"/>
        </p:nvPicPr>
        <p:blipFill>
          <a:blip r:embed="rId4"/>
          <a:stretch/>
        </p:blipFill>
        <p:spPr bwMode="auto">
          <a:xfrm>
            <a:off x="1869315" y="2825325"/>
            <a:ext cx="314286" cy="428572"/>
          </a:xfrm>
          <a:prstGeom prst="rect">
            <a:avLst/>
          </a:prstGeom>
        </p:spPr>
      </p:pic>
      <p:sp>
        <p:nvSpPr>
          <p:cNvPr id="7" name="Rectangle 6"/>
          <p:cNvSpPr/>
          <p:nvPr userDrawn="1"/>
        </p:nvSpPr>
        <p:spPr bwMode="auto">
          <a:xfrm>
            <a:off x="0" y="5994603"/>
            <a:ext cx="12192000" cy="864524"/>
          </a:xfrm>
          <a:prstGeom prst="rect">
            <a:avLst/>
          </a:prstGeom>
          <a:solidFill>
            <a:srgbClr val="00A3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fr-FR" sz="1800">
              <a:ln>
                <a:noFill/>
              </a:ln>
              <a:solidFill>
                <a:schemeClr val="bg1"/>
              </a:solidFill>
            </a:endParaRPr>
          </a:p>
        </p:txBody>
      </p:sp>
      <p:sp>
        <p:nvSpPr>
          <p:cNvPr id="8" name="Title 1"/>
          <p:cNvSpPr>
            <a:spLocks noGrp="1"/>
          </p:cNvSpPr>
          <p:nvPr>
            <p:ph type="ctrTitle"/>
          </p:nvPr>
        </p:nvSpPr>
        <p:spPr bwMode="auto">
          <a:xfrm>
            <a:off x="2401843" y="2767207"/>
            <a:ext cx="9144000" cy="1057708"/>
          </a:xfrm>
          <a:prstGeom prst="rect">
            <a:avLst/>
          </a:prstGeom>
        </p:spPr>
        <p:txBody>
          <a:bodyPr anchor="t" anchorCtr="0">
            <a:normAutofit/>
          </a:bodyPr>
          <a:lstStyle>
            <a:lvl1pPr marL="0" indent="0" algn="l">
              <a:buFontTx/>
              <a:buNone/>
              <a:defRPr sz="3600">
                <a:solidFill>
                  <a:schemeClr val="bg1"/>
                </a:solidFill>
              </a:defRPr>
            </a:lvl1pPr>
          </a:lstStyle>
          <a:p>
            <a:pPr>
              <a:defRPr/>
            </a:pPr>
            <a:r>
              <a:rPr lang="fr-FR"/>
              <a:t>Modifiez le style du titre</a:t>
            </a:r>
            <a:endParaRPr lang="en-US"/>
          </a:p>
        </p:txBody>
      </p:sp>
      <p:sp>
        <p:nvSpPr>
          <p:cNvPr id="9" name="Subtitle 2"/>
          <p:cNvSpPr>
            <a:spLocks noGrp="1"/>
          </p:cNvSpPr>
          <p:nvPr>
            <p:ph type="subTitle" idx="1"/>
          </p:nvPr>
        </p:nvSpPr>
        <p:spPr bwMode="auto">
          <a:xfrm>
            <a:off x="2401843" y="3634445"/>
            <a:ext cx="9144000" cy="654923"/>
          </a:xfrm>
          <a:prstGeom prst="rect">
            <a:avLst/>
          </a:prstGeom>
        </p:spPr>
        <p:txBody>
          <a:bodyPr/>
          <a:lstStyle>
            <a:lvl1pPr marL="0" indent="0" algn="l">
              <a:buNone/>
              <a:defRPr sz="24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a:defRPr/>
            </a:pPr>
            <a:r>
              <a:rPr lang="fr-FR"/>
              <a:t>Modifiez le style des sous-titres du masque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1_Titre vertical et texte">
    <p:spTree>
      <p:nvGrpSpPr>
        <p:cNvPr id="1" name=""/>
        <p:cNvGrpSpPr/>
        <p:nvPr/>
      </p:nvGrpSpPr>
      <p:grpSpPr bwMode="auto">
        <a:xfrm>
          <a:off x="0" y="0"/>
          <a:ext cx="0" cy="0"/>
          <a:chOff x="0" y="0"/>
          <a:chExt cx="0" cy="0"/>
        </a:xfrm>
      </p:grpSpPr>
      <p:sp>
        <p:nvSpPr>
          <p:cNvPr id="4" name="Vertical Title 1"/>
          <p:cNvSpPr>
            <a:spLocks noGrp="1"/>
          </p:cNvSpPr>
          <p:nvPr>
            <p:ph type="title" orient="vert"/>
          </p:nvPr>
        </p:nvSpPr>
        <p:spPr bwMode="auto">
          <a:xfrm>
            <a:off x="9598429" y="365132"/>
            <a:ext cx="1755371" cy="5811839"/>
          </a:xfrm>
          <a:prstGeom prst="rect">
            <a:avLst/>
          </a:prstGeom>
        </p:spPr>
        <p:txBody>
          <a:bodyPr vert="eaVert"/>
          <a:lstStyle/>
          <a:p>
            <a:pPr>
              <a:defRPr/>
            </a:pPr>
            <a:r>
              <a:rPr lang="fr-FR"/>
              <a:t>Modifiez le style du titre</a:t>
            </a:r>
            <a:endParaRPr lang="en-US"/>
          </a:p>
        </p:txBody>
      </p:sp>
      <p:sp>
        <p:nvSpPr>
          <p:cNvPr id="5" name="Vertical Text Placeholder 2"/>
          <p:cNvSpPr>
            <a:spLocks noGrp="1"/>
          </p:cNvSpPr>
          <p:nvPr>
            <p:ph type="body" orient="vert" idx="1"/>
          </p:nvPr>
        </p:nvSpPr>
        <p:spPr bwMode="auto">
          <a:xfrm>
            <a:off x="838210" y="365132"/>
            <a:ext cx="8241047" cy="5811839"/>
          </a:xfrm>
          <a:prstGeom prst="rect">
            <a:avLst/>
          </a:prstGeom>
        </p:spPr>
        <p:txBody>
          <a:bodyPr vert="eaVert"/>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Subtitle 2"/>
          <p:cNvSpPr>
            <a:spLocks noGrp="1"/>
          </p:cNvSpPr>
          <p:nvPr>
            <p:ph type="subTitle" idx="10"/>
          </p:nvPr>
        </p:nvSpPr>
        <p:spPr bwMode="auto">
          <a:xfrm rot="5400000">
            <a:off x="6626017" y="2818371"/>
            <a:ext cx="5811839" cy="905357"/>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a:defRPr/>
            </a:pPr>
            <a:r>
              <a:rPr lang="fr-FR"/>
              <a:t>Modifiez le style des sous-titres du masque</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title" userDrawn="1">
  <p:cSld name="Diapositive de titre">
    <p:spTree>
      <p:nvGrpSpPr>
        <p:cNvPr id="1" name=""/>
        <p:cNvGrpSpPr/>
        <p:nvPr/>
      </p:nvGrpSpPr>
      <p:grpSpPr bwMode="auto">
        <a:xfrm>
          <a:off x="0" y="0"/>
          <a:ext cx="0" cy="0"/>
          <a:chOff x="0" y="0"/>
          <a:chExt cx="0" cy="0"/>
        </a:xfrm>
      </p:grpSpPr>
      <p:sp>
        <p:nvSpPr>
          <p:cNvPr id="4" name="Titre 1"/>
          <p:cNvSpPr>
            <a:spLocks noGrp="1"/>
          </p:cNvSpPr>
          <p:nvPr>
            <p:ph type="ctrTitle"/>
          </p:nvPr>
        </p:nvSpPr>
        <p:spPr bwMode="auto">
          <a:xfrm>
            <a:off x="1524000" y="1122363"/>
            <a:ext cx="9144000" cy="2387600"/>
          </a:xfrm>
        </p:spPr>
        <p:txBody>
          <a:bodyPr anchor="b"/>
          <a:lstStyle>
            <a:lvl1pPr algn="ctr">
              <a:defRPr sz="6000"/>
            </a:lvl1pPr>
          </a:lstStyle>
          <a:p>
            <a:pPr>
              <a:defRPr/>
            </a:pPr>
            <a:r>
              <a:rPr lang="fr-FR"/>
              <a:t>Modifiez le style du titre</a:t>
            </a:r>
            <a:endParaRPr/>
          </a:p>
        </p:txBody>
      </p:sp>
      <p:sp>
        <p:nvSpPr>
          <p:cNvPr id="5" name="Sous-titre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fr-FR"/>
              <a:t>Modifiez le style des sous-titres du masque</a:t>
            </a:r>
            <a:endParaRPr/>
          </a:p>
        </p:txBody>
      </p:sp>
      <p:sp>
        <p:nvSpPr>
          <p:cNvPr id="6" name="Espace réservé de la date 3"/>
          <p:cNvSpPr>
            <a:spLocks noGrp="1"/>
          </p:cNvSpPr>
          <p:nvPr>
            <p:ph type="dt" sz="half" idx="10"/>
          </p:nvPr>
        </p:nvSpPr>
        <p:spPr bwMode="auto"/>
        <p:txBody>
          <a:bodyPr/>
          <a:lstStyle/>
          <a:p>
            <a:pPr>
              <a:defRPr/>
            </a:pPr>
            <a:fld id="{AE0ACCF5-F239-7949-81A2-0172C131582F}" type="datetime1">
              <a:rPr lang="fr-FR"/>
              <a:t>13/10/2021</a:t>
            </a:fld>
            <a:endParaRPr lang="fr-FR"/>
          </a:p>
        </p:txBody>
      </p:sp>
      <p:sp>
        <p:nvSpPr>
          <p:cNvPr id="7" name="Espace réservé du pied de page 4"/>
          <p:cNvSpPr>
            <a:spLocks noGrp="1"/>
          </p:cNvSpPr>
          <p:nvPr>
            <p:ph type="ftr" sz="quarter" idx="11"/>
          </p:nvPr>
        </p:nvSpPr>
        <p:spPr bwMode="auto"/>
        <p:txBody>
          <a:bodyPr/>
          <a:lstStyle/>
          <a:p>
            <a:pPr>
              <a:defRPr/>
            </a:pPr>
            <a:endParaRPr lang="fr-FR"/>
          </a:p>
        </p:txBody>
      </p:sp>
      <p:sp>
        <p:nvSpPr>
          <p:cNvPr id="8" name="Espace réservé du numéro de diapositive 5"/>
          <p:cNvSpPr>
            <a:spLocks noGrp="1"/>
          </p:cNvSpPr>
          <p:nvPr>
            <p:ph type="sldNum" sz="quarter" idx="12"/>
          </p:nvPr>
        </p:nvSpPr>
        <p:spPr bwMode="auto"/>
        <p:txBody>
          <a:bodyPr/>
          <a:lstStyle/>
          <a:p>
            <a:pPr>
              <a:defRPr/>
            </a:pPr>
            <a:fld id="{9E542809-43E0-7749-96B6-687FB7CD6304}" type="slidenum">
              <a:rPr lang="fr-F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9296" y="1747089"/>
            <a:ext cx="9724504" cy="4009910"/>
          </a:xfrm>
        </p:spPr>
        <p:txBody>
          <a:bodyPr/>
          <a:lstStyle>
            <a:lvl1pPr>
              <a:defRPr sz="2400" b="0"/>
            </a:lvl1pPr>
            <a:lvl2pPr>
              <a:defRPr sz="2200"/>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7" name="Title 1">
            <a:extLst>
              <a:ext uri="{FF2B5EF4-FFF2-40B4-BE49-F238E27FC236}">
                <a16:creationId xmlns:a16="http://schemas.microsoft.com/office/drawing/2014/main" id="{C00E4042-F103-41C7-A8C2-1E73691C4366}"/>
              </a:ext>
            </a:extLst>
          </p:cNvPr>
          <p:cNvSpPr>
            <a:spLocks noGrp="1"/>
          </p:cNvSpPr>
          <p:nvPr>
            <p:ph type="title"/>
          </p:nvPr>
        </p:nvSpPr>
        <p:spPr>
          <a:xfrm>
            <a:off x="1131109" y="149630"/>
            <a:ext cx="10216343" cy="888251"/>
          </a:xfrm>
        </p:spPr>
        <p:txBody>
          <a:bodyPr anchor="ctr" anchorCtr="0">
            <a:normAutofit/>
          </a:bodyPr>
          <a:lstStyle>
            <a:lvl1pPr>
              <a:defRPr sz="3000"/>
            </a:lvl1pPr>
          </a:lstStyle>
          <a:p>
            <a:r>
              <a:rPr lang="fr-FR" dirty="0"/>
              <a:t>Modifiez le style du titre</a:t>
            </a:r>
            <a:endParaRPr lang="en-US" dirty="0"/>
          </a:p>
        </p:txBody>
      </p:sp>
      <p:sp>
        <p:nvSpPr>
          <p:cNvPr id="8" name="Subtitle 2">
            <a:extLst>
              <a:ext uri="{FF2B5EF4-FFF2-40B4-BE49-F238E27FC236}">
                <a16:creationId xmlns:a16="http://schemas.microsoft.com/office/drawing/2014/main" id="{3D16F62D-3288-44C0-94E9-C3D02F2826CC}"/>
              </a:ext>
            </a:extLst>
          </p:cNvPr>
          <p:cNvSpPr>
            <a:spLocks noGrp="1"/>
          </p:cNvSpPr>
          <p:nvPr>
            <p:ph type="subTitle" idx="10"/>
          </p:nvPr>
        </p:nvSpPr>
        <p:spPr>
          <a:xfrm>
            <a:off x="1667278" y="858838"/>
            <a:ext cx="9680172" cy="679018"/>
          </a:xfrm>
        </p:spPr>
        <p:txBody>
          <a:bodyPr>
            <a:normAutofit/>
          </a:bodyPr>
          <a:lstStyle>
            <a:lvl1pPr marL="0" indent="0" algn="l">
              <a:buNone/>
              <a:defRPr sz="2000">
                <a:solidFill>
                  <a:srgbClr val="27566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endParaRPr lang="en-US" dirty="0"/>
          </a:p>
        </p:txBody>
      </p:sp>
    </p:spTree>
    <p:extLst>
      <p:ext uri="{BB962C8B-B14F-4D97-AF65-F5344CB8AC3E}">
        <p14:creationId xmlns:p14="http://schemas.microsoft.com/office/powerpoint/2010/main" val="2840342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6682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userDrawn="1">
  <p:cSld name="Page classique">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743192" y="149638"/>
            <a:ext cx="10216343" cy="888251"/>
          </a:xfrm>
          <a:prstGeom prst="rect">
            <a:avLst/>
          </a:prstGeom>
        </p:spPr>
        <p:txBody>
          <a:bodyPr anchor="ctr" anchorCtr="0">
            <a:normAutofit/>
          </a:bodyPr>
          <a:lstStyle>
            <a:lvl1pPr marL="0" indent="0">
              <a:buFontTx/>
              <a:buNone/>
              <a:defRPr sz="3000">
                <a:latin typeface="+mn-lt"/>
              </a:defRPr>
            </a:lvl1pPr>
          </a:lstStyle>
          <a:p>
            <a:pPr>
              <a:defRPr/>
            </a:pPr>
            <a:r>
              <a:rPr lang="fr-FR"/>
              <a:t>Modifiez le style du titre</a:t>
            </a:r>
            <a:endParaRPr lang="en-US"/>
          </a:p>
        </p:txBody>
      </p:sp>
      <p:sp>
        <p:nvSpPr>
          <p:cNvPr id="5" name="Text Placeholder 2"/>
          <p:cNvSpPr>
            <a:spLocks noGrp="1"/>
          </p:cNvSpPr>
          <p:nvPr>
            <p:ph type="body" idx="1"/>
          </p:nvPr>
        </p:nvSpPr>
        <p:spPr bwMode="auto">
          <a:xfrm>
            <a:off x="1122345" y="1537856"/>
            <a:ext cx="9680172" cy="4006733"/>
          </a:xfrm>
          <a:prstGeom prst="rect">
            <a:avLst/>
          </a:prstGeom>
        </p:spPr>
        <p:txBody>
          <a:bodyPr>
            <a:normAutofit/>
          </a:bodyPr>
          <a:lstStyle>
            <a:lvl1pPr marL="0" indent="0">
              <a:buNone/>
              <a:defRPr sz="16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defRPr/>
            </a:pPr>
            <a:r>
              <a:rPr lang="fr-FR"/>
              <a:t>Cliquez pour modifier les styles du texte du masque</a:t>
            </a:r>
            <a:endParaRPr/>
          </a:p>
        </p:txBody>
      </p:sp>
      <p:sp>
        <p:nvSpPr>
          <p:cNvPr id="6" name="Subtitle 2"/>
          <p:cNvSpPr>
            <a:spLocks noGrp="1"/>
          </p:cNvSpPr>
          <p:nvPr>
            <p:ph type="subTitle" idx="10"/>
          </p:nvPr>
        </p:nvSpPr>
        <p:spPr bwMode="auto">
          <a:xfrm>
            <a:off x="1122336" y="858842"/>
            <a:ext cx="9680171" cy="679019"/>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a:defRPr/>
            </a:pPr>
            <a:r>
              <a:rPr lang="fr-FR"/>
              <a:t>Modifiez le style des sous-titres du masque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1_Titre et contenu">
    <p:spTree>
      <p:nvGrpSpPr>
        <p:cNvPr id="1" name=""/>
        <p:cNvGrpSpPr/>
        <p:nvPr/>
      </p:nvGrpSpPr>
      <p:grpSpPr bwMode="auto">
        <a:xfrm>
          <a:off x="0" y="0"/>
          <a:ext cx="0" cy="0"/>
          <a:chOff x="0" y="0"/>
          <a:chExt cx="0" cy="0"/>
        </a:xfrm>
      </p:grpSpPr>
      <p:sp>
        <p:nvSpPr>
          <p:cNvPr id="4" name="Content Placeholder 2"/>
          <p:cNvSpPr>
            <a:spLocks noGrp="1"/>
          </p:cNvSpPr>
          <p:nvPr>
            <p:ph idx="1"/>
          </p:nvPr>
        </p:nvSpPr>
        <p:spPr bwMode="auto">
          <a:xfrm>
            <a:off x="1122336" y="1747095"/>
            <a:ext cx="9724504" cy="4009911"/>
          </a:xfrm>
          <a:prstGeom prst="rect">
            <a:avLst/>
          </a:prstGeom>
        </p:spPr>
        <p:txBody>
          <a:bodyPr/>
          <a:lstStyle>
            <a:lvl1pPr>
              <a:defRPr sz="2400" b="0"/>
            </a:lvl1pPr>
            <a:lvl2pPr>
              <a:defRPr sz="2200"/>
            </a:lvl2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5" name="Title 1"/>
          <p:cNvSpPr>
            <a:spLocks noGrp="1"/>
          </p:cNvSpPr>
          <p:nvPr>
            <p:ph type="title"/>
          </p:nvPr>
        </p:nvSpPr>
        <p:spPr bwMode="auto">
          <a:xfrm>
            <a:off x="743192" y="149638"/>
            <a:ext cx="10216343" cy="888251"/>
          </a:xfrm>
          <a:prstGeom prst="rect">
            <a:avLst/>
          </a:prstGeom>
        </p:spPr>
        <p:txBody>
          <a:bodyPr anchor="ctr" anchorCtr="0">
            <a:normAutofit/>
          </a:bodyPr>
          <a:lstStyle>
            <a:lvl1pPr>
              <a:defRPr sz="3000"/>
            </a:lvl1pPr>
          </a:lstStyle>
          <a:p>
            <a:pPr>
              <a:defRPr/>
            </a:pPr>
            <a:r>
              <a:rPr lang="fr-FR"/>
              <a:t>Modifiez le style du titre</a:t>
            </a:r>
            <a:endParaRPr lang="en-US"/>
          </a:p>
        </p:txBody>
      </p:sp>
      <p:sp>
        <p:nvSpPr>
          <p:cNvPr id="6" name="Subtitle 2"/>
          <p:cNvSpPr>
            <a:spLocks noGrp="1"/>
          </p:cNvSpPr>
          <p:nvPr>
            <p:ph type="subTitle" idx="10"/>
          </p:nvPr>
        </p:nvSpPr>
        <p:spPr bwMode="auto">
          <a:xfrm>
            <a:off x="1122336" y="858842"/>
            <a:ext cx="9837199" cy="679019"/>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a:defRPr/>
            </a:pPr>
            <a:r>
              <a:rPr lang="fr-FR"/>
              <a:t>Modifiez le style des sous-titres du masque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1_Deux contenus">
    <p:spTree>
      <p:nvGrpSpPr>
        <p:cNvPr id="1" name=""/>
        <p:cNvGrpSpPr/>
        <p:nvPr/>
      </p:nvGrpSpPr>
      <p:grpSpPr bwMode="auto">
        <a:xfrm>
          <a:off x="0" y="0"/>
          <a:ext cx="0" cy="0"/>
          <a:chOff x="0" y="0"/>
          <a:chExt cx="0" cy="0"/>
        </a:xfrm>
      </p:grpSpPr>
      <p:sp>
        <p:nvSpPr>
          <p:cNvPr id="4" name="Content Placeholder 2"/>
          <p:cNvSpPr>
            <a:spLocks noGrp="1"/>
          </p:cNvSpPr>
          <p:nvPr>
            <p:ph sz="half" idx="1"/>
          </p:nvPr>
        </p:nvSpPr>
        <p:spPr bwMode="auto">
          <a:xfrm>
            <a:off x="1122336" y="1537860"/>
            <a:ext cx="4401589" cy="4351339"/>
          </a:xfrm>
          <a:prstGeom prst="rect">
            <a:avLst/>
          </a:prstGeom>
        </p:spPr>
        <p:txBody>
          <a:bodyPr/>
          <a:lstStyle>
            <a:lvl1pPr>
              <a:defRPr sz="2400"/>
            </a:lvl1pPr>
            <a:lvl2pPr>
              <a:defRPr sz="2200"/>
            </a:lvl2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5" name="Content Placeholder 3"/>
          <p:cNvSpPr>
            <a:spLocks noGrp="1"/>
          </p:cNvSpPr>
          <p:nvPr>
            <p:ph sz="half" idx="2"/>
          </p:nvPr>
        </p:nvSpPr>
        <p:spPr bwMode="auto">
          <a:xfrm>
            <a:off x="6145996" y="1537860"/>
            <a:ext cx="4401589" cy="4351339"/>
          </a:xfrm>
          <a:prstGeom prst="rect">
            <a:avLst/>
          </a:prstGeom>
        </p:spPr>
        <p:txBody>
          <a:bodyPr/>
          <a:lstStyle>
            <a:lvl1pPr>
              <a:defRPr sz="2400"/>
            </a:lvl1pPr>
            <a:lvl2pPr>
              <a:defRPr sz="2200"/>
            </a:lvl2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Title 1"/>
          <p:cNvSpPr>
            <a:spLocks noGrp="1"/>
          </p:cNvSpPr>
          <p:nvPr>
            <p:ph type="title"/>
          </p:nvPr>
        </p:nvSpPr>
        <p:spPr bwMode="auto">
          <a:xfrm>
            <a:off x="743192" y="149638"/>
            <a:ext cx="10216343" cy="888251"/>
          </a:xfrm>
          <a:prstGeom prst="rect">
            <a:avLst/>
          </a:prstGeom>
        </p:spPr>
        <p:txBody>
          <a:bodyPr anchor="ctr" anchorCtr="0">
            <a:normAutofit/>
          </a:bodyPr>
          <a:lstStyle>
            <a:lvl1pPr>
              <a:defRPr sz="3000"/>
            </a:lvl1pPr>
          </a:lstStyle>
          <a:p>
            <a:pPr>
              <a:defRPr/>
            </a:pPr>
            <a:r>
              <a:rPr lang="fr-FR"/>
              <a:t>Modifiez le style du titre</a:t>
            </a:r>
            <a:endParaRPr lang="en-US"/>
          </a:p>
        </p:txBody>
      </p:sp>
      <p:sp>
        <p:nvSpPr>
          <p:cNvPr id="7" name="Subtitle 2"/>
          <p:cNvSpPr>
            <a:spLocks noGrp="1"/>
          </p:cNvSpPr>
          <p:nvPr>
            <p:ph type="subTitle" idx="10"/>
          </p:nvPr>
        </p:nvSpPr>
        <p:spPr bwMode="auto">
          <a:xfrm>
            <a:off x="1122336" y="858842"/>
            <a:ext cx="9837199" cy="679019"/>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a:defRPr/>
            </a:pPr>
            <a:r>
              <a:rPr lang="fr-FR"/>
              <a:t>Modifiez le style des sous-titres du masque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1_Comparaison">
    <p:spTree>
      <p:nvGrpSpPr>
        <p:cNvPr id="1" name=""/>
        <p:cNvGrpSpPr/>
        <p:nvPr/>
      </p:nvGrpSpPr>
      <p:grpSpPr bwMode="auto">
        <a:xfrm>
          <a:off x="0" y="0"/>
          <a:ext cx="0" cy="0"/>
          <a:chOff x="0" y="0"/>
          <a:chExt cx="0" cy="0"/>
        </a:xfrm>
      </p:grpSpPr>
      <p:sp>
        <p:nvSpPr>
          <p:cNvPr id="4" name="Text Placeholder 2"/>
          <p:cNvSpPr>
            <a:spLocks noGrp="1"/>
          </p:cNvSpPr>
          <p:nvPr>
            <p:ph type="body" idx="1"/>
          </p:nvPr>
        </p:nvSpPr>
        <p:spPr bwMode="auto">
          <a:xfrm>
            <a:off x="1122336" y="1537860"/>
            <a:ext cx="4330297" cy="817595"/>
          </a:xfrm>
          <a:prstGeom prst="rect">
            <a:avLst/>
          </a:prstGeom>
        </p:spPr>
        <p:txBody>
          <a:bodyPr anchor="b">
            <a:normAutofit/>
          </a:bodyPr>
          <a:lstStyle>
            <a:lvl1pPr marL="0" indent="0">
              <a:buNone/>
              <a:defRPr sz="22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defRPr/>
            </a:pPr>
            <a:r>
              <a:rPr lang="fr-FR"/>
              <a:t>Cliquez pour modifier les styles du texte du masque</a:t>
            </a:r>
            <a:endParaRPr/>
          </a:p>
        </p:txBody>
      </p:sp>
      <p:sp>
        <p:nvSpPr>
          <p:cNvPr id="5" name="Content Placeholder 3"/>
          <p:cNvSpPr>
            <a:spLocks noGrp="1"/>
          </p:cNvSpPr>
          <p:nvPr>
            <p:ph sz="half" idx="2"/>
          </p:nvPr>
        </p:nvSpPr>
        <p:spPr bwMode="auto">
          <a:xfrm>
            <a:off x="1122336" y="2355454"/>
            <a:ext cx="4330297" cy="3369393"/>
          </a:xfrm>
          <a:prstGeom prst="rect">
            <a:avLst/>
          </a:prstGeom>
        </p:spPr>
        <p:txBody>
          <a:bodyPr/>
          <a:lstStyle>
            <a:lvl1pPr>
              <a:defRPr sz="2400"/>
            </a:lvl1pPr>
            <a:lvl2pPr>
              <a:defRPr sz="2000"/>
            </a:lvl2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Text Placeholder 4"/>
          <p:cNvSpPr>
            <a:spLocks noGrp="1"/>
          </p:cNvSpPr>
          <p:nvPr>
            <p:ph type="body" sz="quarter" idx="3"/>
          </p:nvPr>
        </p:nvSpPr>
        <p:spPr bwMode="auto">
          <a:xfrm>
            <a:off x="6104140" y="1537860"/>
            <a:ext cx="4351624" cy="817595"/>
          </a:xfrm>
          <a:prstGeom prst="rect">
            <a:avLst/>
          </a:prstGeom>
        </p:spPr>
        <p:txBody>
          <a:bodyPr anchor="b">
            <a:normAutofit/>
          </a:bodyPr>
          <a:lstStyle>
            <a:lvl1pPr marL="0" indent="0">
              <a:buNone/>
              <a:defRPr sz="22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defRPr/>
            </a:pPr>
            <a:r>
              <a:rPr lang="fr-FR"/>
              <a:t>Cliquez pour modifier les styles du texte du masque</a:t>
            </a:r>
            <a:endParaRPr/>
          </a:p>
        </p:txBody>
      </p:sp>
      <p:sp>
        <p:nvSpPr>
          <p:cNvPr id="7" name="Content Placeholder 5"/>
          <p:cNvSpPr>
            <a:spLocks noGrp="1"/>
          </p:cNvSpPr>
          <p:nvPr>
            <p:ph sz="quarter" idx="4"/>
          </p:nvPr>
        </p:nvSpPr>
        <p:spPr bwMode="auto">
          <a:xfrm>
            <a:off x="6104140" y="2355454"/>
            <a:ext cx="4351624" cy="3369393"/>
          </a:xfrm>
          <a:prstGeom prst="rect">
            <a:avLst/>
          </a:prstGeom>
        </p:spPr>
        <p:txBody>
          <a:bodyPr/>
          <a:lstStyle>
            <a:lvl1pPr>
              <a:defRPr sz="2400"/>
            </a:lvl1pPr>
            <a:lvl2pPr>
              <a:defRPr sz="2000"/>
            </a:lvl2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8" name="Title 1"/>
          <p:cNvSpPr>
            <a:spLocks noGrp="1"/>
          </p:cNvSpPr>
          <p:nvPr>
            <p:ph type="title"/>
          </p:nvPr>
        </p:nvSpPr>
        <p:spPr bwMode="auto">
          <a:xfrm>
            <a:off x="743192" y="149638"/>
            <a:ext cx="10216343" cy="888251"/>
          </a:xfrm>
          <a:prstGeom prst="rect">
            <a:avLst/>
          </a:prstGeom>
        </p:spPr>
        <p:txBody>
          <a:bodyPr anchor="ctr" anchorCtr="0">
            <a:normAutofit/>
          </a:bodyPr>
          <a:lstStyle>
            <a:lvl1pPr>
              <a:defRPr sz="3000"/>
            </a:lvl1pPr>
          </a:lstStyle>
          <a:p>
            <a:pPr>
              <a:defRPr/>
            </a:pPr>
            <a:r>
              <a:rPr lang="fr-FR"/>
              <a:t>Modifiez le style du titre</a:t>
            </a:r>
            <a:endParaRPr lang="en-US"/>
          </a:p>
        </p:txBody>
      </p:sp>
      <p:sp>
        <p:nvSpPr>
          <p:cNvPr id="9" name="Subtitle 2"/>
          <p:cNvSpPr>
            <a:spLocks noGrp="1"/>
          </p:cNvSpPr>
          <p:nvPr>
            <p:ph type="subTitle" idx="10"/>
          </p:nvPr>
        </p:nvSpPr>
        <p:spPr bwMode="auto">
          <a:xfrm>
            <a:off x="1122336" y="858842"/>
            <a:ext cx="9837199" cy="679019"/>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a:defRPr/>
            </a:pPr>
            <a:r>
              <a:rPr lang="fr-FR"/>
              <a:t>Modifiez le style des sous-titres du masque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1_Titre seul">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743192" y="149638"/>
            <a:ext cx="10216343" cy="888251"/>
          </a:xfrm>
          <a:prstGeom prst="rect">
            <a:avLst/>
          </a:prstGeom>
        </p:spPr>
        <p:txBody>
          <a:bodyPr anchor="ctr" anchorCtr="0">
            <a:normAutofit/>
          </a:bodyPr>
          <a:lstStyle>
            <a:lvl1pPr>
              <a:defRPr sz="3000"/>
            </a:lvl1pPr>
          </a:lstStyle>
          <a:p>
            <a:pPr>
              <a:defRPr/>
            </a:pPr>
            <a:r>
              <a:rPr lang="fr-FR"/>
              <a:t>Modifiez le style du titre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1_Contenu avec légende">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742604" y="581891"/>
            <a:ext cx="4109957" cy="910244"/>
          </a:xfrm>
          <a:prstGeom prst="rect">
            <a:avLst/>
          </a:prstGeom>
        </p:spPr>
        <p:txBody>
          <a:bodyPr anchor="t" anchorCtr="0">
            <a:normAutofit/>
          </a:bodyPr>
          <a:lstStyle>
            <a:lvl1pPr>
              <a:defRPr sz="2400"/>
            </a:lvl1pPr>
          </a:lstStyle>
          <a:p>
            <a:pPr>
              <a:defRPr/>
            </a:pPr>
            <a:r>
              <a:rPr lang="fr-FR"/>
              <a:t>Modifiez le style du titre</a:t>
            </a:r>
            <a:endParaRPr lang="en-US"/>
          </a:p>
        </p:txBody>
      </p:sp>
      <p:sp>
        <p:nvSpPr>
          <p:cNvPr id="5" name="Content Placeholder 2"/>
          <p:cNvSpPr>
            <a:spLocks noGrp="1"/>
          </p:cNvSpPr>
          <p:nvPr>
            <p:ph idx="1"/>
          </p:nvPr>
        </p:nvSpPr>
        <p:spPr bwMode="auto">
          <a:xfrm>
            <a:off x="5183188" y="581891"/>
            <a:ext cx="6172200" cy="5062452"/>
          </a:xfrm>
          <a:prstGeom prst="rect">
            <a:avLst/>
          </a:prstGeom>
        </p:spPr>
        <p:txBody>
          <a:bodyPr/>
          <a:lstStyle>
            <a:lvl1pPr>
              <a:defRPr sz="2400"/>
            </a:lvl1pPr>
            <a:lvl2pPr>
              <a:defRPr sz="20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Subtitle 2"/>
          <p:cNvSpPr>
            <a:spLocks noGrp="1"/>
          </p:cNvSpPr>
          <p:nvPr>
            <p:ph type="subTitle" idx="10"/>
          </p:nvPr>
        </p:nvSpPr>
        <p:spPr bwMode="auto">
          <a:xfrm>
            <a:off x="1112060" y="1492139"/>
            <a:ext cx="3740501" cy="1101437"/>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a:defRPr/>
            </a:pPr>
            <a:r>
              <a:rPr lang="fr-FR"/>
              <a:t>Modifiez le style des sous-titres du masque</a:t>
            </a:r>
            <a:endParaRPr lang="en-US"/>
          </a:p>
        </p:txBody>
      </p:sp>
      <p:sp>
        <p:nvSpPr>
          <p:cNvPr id="7" name="Text Placeholder 2"/>
          <p:cNvSpPr>
            <a:spLocks noGrp="1"/>
          </p:cNvSpPr>
          <p:nvPr>
            <p:ph type="body" idx="11"/>
          </p:nvPr>
        </p:nvSpPr>
        <p:spPr bwMode="auto">
          <a:xfrm>
            <a:off x="1112060" y="2593571"/>
            <a:ext cx="3740501" cy="3050772"/>
          </a:xfrm>
          <a:prstGeom prst="rect">
            <a:avLst/>
          </a:prstGeom>
        </p:spPr>
        <p:txBody>
          <a:bodyPr>
            <a:normAutofit/>
          </a:bodyPr>
          <a:lstStyle>
            <a:lvl1pPr marL="0" indent="0">
              <a:buNone/>
              <a:defRPr sz="18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defRPr/>
            </a:pPr>
            <a:r>
              <a:rPr lang="fr-FR"/>
              <a:t>Cliquez pour modifier les styles du texte du masque</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1_Image avec légende">
    <p:spTree>
      <p:nvGrpSpPr>
        <p:cNvPr id="1" name=""/>
        <p:cNvGrpSpPr/>
        <p:nvPr/>
      </p:nvGrpSpPr>
      <p:grpSpPr bwMode="auto">
        <a:xfrm>
          <a:off x="0" y="0"/>
          <a:ext cx="0" cy="0"/>
          <a:chOff x="0" y="0"/>
          <a:chExt cx="0" cy="0"/>
        </a:xfrm>
      </p:grpSpPr>
      <p:sp>
        <p:nvSpPr>
          <p:cNvPr id="4" name="Picture Placeholder 2"/>
          <p:cNvSpPr>
            <a:spLocks noGrp="1" noChangeAspect="1"/>
          </p:cNvSpPr>
          <p:nvPr>
            <p:ph type="pic" idx="1"/>
          </p:nvPr>
        </p:nvSpPr>
        <p:spPr bwMode="auto">
          <a:xfrm>
            <a:off x="5183188" y="581894"/>
            <a:ext cx="6172200" cy="5037514"/>
          </a:xfrm>
          <a:prstGeom prst="rect">
            <a:avLst/>
          </a:prstGeo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a:defRPr/>
            </a:pPr>
            <a:r>
              <a:rPr lang="fr-FR"/>
              <a:t>Cliquez sur l'icône pour ajouter une image</a:t>
            </a:r>
            <a:endParaRPr lang="en-US"/>
          </a:p>
        </p:txBody>
      </p:sp>
      <p:sp>
        <p:nvSpPr>
          <p:cNvPr id="5" name="Title 1"/>
          <p:cNvSpPr>
            <a:spLocks noGrp="1"/>
          </p:cNvSpPr>
          <p:nvPr>
            <p:ph type="title"/>
          </p:nvPr>
        </p:nvSpPr>
        <p:spPr bwMode="auto">
          <a:xfrm>
            <a:off x="742604" y="581891"/>
            <a:ext cx="4109957" cy="910244"/>
          </a:xfrm>
          <a:prstGeom prst="rect">
            <a:avLst/>
          </a:prstGeom>
        </p:spPr>
        <p:txBody>
          <a:bodyPr anchor="t" anchorCtr="0">
            <a:normAutofit/>
          </a:bodyPr>
          <a:lstStyle>
            <a:lvl1pPr>
              <a:defRPr sz="2400"/>
            </a:lvl1pPr>
          </a:lstStyle>
          <a:p>
            <a:pPr>
              <a:defRPr/>
            </a:pPr>
            <a:r>
              <a:rPr lang="fr-FR"/>
              <a:t>Modifiez le style du titre</a:t>
            </a:r>
            <a:endParaRPr lang="en-US"/>
          </a:p>
        </p:txBody>
      </p:sp>
      <p:sp>
        <p:nvSpPr>
          <p:cNvPr id="6" name="Subtitle 2"/>
          <p:cNvSpPr>
            <a:spLocks noGrp="1"/>
          </p:cNvSpPr>
          <p:nvPr>
            <p:ph type="subTitle" idx="10"/>
          </p:nvPr>
        </p:nvSpPr>
        <p:spPr bwMode="auto">
          <a:xfrm>
            <a:off x="1112060" y="1492139"/>
            <a:ext cx="3740501" cy="1101437"/>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a:defRPr/>
            </a:pPr>
            <a:r>
              <a:rPr lang="fr-FR"/>
              <a:t>Modifiez le style des sous-titres du masque</a:t>
            </a:r>
            <a:endParaRPr lang="en-US"/>
          </a:p>
        </p:txBody>
      </p:sp>
      <p:sp>
        <p:nvSpPr>
          <p:cNvPr id="7" name="Text Placeholder 2"/>
          <p:cNvSpPr>
            <a:spLocks noGrp="1"/>
          </p:cNvSpPr>
          <p:nvPr>
            <p:ph type="body" idx="11"/>
          </p:nvPr>
        </p:nvSpPr>
        <p:spPr bwMode="auto">
          <a:xfrm>
            <a:off x="1112060" y="2593571"/>
            <a:ext cx="3740501" cy="3050772"/>
          </a:xfrm>
          <a:prstGeom prst="rect">
            <a:avLst/>
          </a:prstGeom>
        </p:spPr>
        <p:txBody>
          <a:bodyPr>
            <a:normAutofit/>
          </a:bodyPr>
          <a:lstStyle>
            <a:lvl1pPr marL="0" indent="0">
              <a:buNone/>
              <a:defRPr sz="18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defRPr/>
            </a:pPr>
            <a:r>
              <a:rPr lang="fr-FR"/>
              <a:t>Cliquez pour modifier les styles du texte du masque</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1_Titre et texte vertical">
    <p:spTree>
      <p:nvGrpSpPr>
        <p:cNvPr id="1" name=""/>
        <p:cNvGrpSpPr/>
        <p:nvPr/>
      </p:nvGrpSpPr>
      <p:grpSpPr bwMode="auto">
        <a:xfrm>
          <a:off x="0" y="0"/>
          <a:ext cx="0" cy="0"/>
          <a:chOff x="0" y="0"/>
          <a:chExt cx="0" cy="0"/>
        </a:xfrm>
      </p:grpSpPr>
      <p:sp>
        <p:nvSpPr>
          <p:cNvPr id="4" name="Vertical Text Placeholder 2"/>
          <p:cNvSpPr>
            <a:spLocks noGrp="1"/>
          </p:cNvSpPr>
          <p:nvPr>
            <p:ph type="body" orient="vert" idx="1"/>
          </p:nvPr>
        </p:nvSpPr>
        <p:spPr bwMode="auto">
          <a:xfrm>
            <a:off x="1257660" y="1424048"/>
            <a:ext cx="9713421" cy="4413334"/>
          </a:xfrm>
          <a:prstGeom prst="rect">
            <a:avLst/>
          </a:prstGeom>
        </p:spPr>
        <p:txBody>
          <a:bodyPr vert="eaVert"/>
          <a:lstStyle>
            <a:lvl1pPr>
              <a:defRPr sz="2400"/>
            </a:lvl1pPr>
            <a:lvl2pPr>
              <a:defRPr sz="2200"/>
            </a:lvl2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5" name="Title 1"/>
          <p:cNvSpPr>
            <a:spLocks noGrp="1"/>
          </p:cNvSpPr>
          <p:nvPr>
            <p:ph type="title"/>
          </p:nvPr>
        </p:nvSpPr>
        <p:spPr bwMode="auto">
          <a:xfrm>
            <a:off x="743192" y="149638"/>
            <a:ext cx="10216343" cy="888251"/>
          </a:xfrm>
          <a:prstGeom prst="rect">
            <a:avLst/>
          </a:prstGeom>
        </p:spPr>
        <p:txBody>
          <a:bodyPr anchor="ctr" anchorCtr="0">
            <a:normAutofit/>
          </a:bodyPr>
          <a:lstStyle>
            <a:lvl1pPr>
              <a:defRPr sz="3000"/>
            </a:lvl1pPr>
          </a:lstStyle>
          <a:p>
            <a:pPr>
              <a:defRPr/>
            </a:pPr>
            <a:r>
              <a:rPr lang="fr-FR"/>
              <a:t>Modifiez le style du titre</a:t>
            </a:r>
            <a:endParaRPr lang="en-US"/>
          </a:p>
        </p:txBody>
      </p:sp>
      <p:sp>
        <p:nvSpPr>
          <p:cNvPr id="6" name="Subtitle 2"/>
          <p:cNvSpPr>
            <a:spLocks noGrp="1"/>
          </p:cNvSpPr>
          <p:nvPr>
            <p:ph type="subTitle" idx="10"/>
          </p:nvPr>
        </p:nvSpPr>
        <p:spPr bwMode="auto">
          <a:xfrm>
            <a:off x="1122336" y="858842"/>
            <a:ext cx="9837199" cy="679019"/>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a:defRPr/>
            </a:pPr>
            <a:r>
              <a:rPr lang="fr-FR"/>
              <a:t>Modifiez le style des sous-titres du masque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Title Placeholder 1"/>
          <p:cNvSpPr>
            <a:spLocks noGrp="1"/>
          </p:cNvSpPr>
          <p:nvPr>
            <p:ph type="title"/>
          </p:nvPr>
        </p:nvSpPr>
        <p:spPr bwMode="auto">
          <a:xfrm>
            <a:off x="628650" y="365126"/>
            <a:ext cx="7886700" cy="765405"/>
          </a:xfrm>
          <a:prstGeom prst="rect">
            <a:avLst/>
          </a:prstGeom>
        </p:spPr>
        <p:txBody>
          <a:bodyPr vert="horz" lIns="0" tIns="46800" rIns="91440" bIns="45720" rtlCol="0" anchor="ctr">
            <a:normAutofit/>
          </a:bodyPr>
          <a:lstStyle/>
          <a:p>
            <a:pPr>
              <a:defRPr/>
            </a:pPr>
            <a:r>
              <a:rPr lang="fr-FR"/>
              <a:t>Modifiez le style du titre</a:t>
            </a:r>
            <a:endParaRPr lang="en-US"/>
          </a:p>
        </p:txBody>
      </p:sp>
      <p:sp>
        <p:nvSpPr>
          <p:cNvPr id="5" name="Text Placeholder 2"/>
          <p:cNvSpPr>
            <a:spLocks noGrp="1"/>
          </p:cNvSpPr>
          <p:nvPr>
            <p:ph type="body" idx="1"/>
          </p:nvPr>
        </p:nvSpPr>
        <p:spPr bwMode="auto">
          <a:xfrm>
            <a:off x="628650" y="1424045"/>
            <a:ext cx="7886700" cy="2004955"/>
          </a:xfrm>
          <a:prstGeom prst="rect">
            <a:avLst/>
          </a:prstGeom>
        </p:spPr>
        <p:txBody>
          <a:bodyPr vert="horz" lIns="91440" tIns="45720" rIns="91440" bIns="45720" rtlCol="0">
            <a:normAutofit/>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ZoneTexte 12"/>
          <p:cNvSpPr>
            <a:spLocks noAdjustHandles="1"/>
          </p:cNvSpPr>
          <p:nvPr userDrawn="1"/>
        </p:nvSpPr>
        <p:spPr bwMode="auto">
          <a:xfrm>
            <a:off x="9923119" y="6337738"/>
            <a:ext cx="2088931" cy="276999"/>
          </a:xfrm>
          <a:prstGeom prst="rect">
            <a:avLst/>
          </a:prstGeom>
          <a:noFill/>
        </p:spPr>
        <p:txBody>
          <a:bodyPr wrap="square" rtlCol="0">
            <a:spAutoFit/>
          </a:bodyPr>
          <a:lstStyle/>
          <a:p>
            <a:pPr algn="r">
              <a:defRPr/>
            </a:pPr>
            <a:r>
              <a:rPr lang="fr-FR" sz="1200" b="0">
                <a:solidFill>
                  <a:srgbClr val="00A3A6"/>
                </a:solidFill>
                <a:latin typeface="Raleway"/>
              </a:rPr>
              <a:t>p. </a:t>
            </a:r>
            <a:fld id="{10B4F56D-375A-4CA4-ABA3-E73F3ECBB440}" type="slidenum">
              <a:rPr lang="fr-FR" sz="1200" b="0">
                <a:solidFill>
                  <a:srgbClr val="00A3A6"/>
                </a:solidFill>
                <a:latin typeface="Raleway"/>
              </a:rPr>
              <a:t>‹N°›</a:t>
            </a:fld>
            <a:endParaRPr lang="fr-FR" sz="1200" b="0">
              <a:solidFill>
                <a:srgbClr val="00A3A6"/>
              </a:solidFill>
              <a:latin typeface="Raleway"/>
            </a:endParaRPr>
          </a:p>
        </p:txBody>
      </p:sp>
      <p:pic>
        <p:nvPicPr>
          <p:cNvPr id="7" name="Image 13"/>
          <p:cNvPicPr>
            <a:picLocks noChangeAspect="1"/>
          </p:cNvPicPr>
          <p:nvPr userDrawn="1"/>
        </p:nvPicPr>
        <p:blipFill>
          <a:blip r:embed="rId15" cstate="screen">
            <a:extLst>
              <a:ext uri="{28A0092B-C50C-407E-A947-70E740481C1C}">
                <a14:useLocalDpi xmlns:a14="http://schemas.microsoft.com/office/drawing/2010/main"/>
              </a:ext>
            </a:extLst>
          </a:blip>
          <a:stretch/>
        </p:blipFill>
        <p:spPr bwMode="auto">
          <a:xfrm>
            <a:off x="0" y="6076187"/>
            <a:ext cx="2000250" cy="800100"/>
          </a:xfrm>
          <a:prstGeom prst="rect">
            <a:avLst/>
          </a:prstGeom>
        </p:spPr>
      </p:pic>
      <p:sp>
        <p:nvSpPr>
          <p:cNvPr id="8" name="ZoneTexte 14"/>
          <p:cNvSpPr>
            <a:spLocks noAdjustHandles="1"/>
          </p:cNvSpPr>
          <p:nvPr userDrawn="1"/>
        </p:nvSpPr>
        <p:spPr bwMode="auto">
          <a:xfrm>
            <a:off x="1142999" y="6350734"/>
            <a:ext cx="6716110" cy="253916"/>
          </a:xfrm>
          <a:prstGeom prst="rect">
            <a:avLst/>
          </a:prstGeom>
          <a:noFill/>
        </p:spPr>
        <p:txBody>
          <a:bodyPr wrap="square" rtlCol="0">
            <a:spAutoFit/>
          </a:bodyPr>
          <a:lstStyle/>
          <a:p>
            <a:pPr>
              <a:defRPr/>
            </a:pPr>
            <a:r>
              <a:rPr lang="it-IT" sz="1000" dirty="0">
                <a:solidFill>
                  <a:srgbClr val="275662"/>
                </a:solidFill>
                <a:latin typeface="+mn-lt"/>
              </a:rPr>
              <a:t>Plan «</a:t>
            </a:r>
            <a:r>
              <a:rPr lang="it-IT" sz="1000" dirty="0" err="1">
                <a:solidFill>
                  <a:srgbClr val="275662"/>
                </a:solidFill>
                <a:latin typeface="+mn-lt"/>
              </a:rPr>
              <a:t>Données</a:t>
            </a:r>
            <a:r>
              <a:rPr lang="it-IT" sz="1000" dirty="0">
                <a:solidFill>
                  <a:srgbClr val="275662"/>
                </a:solidFill>
                <a:latin typeface="+mn-lt"/>
              </a:rPr>
              <a:t> pour la science» </a:t>
            </a:r>
            <a:endParaRPr lang="fr-FR" sz="1000" dirty="0">
              <a:solidFill>
                <a:srgbClr val="275662"/>
              </a:solidFill>
              <a:latin typeface="+mn-lt"/>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marL="457200" indent="-457200" algn="l" defTabSz="914400">
        <a:lnSpc>
          <a:spcPct val="90000"/>
        </a:lnSpc>
        <a:spcBef>
          <a:spcPts val="0"/>
        </a:spcBef>
        <a:buFont typeface="Calibri Light"/>
        <a:buChar char="&gt;"/>
        <a:defRPr sz="3000" b="1">
          <a:solidFill>
            <a:srgbClr val="00A3A6"/>
          </a:solidFill>
          <a:latin typeface="+mj-lt"/>
          <a:ea typeface="+mj-ea"/>
          <a:cs typeface="+mj-cs"/>
        </a:defRPr>
      </a:lvl1pPr>
    </p:titleStyle>
    <p:bodyStyle>
      <a:lvl1pPr marL="228600" indent="-228600" algn="l" defTabSz="914400">
        <a:lnSpc>
          <a:spcPct val="90000"/>
        </a:lnSpc>
        <a:spcBef>
          <a:spcPts val="1000"/>
        </a:spcBef>
        <a:buFont typeface="Arial"/>
        <a:buChar char="•"/>
        <a:defRPr sz="2600">
          <a:solidFill>
            <a:srgbClr val="00A3A6"/>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6.pn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hyperlink" Target="https://bit.ly/2FfOwXV" TargetMode="Externa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hyperlink" Target="https://datapartage.inrae.fr/Gouvernance-des-donnees2" TargetMode="Externa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Sous-titre 1"/>
          <p:cNvSpPr>
            <a:spLocks noGrp="1"/>
          </p:cNvSpPr>
          <p:nvPr>
            <p:ph type="subTitle" idx="1"/>
          </p:nvPr>
        </p:nvSpPr>
        <p:spPr bwMode="auto">
          <a:xfrm>
            <a:off x="1271464" y="4009654"/>
            <a:ext cx="10080742" cy="2344826"/>
          </a:xfrm>
        </p:spPr>
        <p:txBody>
          <a:bodyPr vertOverflow="overflow" horzOverflow="clip" vert="horz" wrap="square" lIns="91440" tIns="45720" rIns="91440" bIns="45720" numCol="1" spcCol="0" rtlCol="0" fromWordArt="0" anchor="t" anchorCtr="0" forceAA="0" compatLnSpc="0">
            <a:normAutofit fontScale="92500" lnSpcReduction="20000"/>
          </a:bodyPr>
          <a:lstStyle/>
          <a:p>
            <a:pPr algn="ctr">
              <a:defRPr/>
            </a:pPr>
            <a:endParaRPr lang="fr-FR" dirty="0"/>
          </a:p>
          <a:p>
            <a:pPr algn="ctr">
              <a:defRPr/>
            </a:pPr>
            <a:r>
              <a:rPr lang="fr-FR" sz="2600" dirty="0"/>
              <a:t>Gilles Aumont, Stéphane </a:t>
            </a:r>
            <a:r>
              <a:rPr lang="fr-FR" sz="2600" dirty="0" err="1"/>
              <a:t>Aymerich</a:t>
            </a:r>
            <a:r>
              <a:rPr lang="fr-FR" sz="2600" dirty="0"/>
              <a:t>, </a:t>
            </a:r>
            <a:r>
              <a:rPr lang="fr-FR" sz="2600" b="1" dirty="0"/>
              <a:t>Michaël Chelle</a:t>
            </a:r>
            <a:r>
              <a:rPr lang="fr-FR" sz="2600" b="1" baseline="30000" dirty="0"/>
              <a:t>*</a:t>
            </a:r>
            <a:r>
              <a:rPr lang="fr-FR" sz="2600" baseline="30000" dirty="0"/>
              <a:t>,</a:t>
            </a:r>
            <a:r>
              <a:rPr lang="fr-FR" sz="2600" dirty="0"/>
              <a:t> Esther </a:t>
            </a:r>
            <a:r>
              <a:rPr lang="fr-FR" sz="2600" dirty="0" err="1"/>
              <a:t>Dzale</a:t>
            </a:r>
            <a:r>
              <a:rPr lang="fr-FR" sz="2600" dirty="0"/>
              <a:t>, </a:t>
            </a:r>
            <a:br>
              <a:rPr lang="fr-FR" sz="2600" dirty="0"/>
            </a:br>
            <a:r>
              <a:rPr lang="fr-FR" sz="2600" dirty="0"/>
              <a:t>Odile </a:t>
            </a:r>
            <a:r>
              <a:rPr lang="fr-FR" sz="2600" dirty="0" err="1"/>
              <a:t>Hologne</a:t>
            </a:r>
            <a:r>
              <a:rPr lang="fr-FR" sz="2600" dirty="0"/>
              <a:t>, Hervé Monod, Hadi </a:t>
            </a:r>
            <a:r>
              <a:rPr lang="fr-FR" sz="2600" dirty="0" err="1"/>
              <a:t>Quesneville</a:t>
            </a:r>
            <a:r>
              <a:rPr lang="fr-FR" sz="2600" dirty="0"/>
              <a:t>, Françoise Roudaut </a:t>
            </a:r>
          </a:p>
          <a:p>
            <a:pPr algn="ctr">
              <a:defRPr/>
            </a:pPr>
            <a:endParaRPr lang="fr-FR" dirty="0"/>
          </a:p>
          <a:p>
            <a:pPr algn="ctr">
              <a:defRPr/>
            </a:pPr>
            <a:r>
              <a:rPr lang="fr-FR" sz="1900" b="1" baseline="30000" dirty="0"/>
              <a:t>*</a:t>
            </a:r>
            <a:r>
              <a:rPr lang="fr-FR" sz="1900" baseline="30000" dirty="0"/>
              <a:t>,</a:t>
            </a:r>
            <a:r>
              <a:rPr lang="fr-FR" sz="1900" dirty="0"/>
              <a:t>Michaël Chelle : Mission numérique DGDSI - DipSO</a:t>
            </a:r>
            <a:br>
              <a:rPr lang="fr-FR" dirty="0"/>
            </a:br>
            <a:br>
              <a:rPr lang="fr-FR" dirty="0"/>
            </a:br>
            <a:endParaRPr lang="fr-FR" dirty="0"/>
          </a:p>
        </p:txBody>
      </p:sp>
      <p:sp>
        <p:nvSpPr>
          <p:cNvPr id="5" name="Rectangle 2"/>
          <p:cNvSpPr>
            <a:spLocks noChangeArrowheads="1"/>
          </p:cNvSpPr>
          <p:nvPr/>
        </p:nvSpPr>
        <p:spPr bwMode="auto">
          <a:xfrm>
            <a:off x="0" y="0"/>
            <a:ext cx="12192000" cy="457200"/>
          </a:xfrm>
          <a:prstGeom prst="rect">
            <a:avLst/>
          </a:prstGeom>
          <a:noFill/>
          <a:ln>
            <a:noFill/>
          </a:ln>
        </p:spPr>
        <p:txBody>
          <a:bodyPr vert="horz" wrap="none" lIns="91440" tIns="45720" rIns="91440" bIns="45720" numCol="1" anchor="ctr" anchorCtr="0" compatLnSpc="1">
            <a:prstTxWarp prst="textNoShape">
              <a:avLst/>
            </a:prstTxWarp>
            <a:spAutoFit/>
          </a:bodyPr>
          <a:lstStyle/>
          <a:p>
            <a:pPr>
              <a:defRPr/>
            </a:pPr>
            <a:endParaRPr lang="fr-FR"/>
          </a:p>
        </p:txBody>
      </p:sp>
      <p:sp>
        <p:nvSpPr>
          <p:cNvPr id="6" name="Rectangle 3"/>
          <p:cNvSpPr>
            <a:spLocks noChangeArrowheads="1"/>
          </p:cNvSpPr>
          <p:nvPr/>
        </p:nvSpPr>
        <p:spPr bwMode="auto">
          <a:xfrm>
            <a:off x="6003634" y="164813"/>
            <a:ext cx="184731" cy="584775"/>
          </a:xfrm>
          <a:prstGeom prst="rect">
            <a:avLst/>
          </a:prstGeom>
          <a:noFill/>
          <a:ln>
            <a:noFill/>
          </a:ln>
        </p:spPr>
        <p:txBody>
          <a:bodyPr vert="horz" wrap="none" lIns="91440" tIns="45720" rIns="91440" bIns="45720" numCol="1" anchor="ctr" anchorCtr="0" compatLnSpc="1">
            <a:prstTxWarp prst="textNoShape">
              <a:avLst/>
            </a:prstTxWarp>
            <a:spAutoFit/>
          </a:bodyPr>
          <a:lstStyle/>
          <a:p>
            <a:pPr marL="0" marR="0" lvl="0" indent="0" algn="ctr" defTabSz="914400">
              <a:lnSpc>
                <a:spcPct val="100000"/>
              </a:lnSpc>
              <a:spcBef>
                <a:spcPts val="0"/>
              </a:spcBef>
              <a:spcAft>
                <a:spcPts val="0"/>
              </a:spcAft>
              <a:buClrTx/>
              <a:buSzTx/>
              <a:buFontTx/>
              <a:buNone/>
              <a:defRPr/>
            </a:pPr>
            <a:br>
              <a:rPr lang="fr-FR" sz="2600" b="0" i="0" u="none" strike="noStrike" cap="none">
                <a:ln>
                  <a:noFill/>
                </a:ln>
                <a:solidFill>
                  <a:schemeClr val="tx1"/>
                </a:solidFill>
                <a:latin typeface="Arial"/>
                <a:ea typeface="Calibri"/>
              </a:rPr>
            </a:br>
            <a:endParaRPr lang="fr-FR" sz="600" b="0" i="0" u="none" strike="noStrike" cap="none">
              <a:ln>
                <a:noFill/>
              </a:ln>
              <a:solidFill>
                <a:schemeClr val="tx1"/>
              </a:solidFill>
              <a:latin typeface="Arial"/>
            </a:endParaRPr>
          </a:p>
        </p:txBody>
      </p:sp>
      <p:sp>
        <p:nvSpPr>
          <p:cNvPr id="7" name="Titre 1"/>
          <p:cNvSpPr/>
          <p:nvPr/>
        </p:nvSpPr>
        <p:spPr bwMode="auto">
          <a:xfrm>
            <a:off x="2401843" y="2767207"/>
            <a:ext cx="9144000" cy="1057708"/>
          </a:xfrm>
          <a:prstGeom prst="rect">
            <a:avLst/>
          </a:prstGeom>
        </p:spPr>
        <p:txBody>
          <a:bodyPr vert="horz" lIns="0" tIns="46800" rIns="91440" bIns="45720" rtlCol="0" anchor="t" anchorCtr="0">
            <a:normAutofit/>
          </a:bodyPr>
          <a:lstStyle>
            <a:lvl1pPr marL="0" indent="0" algn="l" defTabSz="914400">
              <a:lnSpc>
                <a:spcPct val="90000"/>
              </a:lnSpc>
              <a:spcBef>
                <a:spcPts val="0"/>
              </a:spcBef>
              <a:buFontTx/>
              <a:buNone/>
              <a:defRPr sz="3600" b="1">
                <a:solidFill>
                  <a:schemeClr val="bg1"/>
                </a:solidFill>
                <a:latin typeface="+mj-lt"/>
                <a:ea typeface="+mj-ea"/>
                <a:cs typeface="+mj-cs"/>
              </a:defRPr>
            </a:lvl1pPr>
          </a:lstStyle>
          <a:p>
            <a:pPr>
              <a:defRPr/>
            </a:pPr>
            <a:r>
              <a:rPr lang="fr-FR" sz="4400" dirty="0"/>
              <a:t>Plan « Données pour la science »</a:t>
            </a:r>
            <a:endParaRPr dirty="0"/>
          </a:p>
        </p:txBody>
      </p:sp>
      <p:pic>
        <p:nvPicPr>
          <p:cNvPr id="11" name="Image 10">
            <a:extLst>
              <a:ext uri="{FF2B5EF4-FFF2-40B4-BE49-F238E27FC236}">
                <a16:creationId xmlns:a16="http://schemas.microsoft.com/office/drawing/2014/main" id="{2B601C16-E8E8-6D4A-B8A0-844644B3DD4A}"/>
              </a:ext>
            </a:extLst>
          </p:cNvPr>
          <p:cNvPicPr>
            <a:picLocks noChangeAspect="1"/>
          </p:cNvPicPr>
          <p:nvPr/>
        </p:nvPicPr>
        <p:blipFill>
          <a:blip r:embed="rId2">
            <a:alphaModFix amt="85000"/>
          </a:blip>
          <a:stretch>
            <a:fillRect/>
          </a:stretch>
        </p:blipFill>
        <p:spPr>
          <a:xfrm>
            <a:off x="10324864" y="114408"/>
            <a:ext cx="1585238" cy="1585238"/>
          </a:xfrm>
          <a:prstGeom prst="rect">
            <a:avLst/>
          </a:prstGeom>
          <a:noFill/>
        </p:spPr>
      </p:pic>
      <p:sp>
        <p:nvSpPr>
          <p:cNvPr id="12" name="ZoneTexte 11">
            <a:extLst>
              <a:ext uri="{FF2B5EF4-FFF2-40B4-BE49-F238E27FC236}">
                <a16:creationId xmlns:a16="http://schemas.microsoft.com/office/drawing/2014/main" id="{8F33DFF4-9456-9849-A6BB-BF17C6085DB4}"/>
              </a:ext>
            </a:extLst>
          </p:cNvPr>
          <p:cNvSpPr txBox="1"/>
          <p:nvPr/>
        </p:nvSpPr>
        <p:spPr bwMode="auto">
          <a:xfrm>
            <a:off x="10162218" y="281070"/>
            <a:ext cx="1910530" cy="147732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b="1" i="0" u="none" strike="noStrike" kern="1200" cap="none" spc="0" normalizeH="0" baseline="0" noProof="0" dirty="0" err="1">
                <a:ln>
                  <a:noFill/>
                </a:ln>
                <a:solidFill>
                  <a:srgbClr val="FFFF00"/>
                </a:solidFill>
                <a:effectLst/>
                <a:uLnTx/>
                <a:uFillTx/>
                <a:latin typeface="Arial Rounded MT Bold" panose="020F0704030504030204" pitchFamily="34" charset="77"/>
                <a:cs typeface="Arial Black"/>
              </a:rPr>
              <a:t>Think</a:t>
            </a:r>
            <a:endParaRPr kumimoji="0" lang="fr-FR" b="1" i="0" u="none" strike="noStrike" kern="1200" cap="none" spc="0" normalizeH="0" baseline="0" noProof="0" dirty="0">
              <a:ln>
                <a:noFill/>
              </a:ln>
              <a:solidFill>
                <a:srgbClr val="FFFF00"/>
              </a:solidFill>
              <a:effectLst/>
              <a:uLnTx/>
              <a:uFillTx/>
              <a:latin typeface="Arial Rounded MT Bold" panose="020F0704030504030204" pitchFamily="34" charset="77"/>
              <a:cs typeface="Arial Black"/>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b="1" i="0" u="none" strike="noStrike" kern="1200" cap="none" spc="0" normalizeH="0" baseline="0" noProof="0" dirty="0">
                <a:ln>
                  <a:noFill/>
                </a:ln>
                <a:solidFill>
                  <a:srgbClr val="FFFF00"/>
                </a:solidFill>
                <a:effectLst/>
                <a:uLnTx/>
                <a:uFillTx/>
                <a:latin typeface="Arial Rounded MT Bold" panose="020F0704030504030204" pitchFamily="34" charset="77"/>
                <a:cs typeface="Arial Black"/>
              </a:rPr>
              <a:t>of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b="1" i="0" u="none" strike="noStrike" kern="1200" cap="none" spc="0" normalizeH="0" baseline="0" noProof="0" dirty="0" err="1">
                <a:ln>
                  <a:noFill/>
                </a:ln>
                <a:solidFill>
                  <a:srgbClr val="FFFF00"/>
                </a:solidFill>
                <a:effectLst/>
                <a:uLnTx/>
                <a:uFillTx/>
                <a:latin typeface="Arial Rounded MT Bold" panose="020F0704030504030204" pitchFamily="34" charset="77"/>
                <a:cs typeface="Arial Black"/>
              </a:rPr>
              <a:t>color-blind</a:t>
            </a:r>
            <a:endParaRPr kumimoji="0" lang="fr-FR" b="1" i="0" u="none" strike="noStrike" kern="1200" cap="none" spc="0" normalizeH="0" baseline="0" noProof="0" dirty="0">
              <a:ln>
                <a:noFill/>
              </a:ln>
              <a:solidFill>
                <a:srgbClr val="FFFF00"/>
              </a:solidFill>
              <a:effectLst/>
              <a:uLnTx/>
              <a:uFillTx/>
              <a:latin typeface="Arial Rounded MT Bold" panose="020F0704030504030204" pitchFamily="34" charset="77"/>
              <a:cs typeface="Arial Black"/>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b="1" i="0" u="none" strike="noStrike" kern="1200" cap="none" spc="0" normalizeH="0" baseline="0" noProof="0" dirty="0">
                <a:ln>
                  <a:noFill/>
                </a:ln>
                <a:solidFill>
                  <a:srgbClr val="FFFF00"/>
                </a:solidFill>
                <a:effectLst/>
                <a:uLnTx/>
                <a:uFillTx/>
                <a:latin typeface="Arial Rounded MT Bold" panose="020F0704030504030204" pitchFamily="34" charset="77"/>
                <a:cs typeface="Arial Black"/>
              </a:rPr>
              <a:t>vision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b="1" i="0" u="none" strike="noStrike" kern="1200" cap="none" spc="0" normalizeH="0" baseline="0" noProof="0" dirty="0">
                <a:ln>
                  <a:noFill/>
                </a:ln>
                <a:solidFill>
                  <a:srgbClr val="FFFF00"/>
                </a:solidFill>
                <a:effectLst/>
                <a:uLnTx/>
                <a:uFillTx/>
                <a:latin typeface="Arial Rounded MT Bold" panose="020F0704030504030204" pitchFamily="34" charset="77"/>
                <a:cs typeface="Arial Black"/>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2"/>
          <p:cNvSpPr>
            <a:spLocks noGrp="1"/>
          </p:cNvSpPr>
          <p:nvPr>
            <p:ph idx="1"/>
          </p:nvPr>
        </p:nvSpPr>
        <p:spPr bwMode="auto">
          <a:xfrm>
            <a:off x="834226" y="908720"/>
            <a:ext cx="11094421" cy="5256584"/>
          </a:xfrm>
        </p:spPr>
        <p:txBody>
          <a:bodyPr>
            <a:normAutofit fontScale="92500" lnSpcReduction="20000"/>
          </a:bodyPr>
          <a:lstStyle/>
          <a:p>
            <a:pPr marL="0" indent="0" algn="ctr">
              <a:buNone/>
              <a:defRPr/>
            </a:pPr>
            <a:r>
              <a:rPr lang="fr-FR" sz="2200" dirty="0"/>
              <a:t>Enjeux scientifiques forts liés aux données </a:t>
            </a:r>
            <a:endParaRPr dirty="0"/>
          </a:p>
          <a:p>
            <a:pPr marL="0" indent="0" algn="ctr">
              <a:buNone/>
              <a:defRPr/>
            </a:pPr>
            <a:r>
              <a:rPr lang="fr-FR" sz="2200" dirty="0"/>
              <a:t>Caractère systémique des données de recherche </a:t>
            </a:r>
            <a:endParaRPr sz="2200" dirty="0"/>
          </a:p>
          <a:p>
            <a:pPr marL="0" indent="0" algn="ctr">
              <a:buNone/>
              <a:defRPr/>
            </a:pPr>
            <a:r>
              <a:rPr lang="fr-FR" sz="2200" dirty="0"/>
              <a:t>Evolution rapide des technologies et des méthodologies dans le numérique et en science de données </a:t>
            </a:r>
            <a:endParaRPr sz="2200" dirty="0"/>
          </a:p>
          <a:p>
            <a:pPr marL="0" indent="0" algn="ctr">
              <a:buNone/>
              <a:defRPr/>
            </a:pPr>
            <a:endParaRPr lang="fr-FR" sz="1800" dirty="0"/>
          </a:p>
          <a:p>
            <a:pPr marL="0" indent="0" algn="ctr">
              <a:buNone/>
              <a:defRPr/>
            </a:pPr>
            <a:endParaRPr lang="fr-FR" sz="1800" i="1" dirty="0">
              <a:solidFill>
                <a:srgbClr val="7030A0"/>
              </a:solidFill>
            </a:endParaRPr>
          </a:p>
          <a:p>
            <a:pPr>
              <a:defRPr/>
            </a:pPr>
            <a:endParaRPr lang="fr-FR" sz="2000" dirty="0">
              <a:solidFill>
                <a:srgbClr val="275662"/>
              </a:solidFill>
            </a:endParaRPr>
          </a:p>
          <a:p>
            <a:pPr>
              <a:defRPr/>
            </a:pPr>
            <a:r>
              <a:rPr lang="fr-FR" sz="2000" dirty="0">
                <a:solidFill>
                  <a:srgbClr val="275662"/>
                </a:solidFill>
              </a:rPr>
              <a:t>Un plan piloté par le collège de direction, avec comme référent la DGDSI et s’appuyant sur un comité données pour la science</a:t>
            </a:r>
            <a:endParaRPr sz="2000" dirty="0">
              <a:solidFill>
                <a:srgbClr val="275662"/>
              </a:solidFill>
            </a:endParaRPr>
          </a:p>
          <a:p>
            <a:pPr>
              <a:defRPr/>
            </a:pPr>
            <a:r>
              <a:rPr lang="fr-FR" sz="2000" dirty="0">
                <a:solidFill>
                  <a:srgbClr val="275662"/>
                </a:solidFill>
              </a:rPr>
              <a:t>Un comité « Données pour la science » </a:t>
            </a:r>
            <a:endParaRPr sz="2000" dirty="0">
              <a:solidFill>
                <a:srgbClr val="275662"/>
              </a:solidFill>
            </a:endParaRPr>
          </a:p>
          <a:p>
            <a:pPr lvl="1">
              <a:buFont typeface="Police système Courant"/>
              <a:buChar char="-"/>
              <a:defRPr/>
            </a:pPr>
            <a:r>
              <a:rPr lang="fr-FR" sz="1900" dirty="0">
                <a:solidFill>
                  <a:srgbClr val="275662"/>
                </a:solidFill>
              </a:rPr>
              <a:t>Constitué de représentant des différents acteurs de l’établissement liés à la donnée de recherche,</a:t>
            </a:r>
            <a:endParaRPr sz="1900" dirty="0">
              <a:solidFill>
                <a:srgbClr val="275662"/>
              </a:solidFill>
            </a:endParaRPr>
          </a:p>
          <a:p>
            <a:pPr lvl="1">
              <a:buFont typeface="Police système Courant"/>
              <a:buChar char="-"/>
              <a:defRPr/>
            </a:pPr>
            <a:r>
              <a:rPr lang="fr-FR" sz="1900" dirty="0">
                <a:solidFill>
                  <a:srgbClr val="275662"/>
                </a:solidFill>
              </a:rPr>
              <a:t>En charge de l’implémentation, du  suivi et l’actualisation du plan, notamment par la mise en place des échanges réguliers avec les acteurs</a:t>
            </a:r>
            <a:endParaRPr sz="1900" dirty="0">
              <a:solidFill>
                <a:srgbClr val="275662"/>
              </a:solidFill>
            </a:endParaRPr>
          </a:p>
          <a:p>
            <a:pPr lvl="1">
              <a:buFont typeface="Police système Courant"/>
              <a:buChar char="-"/>
              <a:defRPr/>
            </a:pPr>
            <a:r>
              <a:rPr lang="fr-FR" sz="1900" dirty="0">
                <a:solidFill>
                  <a:srgbClr val="275662"/>
                </a:solidFill>
              </a:rPr>
              <a:t>Assure une veille stratégique </a:t>
            </a:r>
            <a:endParaRPr sz="1900" dirty="0">
              <a:solidFill>
                <a:srgbClr val="275662"/>
              </a:solidFill>
            </a:endParaRPr>
          </a:p>
          <a:p>
            <a:pPr lvl="1">
              <a:buFont typeface="Police système Courant"/>
              <a:buChar char="-"/>
              <a:defRPr/>
            </a:pPr>
            <a:r>
              <a:rPr lang="fr-FR" sz="1900" dirty="0">
                <a:solidFill>
                  <a:srgbClr val="275662"/>
                </a:solidFill>
              </a:rPr>
              <a:t>Chargé de la communication  du plan et de ses avancées</a:t>
            </a:r>
          </a:p>
          <a:p>
            <a:pPr lvl="1">
              <a:buFont typeface="Police système Courant"/>
              <a:buChar char="-"/>
              <a:defRPr/>
            </a:pPr>
            <a:r>
              <a:rPr lang="fr-FR" sz="2000" b="1" dirty="0">
                <a:solidFill>
                  <a:srgbClr val="275662"/>
                </a:solidFill>
              </a:rPr>
              <a:t>Un pilote par OS</a:t>
            </a:r>
            <a:r>
              <a:rPr lang="fr-FR" sz="2000" dirty="0">
                <a:solidFill>
                  <a:srgbClr val="275662"/>
                </a:solidFill>
              </a:rPr>
              <a:t>, responsable  de la mise en œuvre opérationnel  et du suivi avec les acteurs pertinents</a:t>
            </a:r>
          </a:p>
          <a:p>
            <a:pPr lvl="1">
              <a:buFont typeface="Police système Courant"/>
              <a:buChar char="-"/>
              <a:defRPr/>
            </a:pPr>
            <a:r>
              <a:rPr lang="fr-FR" sz="2000" dirty="0">
                <a:solidFill>
                  <a:srgbClr val="275662"/>
                </a:solidFill>
              </a:rPr>
              <a:t>Un binôme d’animateurs</a:t>
            </a:r>
          </a:p>
          <a:p>
            <a:pPr lvl="0">
              <a:defRPr/>
            </a:pPr>
            <a:r>
              <a:rPr lang="fr-FR" sz="2000" dirty="0">
                <a:solidFill>
                  <a:srgbClr val="275662"/>
                </a:solidFill>
              </a:rPr>
              <a:t>Une DAR support </a:t>
            </a:r>
            <a:r>
              <a:rPr lang="fr-FR" sz="2000" i="1" dirty="0">
                <a:solidFill>
                  <a:srgbClr val="275662"/>
                </a:solidFill>
              </a:rPr>
              <a:t>: DipSO</a:t>
            </a:r>
            <a:endParaRPr i="1" dirty="0"/>
          </a:p>
          <a:p>
            <a:pPr lvl="0">
              <a:defRPr/>
            </a:pPr>
            <a:r>
              <a:rPr lang="fr-FR" sz="2000" b="1" dirty="0">
                <a:solidFill>
                  <a:srgbClr val="275662"/>
                </a:solidFill>
              </a:rPr>
              <a:t>Enjeu d’une dynamique collective </a:t>
            </a:r>
            <a:endParaRPr b="1" dirty="0"/>
          </a:p>
        </p:txBody>
      </p:sp>
      <p:sp>
        <p:nvSpPr>
          <p:cNvPr id="5" name="Titre 1"/>
          <p:cNvSpPr>
            <a:spLocks noGrp="1"/>
          </p:cNvSpPr>
          <p:nvPr>
            <p:ph type="title"/>
          </p:nvPr>
        </p:nvSpPr>
        <p:spPr bwMode="auto">
          <a:xfrm>
            <a:off x="479376" y="0"/>
            <a:ext cx="10216343" cy="888251"/>
          </a:xfrm>
        </p:spPr>
        <p:txBody>
          <a:bodyPr>
            <a:normAutofit/>
          </a:bodyPr>
          <a:lstStyle/>
          <a:p>
            <a:pPr>
              <a:defRPr/>
            </a:pPr>
            <a:r>
              <a:rPr lang="fr-FR" sz="3600" b="1" dirty="0"/>
              <a:t>IV - </a:t>
            </a:r>
            <a:r>
              <a:rPr lang="fr-FR" sz="3200" b="1" dirty="0"/>
              <a:t>Éléments</a:t>
            </a:r>
            <a:r>
              <a:rPr lang="fr-FR" sz="3600" b="1" dirty="0"/>
              <a:t> de mise en œuvre : </a:t>
            </a:r>
            <a:r>
              <a:rPr lang="fr-FR" sz="3600" b="0" i="1" dirty="0"/>
              <a:t>le comment ?</a:t>
            </a:r>
            <a:endParaRPr lang="fr-FR" sz="4000" b="0" i="1" dirty="0"/>
          </a:p>
        </p:txBody>
      </p:sp>
      <p:sp>
        <p:nvSpPr>
          <p:cNvPr id="6" name="Espace réservé du numéro de diapositive 3"/>
          <p:cNvSpPr>
            <a:spLocks noGrp="1"/>
          </p:cNvSpPr>
          <p:nvPr>
            <p:ph type="sldNum" sz="quarter" idx="4294967295"/>
          </p:nvPr>
        </p:nvSpPr>
        <p:spPr bwMode="auto"/>
        <p:txBody>
          <a:bodyPr/>
          <a:lstStyle/>
          <a:p>
            <a:pPr>
              <a:defRPr/>
            </a:pPr>
            <a:fld id="{8729E7CB-3616-E14B-8E97-09FFA467DAA2}" type="slidenum">
              <a:rPr lang="fr-FR"/>
              <a:t>10</a:t>
            </a:fld>
            <a:endParaRPr lang="fr-FR"/>
          </a:p>
        </p:txBody>
      </p:sp>
      <p:sp>
        <p:nvSpPr>
          <p:cNvPr id="7" name="Triangle 4"/>
          <p:cNvSpPr/>
          <p:nvPr/>
        </p:nvSpPr>
        <p:spPr bwMode="auto">
          <a:xfrm flipV="1">
            <a:off x="2416788" y="2060848"/>
            <a:ext cx="7248293" cy="670505"/>
          </a:xfrm>
          <a:prstGeom prst="triangle">
            <a:avLst>
              <a:gd name="adj" fmla="val 52000"/>
            </a:avLst>
          </a:prstGeom>
          <a:solidFill>
            <a:srgbClr val="00A3A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defRPr/>
            </a:pPr>
            <a:endParaRPr lang="fr-FR"/>
          </a:p>
        </p:txBody>
      </p:sp>
      <p:sp>
        <p:nvSpPr>
          <p:cNvPr id="8" name="Rectangle 5"/>
          <p:cNvSpPr/>
          <p:nvPr/>
        </p:nvSpPr>
        <p:spPr bwMode="auto">
          <a:xfrm>
            <a:off x="5415034" y="2195572"/>
            <a:ext cx="1620957" cy="369332"/>
          </a:xfrm>
          <a:prstGeom prst="rect">
            <a:avLst/>
          </a:prstGeom>
        </p:spPr>
        <p:txBody>
          <a:bodyPr wrap="none">
            <a:spAutoFit/>
          </a:bodyPr>
          <a:lstStyle/>
          <a:p>
            <a:pPr algn="ctr">
              <a:defRPr/>
            </a:pPr>
            <a:r>
              <a:rPr lang="fr-FR" b="1" i="1" dirty="0">
                <a:solidFill>
                  <a:schemeClr val="bg1"/>
                </a:solidFill>
              </a:rPr>
              <a:t>Attentes fortes</a:t>
            </a:r>
            <a:endParaRPr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texte 4"/>
          <p:cNvSpPr>
            <a:spLocks noGrp="1"/>
          </p:cNvSpPr>
          <p:nvPr>
            <p:ph idx="1"/>
          </p:nvPr>
        </p:nvSpPr>
        <p:spPr bwMode="auto">
          <a:xfrm>
            <a:off x="984626" y="1049382"/>
            <a:ext cx="10439966" cy="5808618"/>
          </a:xfrm>
        </p:spPr>
        <p:txBody>
          <a:bodyPr>
            <a:normAutofit/>
          </a:bodyPr>
          <a:lstStyle/>
          <a:p>
            <a:pPr marL="285750" indent="-285750">
              <a:defRPr/>
            </a:pPr>
            <a:r>
              <a:rPr lang="fr-FR" dirty="0"/>
              <a:t>Donner un cap et permettre une cohérence globale et une dynamique collective</a:t>
            </a:r>
          </a:p>
          <a:p>
            <a:pPr marL="285750" indent="-285750">
              <a:buFont typeface="Arial"/>
              <a:buChar char="•"/>
              <a:defRPr/>
            </a:pPr>
            <a:endParaRPr lang="fr-FR" dirty="0"/>
          </a:p>
          <a:p>
            <a:pPr marL="285750" indent="-285750">
              <a:buFont typeface="Arial"/>
              <a:buChar char="•"/>
              <a:defRPr/>
            </a:pPr>
            <a:endParaRPr lang="fr-FR" dirty="0"/>
          </a:p>
          <a:p>
            <a:pPr marL="285750" indent="-285750">
              <a:buFont typeface="Arial"/>
              <a:buChar char="•"/>
              <a:defRPr/>
            </a:pPr>
            <a:endParaRPr lang="fr-FR" dirty="0"/>
          </a:p>
          <a:p>
            <a:pPr marL="0" indent="0">
              <a:buNone/>
              <a:defRPr/>
            </a:pPr>
            <a:endParaRPr lang="fr-FR" dirty="0"/>
          </a:p>
          <a:p>
            <a:pPr marL="0" indent="0">
              <a:buNone/>
              <a:defRPr/>
            </a:pPr>
            <a:endParaRPr lang="fr-FR" dirty="0"/>
          </a:p>
          <a:p>
            <a:pPr marL="285750" indent="-285750">
              <a:buFont typeface="Arial"/>
              <a:buChar char="•"/>
              <a:defRPr/>
            </a:pPr>
            <a:r>
              <a:rPr lang="fr-FR" dirty="0"/>
              <a:t>Synergies et complémentarité</a:t>
            </a:r>
            <a:endParaRPr dirty="0"/>
          </a:p>
          <a:p>
            <a:pPr marL="742950" lvl="1" indent="-285750">
              <a:buFont typeface="Arial"/>
              <a:buChar char="•"/>
              <a:defRPr/>
            </a:pPr>
            <a:r>
              <a:rPr lang="fr-FR" dirty="0"/>
              <a:t>Science – Appui </a:t>
            </a:r>
            <a:endParaRPr dirty="0"/>
          </a:p>
          <a:p>
            <a:pPr marL="742950" lvl="1" indent="-285750">
              <a:buFont typeface="Arial"/>
              <a:buChar char="•"/>
              <a:defRPr/>
            </a:pPr>
            <a:r>
              <a:rPr lang="fr-FR" dirty="0"/>
              <a:t>National – Territorial – Europe/Int</a:t>
            </a:r>
            <a:endParaRPr dirty="0"/>
          </a:p>
          <a:p>
            <a:pPr marL="742950" lvl="1" indent="-285750">
              <a:buFont typeface="Arial"/>
              <a:buChar char="•"/>
              <a:defRPr/>
            </a:pPr>
            <a:r>
              <a:rPr lang="fr-FR" dirty="0"/>
              <a:t>Interne - Externe</a:t>
            </a:r>
            <a:endParaRPr dirty="0"/>
          </a:p>
          <a:p>
            <a:pPr marL="742950" lvl="1" indent="-285750">
              <a:buFont typeface="Arial"/>
              <a:buChar char="•"/>
              <a:defRPr/>
            </a:pPr>
            <a:endParaRPr lang="fr-FR" sz="2400" dirty="0">
              <a:solidFill>
                <a:srgbClr val="00A3A6"/>
              </a:solidFill>
            </a:endParaRPr>
          </a:p>
        </p:txBody>
      </p:sp>
      <p:sp>
        <p:nvSpPr>
          <p:cNvPr id="5" name="Titre 3"/>
          <p:cNvSpPr>
            <a:spLocks noGrp="1"/>
          </p:cNvSpPr>
          <p:nvPr>
            <p:ph type="title"/>
          </p:nvPr>
        </p:nvSpPr>
        <p:spPr bwMode="auto"/>
        <p:txBody>
          <a:bodyPr/>
          <a:lstStyle/>
          <a:p>
            <a:pPr>
              <a:defRPr/>
            </a:pPr>
            <a:r>
              <a:rPr lang="fr-FR" dirty="0"/>
              <a:t>Un plan « multi-acteurs »</a:t>
            </a:r>
            <a:endParaRPr dirty="0"/>
          </a:p>
        </p:txBody>
      </p:sp>
      <p:grpSp>
        <p:nvGrpSpPr>
          <p:cNvPr id="6" name="Groupe 6"/>
          <p:cNvGrpSpPr/>
          <p:nvPr/>
        </p:nvGrpSpPr>
        <p:grpSpPr bwMode="auto">
          <a:xfrm>
            <a:off x="2711624" y="1412776"/>
            <a:ext cx="7304506" cy="2304256"/>
            <a:chOff x="0" y="0"/>
            <a:chExt cx="6551015" cy="1907727"/>
          </a:xfrm>
        </p:grpSpPr>
        <p:sp>
          <p:nvSpPr>
            <p:cNvPr id="7" name="Triangle isocèle 7"/>
            <p:cNvSpPr/>
            <p:nvPr/>
          </p:nvSpPr>
          <p:spPr bwMode="auto">
            <a:xfrm>
              <a:off x="3575441" y="0"/>
              <a:ext cx="2521679" cy="1544274"/>
            </a:xfrm>
            <a:prstGeom prst="triangle">
              <a:avLst>
                <a:gd name="adj" fmla="val 50000"/>
              </a:avLst>
            </a:prstGeom>
            <a:solidFill>
              <a:srgbClr val="00F0F0"/>
            </a:solidFill>
            <a:ln w="12699" cap="flat" cmpd="sng" algn="ctr">
              <a:solidFill>
                <a:schemeClr val="bg1"/>
              </a:solidFill>
              <a:prstDash val="solid"/>
              <a:miter/>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p>
          </p:txBody>
        </p:sp>
        <p:sp>
          <p:nvSpPr>
            <p:cNvPr id="8" name="Rectangle 8"/>
            <p:cNvSpPr/>
            <p:nvPr/>
          </p:nvSpPr>
          <p:spPr bwMode="auto">
            <a:xfrm>
              <a:off x="3224521" y="276561"/>
              <a:ext cx="3233486" cy="1541545"/>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sz="1200" b="0"/>
                <a:t>Idées</a:t>
              </a:r>
              <a:endParaRPr/>
            </a:p>
            <a:p>
              <a:pPr algn="ctr">
                <a:defRPr/>
              </a:pPr>
              <a:r>
                <a:rPr sz="1200" b="0"/>
                <a:t>Besoins</a:t>
              </a:r>
              <a:endParaRPr/>
            </a:p>
            <a:p>
              <a:pPr algn="ctr">
                <a:defRPr/>
              </a:pPr>
              <a:r>
                <a:rPr sz="1200" b="0"/>
                <a:t>Pratiques</a:t>
              </a:r>
              <a:endParaRPr/>
            </a:p>
            <a:p>
              <a:pPr algn="ctr">
                <a:defRPr/>
              </a:pPr>
              <a:r>
                <a:rPr sz="1200" b="0"/>
                <a:t>Compétences</a:t>
              </a:r>
              <a:endParaRPr/>
            </a:p>
            <a:p>
              <a:pPr algn="ctr">
                <a:defRPr/>
              </a:pPr>
              <a:r>
                <a:rPr sz="1200" b="0"/>
                <a:t>Contraintes opérationnelles</a:t>
              </a:r>
              <a:endParaRPr/>
            </a:p>
            <a:p>
              <a:pPr algn="ctr">
                <a:defRPr/>
              </a:pPr>
              <a:r>
                <a:rPr sz="1200" b="0"/>
                <a:t>Culture et comportements</a:t>
              </a:r>
              <a:endParaRPr/>
            </a:p>
          </p:txBody>
        </p:sp>
        <p:sp>
          <p:nvSpPr>
            <p:cNvPr id="9" name="Rectangle 9"/>
            <p:cNvSpPr/>
            <p:nvPr/>
          </p:nvSpPr>
          <p:spPr bwMode="auto">
            <a:xfrm>
              <a:off x="3613042" y="1554917"/>
              <a:ext cx="2481513" cy="263190"/>
            </a:xfrm>
            <a:prstGeom prst="rect">
              <a:avLst/>
            </a:prstGeom>
            <a:solidFill>
              <a:srgbClr val="00F0F0"/>
            </a:solidFill>
            <a:ln w="12700" cap="flat" cmpd="sng" algn="ctr">
              <a:solidFill>
                <a:schemeClr val="bg1"/>
              </a:solidFill>
              <a:prstDash val="solid"/>
              <a:miter/>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b="1">
                <a:solidFill>
                  <a:schemeClr val="tx1"/>
                </a:solidFill>
              </a:endParaRPr>
            </a:p>
          </p:txBody>
        </p:sp>
        <p:sp>
          <p:nvSpPr>
            <p:cNvPr id="10" name="Rectangle 10"/>
            <p:cNvSpPr/>
            <p:nvPr/>
          </p:nvSpPr>
          <p:spPr bwMode="auto">
            <a:xfrm>
              <a:off x="3784504" y="1481609"/>
              <a:ext cx="2246347" cy="335315"/>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algn="l">
                <a:defRPr/>
              </a:pPr>
              <a:r>
                <a:rPr sz="1600" b="1">
                  <a:solidFill>
                    <a:schemeClr val="tx1"/>
                  </a:solidFill>
                </a:rPr>
                <a:t>Approche ascendante</a:t>
              </a:r>
              <a:endParaRPr sz="1600"/>
            </a:p>
          </p:txBody>
        </p:sp>
        <p:sp>
          <p:nvSpPr>
            <p:cNvPr id="11" name="Triangle isocèle 11"/>
            <p:cNvSpPr/>
            <p:nvPr/>
          </p:nvSpPr>
          <p:spPr bwMode="auto">
            <a:xfrm>
              <a:off x="3494495" y="0"/>
              <a:ext cx="2769772" cy="1544274"/>
            </a:xfrm>
            <a:prstGeom prst="triangle">
              <a:avLst>
                <a:gd name="adj" fmla="val 50000"/>
              </a:avLst>
            </a:prstGeom>
            <a:solidFill>
              <a:srgbClr val="00CBD0"/>
            </a:solidFill>
            <a:ln w="12699" cap="flat" cmpd="sng" algn="ctr">
              <a:solidFill>
                <a:schemeClr val="bg1"/>
              </a:solidFill>
              <a:prstDash val="solid"/>
              <a:miter/>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p>
          </p:txBody>
        </p:sp>
        <p:sp>
          <p:nvSpPr>
            <p:cNvPr id="12" name="Rectangle 12"/>
            <p:cNvSpPr/>
            <p:nvPr/>
          </p:nvSpPr>
          <p:spPr bwMode="auto">
            <a:xfrm>
              <a:off x="3224519" y="276561"/>
              <a:ext cx="3326496" cy="1541544"/>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sz="1400" b="1" dirty="0" err="1"/>
                <a:t>Idées</a:t>
              </a:r>
              <a:endParaRPr sz="1400" b="1" dirty="0"/>
            </a:p>
            <a:p>
              <a:pPr algn="ctr">
                <a:defRPr/>
              </a:pPr>
              <a:r>
                <a:rPr sz="1400" b="1" dirty="0" err="1"/>
                <a:t>Besoins</a:t>
              </a:r>
              <a:endParaRPr sz="1400" b="1" dirty="0"/>
            </a:p>
            <a:p>
              <a:pPr algn="ctr">
                <a:defRPr/>
              </a:pPr>
              <a:r>
                <a:rPr sz="1400" b="1" dirty="0"/>
                <a:t>Pratiques</a:t>
              </a:r>
            </a:p>
            <a:p>
              <a:pPr algn="ctr">
                <a:defRPr/>
              </a:pPr>
              <a:r>
                <a:rPr sz="1400" b="1" dirty="0" err="1"/>
                <a:t>Compétences</a:t>
              </a:r>
              <a:endParaRPr sz="1400" b="1" dirty="0"/>
            </a:p>
            <a:p>
              <a:pPr algn="ctr">
                <a:defRPr/>
              </a:pPr>
              <a:r>
                <a:rPr sz="1400" b="1" dirty="0" err="1"/>
                <a:t>Contraintes</a:t>
              </a:r>
              <a:r>
                <a:rPr sz="1400" b="1" dirty="0"/>
                <a:t> </a:t>
              </a:r>
              <a:r>
                <a:rPr sz="1400" b="1" dirty="0" err="1"/>
                <a:t>opérationnelles</a:t>
              </a:r>
              <a:endParaRPr sz="1400" b="1" dirty="0"/>
            </a:p>
            <a:p>
              <a:pPr algn="ctr">
                <a:defRPr/>
              </a:pPr>
              <a:r>
                <a:rPr sz="1400" b="1" dirty="0"/>
                <a:t>Culture et </a:t>
              </a:r>
              <a:r>
                <a:rPr sz="1400" b="1" dirty="0" err="1"/>
                <a:t>comportements</a:t>
              </a:r>
              <a:endParaRPr sz="1400" b="1" dirty="0"/>
            </a:p>
          </p:txBody>
        </p:sp>
        <p:sp>
          <p:nvSpPr>
            <p:cNvPr id="13" name="Rectangle 13"/>
            <p:cNvSpPr/>
            <p:nvPr/>
          </p:nvSpPr>
          <p:spPr bwMode="auto">
            <a:xfrm>
              <a:off x="3551904" y="1512168"/>
              <a:ext cx="2712363" cy="250445"/>
            </a:xfrm>
            <a:prstGeom prst="rect">
              <a:avLst/>
            </a:prstGeom>
            <a:solidFill>
              <a:srgbClr val="00CBD0"/>
            </a:solidFill>
            <a:ln w="12700" cap="flat" cmpd="sng" algn="ctr">
              <a:solidFill>
                <a:schemeClr val="bg1"/>
              </a:solidFill>
              <a:prstDash val="solid"/>
              <a:miter/>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fr-FR" sz="1400" b="1">
                  <a:solidFill>
                    <a:schemeClr val="tx1"/>
                  </a:solidFill>
                </a:rPr>
                <a:t>Réalité des acteurs</a:t>
              </a:r>
              <a:endParaRPr sz="1400" b="1">
                <a:solidFill>
                  <a:schemeClr val="tx1"/>
                </a:solidFill>
              </a:endParaRPr>
            </a:p>
          </p:txBody>
        </p:sp>
        <p:sp>
          <p:nvSpPr>
            <p:cNvPr id="14" name="Rectangle 14"/>
            <p:cNvSpPr/>
            <p:nvPr/>
          </p:nvSpPr>
          <p:spPr bwMode="auto">
            <a:xfrm>
              <a:off x="3784503" y="1481608"/>
              <a:ext cx="2246383" cy="342786"/>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algn="l">
                <a:defRPr/>
              </a:pPr>
              <a:endParaRPr sz="1600"/>
            </a:p>
          </p:txBody>
        </p:sp>
        <p:sp>
          <p:nvSpPr>
            <p:cNvPr id="15" name="Rectangle 15"/>
            <p:cNvSpPr/>
            <p:nvPr/>
          </p:nvSpPr>
          <p:spPr bwMode="auto">
            <a:xfrm>
              <a:off x="20082" y="93994"/>
              <a:ext cx="2481512" cy="263189"/>
            </a:xfrm>
            <a:prstGeom prst="rect">
              <a:avLst/>
            </a:prstGeom>
            <a:solidFill>
              <a:srgbClr val="00A3A6"/>
            </a:solidFill>
            <a:ln w="12700" cap="flat" cmpd="sng" algn="ctr">
              <a:solidFill>
                <a:schemeClr val="bg1"/>
              </a:solidFill>
              <a:prstDash val="solid"/>
              <a:miter/>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b="1">
                <a:solidFill>
                  <a:schemeClr val="tx1"/>
                </a:solidFill>
              </a:endParaRPr>
            </a:p>
          </p:txBody>
        </p:sp>
        <p:sp>
          <p:nvSpPr>
            <p:cNvPr id="16" name="Rectangle 16"/>
            <p:cNvSpPr/>
            <p:nvPr/>
          </p:nvSpPr>
          <p:spPr bwMode="auto">
            <a:xfrm>
              <a:off x="200095" y="52020"/>
              <a:ext cx="2247031" cy="342786"/>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algn="ctr">
                <a:defRPr/>
              </a:pPr>
              <a:r>
                <a:rPr lang="fr-FR" sz="1600" b="1">
                  <a:solidFill>
                    <a:schemeClr val="bg1"/>
                  </a:solidFill>
                </a:rPr>
                <a:t>Plan « données »</a:t>
              </a:r>
              <a:endParaRPr sz="1600">
                <a:solidFill>
                  <a:schemeClr val="bg1"/>
                </a:solidFill>
              </a:endParaRPr>
            </a:p>
          </p:txBody>
        </p:sp>
        <p:sp>
          <p:nvSpPr>
            <p:cNvPr id="17" name="Triangle isocèle 17"/>
            <p:cNvSpPr/>
            <p:nvPr/>
          </p:nvSpPr>
          <p:spPr bwMode="auto">
            <a:xfrm rot="10799989">
              <a:off x="0" y="363453"/>
              <a:ext cx="2521678" cy="1544274"/>
            </a:xfrm>
            <a:prstGeom prst="triangle">
              <a:avLst>
                <a:gd name="adj" fmla="val 50000"/>
              </a:avLst>
            </a:prstGeom>
            <a:solidFill>
              <a:srgbClr val="00A3A6"/>
            </a:solidFill>
            <a:ln w="12699" cap="flat" cmpd="sng" algn="ctr">
              <a:solidFill>
                <a:schemeClr val="bg1"/>
              </a:solidFill>
              <a:prstDash val="solid"/>
              <a:miter/>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p>
          </p:txBody>
        </p:sp>
        <p:sp>
          <p:nvSpPr>
            <p:cNvPr id="18" name="Rectangle 18"/>
            <p:cNvSpPr/>
            <p:nvPr/>
          </p:nvSpPr>
          <p:spPr bwMode="auto">
            <a:xfrm>
              <a:off x="256423" y="485598"/>
              <a:ext cx="2008831" cy="1121339"/>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sz="1400" b="1" dirty="0">
                  <a:solidFill>
                    <a:schemeClr val="bg1"/>
                  </a:solidFill>
                </a:rPr>
                <a:t>Vision</a:t>
              </a:r>
              <a:endParaRPr sz="2000" dirty="0"/>
            </a:p>
            <a:p>
              <a:pPr algn="ctr">
                <a:defRPr/>
              </a:pPr>
              <a:r>
                <a:rPr sz="1400" b="1" dirty="0">
                  <a:solidFill>
                    <a:schemeClr val="bg1"/>
                  </a:solidFill>
                </a:rPr>
                <a:t>Ambitions</a:t>
              </a:r>
              <a:endParaRPr sz="2000" dirty="0"/>
            </a:p>
            <a:p>
              <a:pPr algn="ctr">
                <a:defRPr/>
              </a:pPr>
              <a:r>
                <a:rPr sz="1400" b="1" dirty="0" err="1">
                  <a:solidFill>
                    <a:schemeClr val="bg1"/>
                  </a:solidFill>
                </a:rPr>
                <a:t>Stratégie</a:t>
              </a:r>
              <a:endParaRPr sz="2000" dirty="0"/>
            </a:p>
            <a:p>
              <a:pPr algn="ctr">
                <a:defRPr/>
              </a:pPr>
              <a:r>
                <a:rPr sz="1400" b="1" dirty="0" err="1">
                  <a:solidFill>
                    <a:schemeClr val="bg1"/>
                  </a:solidFill>
                </a:rPr>
                <a:t>Objectifs</a:t>
              </a:r>
              <a:endParaRPr sz="2000" dirty="0"/>
            </a:p>
            <a:p>
              <a:pPr algn="ctr">
                <a:defRPr/>
              </a:pPr>
              <a:r>
                <a:rPr sz="1400" b="1" dirty="0" err="1">
                  <a:solidFill>
                    <a:schemeClr val="bg1"/>
                  </a:solidFill>
                </a:rPr>
                <a:t>Priorités</a:t>
              </a:r>
              <a:endParaRPr sz="2000" dirty="0"/>
            </a:p>
          </p:txBody>
        </p:sp>
        <p:sp>
          <p:nvSpPr>
            <p:cNvPr id="19" name="Flèche courbée vers le bas 19"/>
            <p:cNvSpPr/>
            <p:nvPr/>
          </p:nvSpPr>
          <p:spPr bwMode="auto">
            <a:xfrm>
              <a:off x="2384817" y="314160"/>
              <a:ext cx="1717006" cy="463717"/>
            </a:xfrm>
            <a:prstGeom prst="curvedDownArrow">
              <a:avLst>
                <a:gd name="adj1" fmla="val 25000"/>
                <a:gd name="adj2" fmla="val 50000"/>
                <a:gd name="adj3" fmla="val 25000"/>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sp>
        <p:sp>
          <p:nvSpPr>
            <p:cNvPr id="20" name="Flèche courbée vers le haut 20"/>
            <p:cNvSpPr/>
            <p:nvPr/>
          </p:nvSpPr>
          <p:spPr bwMode="auto">
            <a:xfrm flipH="1">
              <a:off x="1743662" y="1260394"/>
              <a:ext cx="1829802" cy="551447"/>
            </a:xfrm>
            <a:prstGeom prst="curvedUpArrow">
              <a:avLst>
                <a:gd name="adj1" fmla="val 25000"/>
                <a:gd name="adj2" fmla="val 50000"/>
                <a:gd name="adj3" fmla="val 25000"/>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endParaRPr lang="fr-FR" dirty="0"/>
            </a:p>
          </p:txBody>
        </p:sp>
        <p:sp>
          <p:nvSpPr>
            <p:cNvPr id="21" name="Rectangle 21"/>
            <p:cNvSpPr/>
            <p:nvPr/>
          </p:nvSpPr>
          <p:spPr bwMode="auto">
            <a:xfrm>
              <a:off x="1872822" y="631561"/>
              <a:ext cx="2084458" cy="1097316"/>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1400" b="1" dirty="0">
                  <a:solidFill>
                    <a:srgbClr val="002060"/>
                  </a:solidFill>
                </a:rPr>
                <a:t>                      </a:t>
              </a:r>
              <a:r>
                <a:rPr sz="1400" b="1" dirty="0" err="1">
                  <a:solidFill>
                    <a:srgbClr val="002060"/>
                  </a:solidFill>
                </a:rPr>
                <a:t>échanges</a:t>
              </a:r>
              <a:r>
                <a:rPr sz="1400" b="1" dirty="0">
                  <a:solidFill>
                    <a:srgbClr val="002060"/>
                  </a:solidFill>
                </a:rPr>
                <a:t>        </a:t>
              </a:r>
              <a:endParaRPr sz="2000" dirty="0"/>
            </a:p>
            <a:p>
              <a:pPr>
                <a:defRPr/>
              </a:pPr>
              <a:r>
                <a:rPr sz="1400" b="1" dirty="0">
                  <a:solidFill>
                    <a:srgbClr val="002060"/>
                  </a:solidFill>
                </a:rPr>
                <a:t>             </a:t>
              </a:r>
              <a:r>
                <a:rPr sz="1400" b="1" dirty="0" err="1">
                  <a:solidFill>
                    <a:srgbClr val="002060"/>
                  </a:solidFill>
                </a:rPr>
                <a:t>analyse</a:t>
              </a:r>
              <a:r>
                <a:rPr sz="1400" b="1" dirty="0">
                  <a:solidFill>
                    <a:srgbClr val="002060"/>
                  </a:solidFill>
                </a:rPr>
                <a:t> de situation</a:t>
              </a:r>
              <a:endParaRPr sz="2000" dirty="0"/>
            </a:p>
            <a:p>
              <a:pPr>
                <a:defRPr/>
              </a:pPr>
              <a:r>
                <a:rPr sz="1400" b="1" dirty="0">
                  <a:solidFill>
                    <a:srgbClr val="002060"/>
                  </a:solidFill>
                </a:rPr>
                <a:t>   </a:t>
              </a:r>
              <a:r>
                <a:rPr lang="fr-FR" sz="1400" b="1" dirty="0">
                  <a:solidFill>
                    <a:srgbClr val="002060"/>
                  </a:solidFill>
                </a:rPr>
                <a:t> </a:t>
              </a:r>
              <a:r>
                <a:rPr sz="1400" b="1" dirty="0" err="1">
                  <a:solidFill>
                    <a:srgbClr val="002060"/>
                  </a:solidFill>
                </a:rPr>
                <a:t>compréhension</a:t>
              </a:r>
              <a:r>
                <a:rPr sz="1400" b="1" dirty="0">
                  <a:solidFill>
                    <a:srgbClr val="002060"/>
                  </a:solidFill>
                </a:rPr>
                <a:t> </a:t>
              </a:r>
              <a:r>
                <a:rPr sz="1400" b="1" dirty="0" err="1">
                  <a:solidFill>
                    <a:srgbClr val="002060"/>
                  </a:solidFill>
                </a:rPr>
                <a:t>mutuelle</a:t>
              </a:r>
              <a:endParaRPr sz="2000" dirty="0"/>
            </a:p>
            <a:p>
              <a:pPr>
                <a:defRPr/>
              </a:pPr>
              <a:r>
                <a:rPr lang="fr-FR" sz="1400" b="1" dirty="0">
                  <a:solidFill>
                    <a:srgbClr val="002060"/>
                  </a:solidFill>
                </a:rPr>
                <a:t>   </a:t>
              </a:r>
              <a:r>
                <a:rPr sz="1400" b="1" dirty="0">
                  <a:solidFill>
                    <a:srgbClr val="002060"/>
                  </a:solidFill>
                </a:rPr>
                <a:t>validation</a:t>
              </a:r>
              <a:endParaRPr sz="2000" dirty="0"/>
            </a:p>
            <a:p>
              <a:pPr>
                <a:defRPr/>
              </a:pPr>
              <a:endParaRPr sz="1200" b="1" dirty="0">
                <a:solidFill>
                  <a:srgbClr val="002060"/>
                </a:solidFill>
              </a:endParaRPr>
            </a:p>
          </p:txBody>
        </p:sp>
      </p:grpSp>
      <p:sp>
        <p:nvSpPr>
          <p:cNvPr id="2" name="Rectangle 1">
            <a:extLst>
              <a:ext uri="{FF2B5EF4-FFF2-40B4-BE49-F238E27FC236}">
                <a16:creationId xmlns:a16="http://schemas.microsoft.com/office/drawing/2014/main" id="{130D1C0A-6D83-B542-B9DF-535227685BE1}"/>
              </a:ext>
            </a:extLst>
          </p:cNvPr>
          <p:cNvSpPr/>
          <p:nvPr/>
        </p:nvSpPr>
        <p:spPr>
          <a:xfrm>
            <a:off x="5961961" y="4939908"/>
            <a:ext cx="5849678" cy="1384995"/>
          </a:xfrm>
          <a:prstGeom prst="rect">
            <a:avLst/>
          </a:prstGeom>
        </p:spPr>
        <p:txBody>
          <a:bodyPr wrap="none">
            <a:spAutoFit/>
          </a:bodyPr>
          <a:lstStyle/>
          <a:p>
            <a:r>
              <a:rPr lang="fr-FR" sz="2400" b="1" dirty="0">
                <a:solidFill>
                  <a:srgbClr val="00A3A6"/>
                </a:solidFill>
                <a:latin typeface="+mj-lt"/>
                <a:ea typeface="+mj-ea"/>
                <a:cs typeface="+mj-cs"/>
              </a:rPr>
              <a:t>&gt; Prochaines étapes : </a:t>
            </a:r>
          </a:p>
          <a:p>
            <a:pPr marL="800100" lvl="1" indent="-342900">
              <a:buFont typeface="Wingdings" pitchFamily="2" charset="2"/>
              <a:buChar char="§"/>
            </a:pPr>
            <a:r>
              <a:rPr lang="fr-FR" sz="2000" b="1" dirty="0">
                <a:solidFill>
                  <a:srgbClr val="00A3A6"/>
                </a:solidFill>
                <a:latin typeface="+mj-lt"/>
                <a:ea typeface="+mj-ea"/>
                <a:cs typeface="+mj-cs"/>
              </a:rPr>
              <a:t>Validation  finale pour la DG</a:t>
            </a:r>
          </a:p>
          <a:p>
            <a:pPr marL="800100" lvl="1" indent="-342900">
              <a:buFont typeface="Wingdings" pitchFamily="2" charset="2"/>
              <a:buChar char="§"/>
            </a:pPr>
            <a:r>
              <a:rPr lang="fr-FR" sz="2000" b="1" dirty="0">
                <a:solidFill>
                  <a:srgbClr val="00A3A6"/>
                </a:solidFill>
                <a:latin typeface="+mj-lt"/>
                <a:ea typeface="+mj-ea"/>
                <a:cs typeface="+mj-cs"/>
              </a:rPr>
              <a:t>appropriation du plan par les différents acteurs</a:t>
            </a:r>
          </a:p>
          <a:p>
            <a:pPr marL="800100" lvl="1" indent="-342900">
              <a:buFont typeface="Wingdings" pitchFamily="2" charset="2"/>
              <a:buChar char="§"/>
            </a:pPr>
            <a:r>
              <a:rPr lang="fr-FR" sz="2000" b="1" dirty="0">
                <a:solidFill>
                  <a:srgbClr val="00A3A6"/>
                </a:solidFill>
                <a:latin typeface="+mj-lt"/>
                <a:ea typeface="+mj-ea"/>
                <a:cs typeface="+mj-cs"/>
              </a:rPr>
              <a:t>mise en œuvre du plan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texte 4"/>
          <p:cNvSpPr>
            <a:spLocks noGrp="1"/>
          </p:cNvSpPr>
          <p:nvPr>
            <p:ph idx="1"/>
          </p:nvPr>
        </p:nvSpPr>
        <p:spPr bwMode="auto">
          <a:xfrm>
            <a:off x="1415480" y="476672"/>
            <a:ext cx="10872014" cy="6480720"/>
          </a:xfrm>
        </p:spPr>
        <p:txBody>
          <a:bodyPr>
            <a:normAutofit fontScale="92500" lnSpcReduction="10000"/>
          </a:bodyPr>
          <a:lstStyle/>
          <a:p>
            <a:pPr marL="285750" indent="-285750">
              <a:buFont typeface="Arial"/>
              <a:buChar char="•"/>
              <a:defRPr/>
            </a:pPr>
            <a:r>
              <a:rPr lang="fr-FR" dirty="0"/>
              <a:t>Donne un cap et les priorités d’établissement (</a:t>
            </a:r>
            <a:r>
              <a:rPr lang="fr-FR" dirty="0" err="1"/>
              <a:t>cf</a:t>
            </a:r>
            <a:r>
              <a:rPr lang="fr-FR" dirty="0"/>
              <a:t> doc)</a:t>
            </a:r>
          </a:p>
          <a:p>
            <a:pPr marL="285750" indent="-285750">
              <a:buFont typeface="Arial"/>
              <a:buChar char="•"/>
              <a:defRPr/>
            </a:pPr>
            <a:r>
              <a:rPr lang="fr-FR" dirty="0"/>
              <a:t>Des actions à mener sur l’OS1 </a:t>
            </a:r>
          </a:p>
          <a:p>
            <a:pPr marL="285750" indent="-285750">
              <a:buFont typeface="Arial"/>
              <a:buChar char="•"/>
              <a:defRPr/>
            </a:pPr>
            <a:r>
              <a:rPr lang="fr-FR" dirty="0"/>
              <a:t>Des actions à l’échelle de l’établissement portées par les DAR (actions 2021)</a:t>
            </a:r>
            <a:endParaRPr dirty="0"/>
          </a:p>
          <a:p>
            <a:pPr marL="742950" lvl="1" indent="-285750">
              <a:buFont typeface="Arial"/>
              <a:buChar char="•"/>
              <a:defRPr/>
            </a:pPr>
            <a:endParaRPr lang="fr-FR" sz="2400" dirty="0">
              <a:solidFill>
                <a:srgbClr val="00A3A6"/>
              </a:solidFill>
            </a:endParaRPr>
          </a:p>
          <a:p>
            <a:pPr marL="742950" lvl="1" indent="-285750">
              <a:buFont typeface="Arial"/>
              <a:buChar char="•"/>
              <a:defRPr/>
            </a:pPr>
            <a:endParaRPr lang="fr-FR" sz="2400" dirty="0">
              <a:solidFill>
                <a:srgbClr val="00A3A6"/>
              </a:solidFill>
            </a:endParaRPr>
          </a:p>
          <a:p>
            <a:pPr marL="742950" lvl="1" indent="-285750">
              <a:buFont typeface="Arial"/>
              <a:buChar char="•"/>
              <a:defRPr/>
            </a:pPr>
            <a:endParaRPr lang="fr-FR" sz="2400" dirty="0">
              <a:solidFill>
                <a:srgbClr val="00A3A6"/>
              </a:solidFill>
            </a:endParaRPr>
          </a:p>
          <a:p>
            <a:pPr marL="742950" lvl="1" indent="-285750">
              <a:buFont typeface="Arial"/>
              <a:buChar char="•"/>
              <a:defRPr/>
            </a:pPr>
            <a:endParaRPr lang="fr-FR" sz="2400" dirty="0">
              <a:solidFill>
                <a:srgbClr val="00A3A6"/>
              </a:solidFill>
            </a:endParaRPr>
          </a:p>
          <a:p>
            <a:pPr marL="742950" lvl="1" indent="-285750">
              <a:buFont typeface="Arial"/>
              <a:buChar char="•"/>
              <a:defRPr/>
            </a:pPr>
            <a:endParaRPr lang="fr-FR" sz="2400" dirty="0">
              <a:solidFill>
                <a:srgbClr val="00A3A6"/>
              </a:solidFill>
            </a:endParaRPr>
          </a:p>
          <a:p>
            <a:pPr marL="742950" lvl="1" indent="-285750">
              <a:buFont typeface="Arial"/>
              <a:buChar char="•"/>
              <a:defRPr/>
            </a:pPr>
            <a:endParaRPr lang="fr-FR" sz="2400" dirty="0">
              <a:solidFill>
                <a:srgbClr val="00A3A6"/>
              </a:solidFill>
            </a:endParaRPr>
          </a:p>
          <a:p>
            <a:pPr marL="742950" lvl="1" indent="-285750">
              <a:buFont typeface="Arial"/>
              <a:buChar char="•"/>
              <a:defRPr/>
            </a:pPr>
            <a:endParaRPr lang="fr-FR" sz="2400" dirty="0">
              <a:solidFill>
                <a:srgbClr val="00A3A6"/>
              </a:solidFill>
            </a:endParaRPr>
          </a:p>
          <a:p>
            <a:pPr marL="742950" lvl="1" indent="-285750">
              <a:buFont typeface="Arial"/>
              <a:buChar char="•"/>
              <a:defRPr/>
            </a:pPr>
            <a:endParaRPr lang="fr-FR" sz="2400" dirty="0">
              <a:solidFill>
                <a:srgbClr val="00A3A6"/>
              </a:solidFill>
            </a:endParaRPr>
          </a:p>
          <a:p>
            <a:pPr marL="742950" lvl="1" indent="-285750">
              <a:buFont typeface="Arial"/>
              <a:buChar char="•"/>
              <a:defRPr/>
            </a:pPr>
            <a:endParaRPr lang="fr-FR" sz="2400" dirty="0">
              <a:solidFill>
                <a:srgbClr val="00A3A6"/>
              </a:solidFill>
            </a:endParaRPr>
          </a:p>
          <a:p>
            <a:pPr marL="742950" lvl="1" indent="-285750">
              <a:buFont typeface="Arial"/>
              <a:buChar char="•"/>
              <a:defRPr/>
            </a:pPr>
            <a:endParaRPr lang="fr-FR" sz="2400" dirty="0">
              <a:solidFill>
                <a:srgbClr val="00A3A6"/>
              </a:solidFill>
            </a:endParaRPr>
          </a:p>
          <a:p>
            <a:pPr marL="742950" lvl="1" indent="-285750">
              <a:buFont typeface="Arial"/>
              <a:buChar char="•"/>
              <a:defRPr/>
            </a:pPr>
            <a:endParaRPr lang="fr-FR" sz="2400" dirty="0">
              <a:solidFill>
                <a:srgbClr val="00A3A6"/>
              </a:solidFill>
            </a:endParaRPr>
          </a:p>
          <a:p>
            <a:pPr marL="457200" lvl="1" indent="0">
              <a:buNone/>
              <a:defRPr/>
            </a:pPr>
            <a:endParaRPr lang="fr-FR" sz="2400" dirty="0">
              <a:solidFill>
                <a:srgbClr val="00A3A6"/>
              </a:solidFill>
            </a:endParaRPr>
          </a:p>
          <a:p>
            <a:pPr marL="457200" lvl="1" indent="0">
              <a:buNone/>
              <a:defRPr/>
            </a:pPr>
            <a:endParaRPr lang="fr-FR" sz="2400" dirty="0">
              <a:solidFill>
                <a:srgbClr val="00A3A6"/>
              </a:solidFill>
            </a:endParaRPr>
          </a:p>
          <a:p>
            <a:pPr marL="457200" lvl="1" indent="0">
              <a:buNone/>
              <a:defRPr/>
            </a:pPr>
            <a:r>
              <a:rPr lang="fr-FR" sz="2400" dirty="0">
                <a:solidFill>
                  <a:srgbClr val="00A3A6"/>
                </a:solidFill>
              </a:rPr>
              <a:t>=&gt; Un plan à actualiser à partir des avancées et des contraintes, de tous, donc de vous !			</a:t>
            </a:r>
          </a:p>
        </p:txBody>
      </p:sp>
      <p:sp>
        <p:nvSpPr>
          <p:cNvPr id="5" name="Titre 3"/>
          <p:cNvSpPr>
            <a:spLocks noGrp="1"/>
          </p:cNvSpPr>
          <p:nvPr>
            <p:ph type="title"/>
          </p:nvPr>
        </p:nvSpPr>
        <p:spPr bwMode="auto">
          <a:xfrm>
            <a:off x="560177" y="-99392"/>
            <a:ext cx="10216343" cy="888251"/>
          </a:xfrm>
        </p:spPr>
        <p:txBody>
          <a:bodyPr/>
          <a:lstStyle/>
          <a:p>
            <a:pPr>
              <a:defRPr/>
            </a:pPr>
            <a:r>
              <a:rPr lang="fr-FR" dirty="0"/>
              <a:t>Et pour vous ?</a:t>
            </a:r>
            <a:endParaRPr dirty="0"/>
          </a:p>
        </p:txBody>
      </p:sp>
      <p:pic>
        <p:nvPicPr>
          <p:cNvPr id="3" name="Image 2">
            <a:extLst>
              <a:ext uri="{FF2B5EF4-FFF2-40B4-BE49-F238E27FC236}">
                <a16:creationId xmlns:a16="http://schemas.microsoft.com/office/drawing/2014/main" id="{36DD2411-07AB-8D41-9F10-4BA1FCA411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9495" y="1556792"/>
            <a:ext cx="5885169" cy="4312470"/>
          </a:xfrm>
          <a:prstGeom prst="rect">
            <a:avLst/>
          </a:prstGeom>
        </p:spPr>
      </p:pic>
      <p:pic>
        <p:nvPicPr>
          <p:cNvPr id="6" name="Image 5">
            <a:extLst>
              <a:ext uri="{FF2B5EF4-FFF2-40B4-BE49-F238E27FC236}">
                <a16:creationId xmlns:a16="http://schemas.microsoft.com/office/drawing/2014/main" id="{EDABD06D-8BBD-0443-BD84-98ADA2E3E981}"/>
              </a:ext>
            </a:extLst>
          </p:cNvPr>
          <p:cNvPicPr>
            <a:picLocks noChangeAspect="1"/>
          </p:cNvPicPr>
          <p:nvPr/>
        </p:nvPicPr>
        <p:blipFill>
          <a:blip r:embed="rId4"/>
          <a:stretch>
            <a:fillRect/>
          </a:stretch>
        </p:blipFill>
        <p:spPr>
          <a:xfrm>
            <a:off x="8098045" y="3014106"/>
            <a:ext cx="2099072" cy="2099072"/>
          </a:xfrm>
          <a:prstGeom prst="rect">
            <a:avLst/>
          </a:prstGeom>
        </p:spPr>
      </p:pic>
      <p:sp>
        <p:nvSpPr>
          <p:cNvPr id="2" name="Flèche vers la droite 1">
            <a:extLst>
              <a:ext uri="{FF2B5EF4-FFF2-40B4-BE49-F238E27FC236}">
                <a16:creationId xmlns:a16="http://schemas.microsoft.com/office/drawing/2014/main" id="{E7563B0D-D585-674D-B6A4-8125E4E21C86}"/>
              </a:ext>
            </a:extLst>
          </p:cNvPr>
          <p:cNvSpPr/>
          <p:nvPr/>
        </p:nvSpPr>
        <p:spPr>
          <a:xfrm>
            <a:off x="1092041" y="2480240"/>
            <a:ext cx="432048" cy="216024"/>
          </a:xfrm>
          <a:prstGeom prst="rightArrow">
            <a:avLst/>
          </a:prstGeom>
          <a:solidFill>
            <a:srgbClr val="FFA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Flèche vers la droite 7">
            <a:extLst>
              <a:ext uri="{FF2B5EF4-FFF2-40B4-BE49-F238E27FC236}">
                <a16:creationId xmlns:a16="http://schemas.microsoft.com/office/drawing/2014/main" id="{DC6B48C0-61EC-9746-BA6B-A1D434460DBB}"/>
              </a:ext>
            </a:extLst>
          </p:cNvPr>
          <p:cNvSpPr/>
          <p:nvPr/>
        </p:nvSpPr>
        <p:spPr bwMode="auto">
          <a:xfrm>
            <a:off x="1054663" y="2216963"/>
            <a:ext cx="432048" cy="216024"/>
          </a:xfrm>
          <a:prstGeom prst="rightArrow">
            <a:avLst/>
          </a:prstGeom>
          <a:solidFill>
            <a:srgbClr val="FFA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Flèche vers la droite 8">
            <a:extLst>
              <a:ext uri="{FF2B5EF4-FFF2-40B4-BE49-F238E27FC236}">
                <a16:creationId xmlns:a16="http://schemas.microsoft.com/office/drawing/2014/main" id="{53E6E175-CF18-4746-9398-56DEAE1F4EEA}"/>
              </a:ext>
            </a:extLst>
          </p:cNvPr>
          <p:cNvSpPr/>
          <p:nvPr/>
        </p:nvSpPr>
        <p:spPr bwMode="auto">
          <a:xfrm>
            <a:off x="1054663" y="5005166"/>
            <a:ext cx="432048" cy="216024"/>
          </a:xfrm>
          <a:prstGeom prst="rightArrow">
            <a:avLst/>
          </a:prstGeom>
          <a:solidFill>
            <a:srgbClr val="FFA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a:extLst>
              <a:ext uri="{FF2B5EF4-FFF2-40B4-BE49-F238E27FC236}">
                <a16:creationId xmlns:a16="http://schemas.microsoft.com/office/drawing/2014/main" id="{4BF458CF-8F09-5A4A-9BBC-E7AD43FAC159}"/>
              </a:ext>
            </a:extLst>
          </p:cNvPr>
          <p:cNvSpPr txBox="1"/>
          <p:nvPr/>
        </p:nvSpPr>
        <p:spPr>
          <a:xfrm>
            <a:off x="7446635" y="2403586"/>
            <a:ext cx="3401893" cy="369332"/>
          </a:xfrm>
          <a:prstGeom prst="rect">
            <a:avLst/>
          </a:prstGeom>
          <a:noFill/>
        </p:spPr>
        <p:txBody>
          <a:bodyPr wrap="none" rtlCol="0">
            <a:spAutoFit/>
          </a:bodyPr>
          <a:lstStyle/>
          <a:p>
            <a:r>
              <a:rPr lang="fr-FR" dirty="0"/>
              <a:t>Séminaire lancement 19-21 </a:t>
            </a:r>
            <a:r>
              <a:rPr lang="fr-FR" dirty="0" err="1"/>
              <a:t>oct</a:t>
            </a:r>
            <a:r>
              <a:rPr lang="fr-FR" dirty="0"/>
              <a:t> 21</a:t>
            </a:r>
          </a:p>
        </p:txBody>
      </p:sp>
      <p:sp>
        <p:nvSpPr>
          <p:cNvPr id="11" name="Flèche vers la droite 10">
            <a:extLst>
              <a:ext uri="{FF2B5EF4-FFF2-40B4-BE49-F238E27FC236}">
                <a16:creationId xmlns:a16="http://schemas.microsoft.com/office/drawing/2014/main" id="{CE90DDF1-06B7-4541-8E76-F165014B2C43}"/>
              </a:ext>
            </a:extLst>
          </p:cNvPr>
          <p:cNvSpPr/>
          <p:nvPr/>
        </p:nvSpPr>
        <p:spPr bwMode="auto">
          <a:xfrm>
            <a:off x="1092041" y="1692963"/>
            <a:ext cx="432048" cy="216024"/>
          </a:xfrm>
          <a:prstGeom prst="rightArrow">
            <a:avLst/>
          </a:prstGeom>
          <a:solidFill>
            <a:srgbClr val="FFA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477059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17DE1B29-8229-9D4F-A544-DFA5959E80D4}"/>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407368" y="620688"/>
            <a:ext cx="11673775" cy="5053077"/>
          </a:xfrm>
        </p:spPr>
      </p:pic>
    </p:spTree>
    <p:extLst>
      <p:ext uri="{BB962C8B-B14F-4D97-AF65-F5344CB8AC3E}">
        <p14:creationId xmlns:p14="http://schemas.microsoft.com/office/powerpoint/2010/main" val="2189218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DAD651C9-32F6-424D-94A4-14C1A2CC64BF}"/>
              </a:ext>
            </a:extLst>
          </p:cNvPr>
          <p:cNvSpPr>
            <a:spLocks noGrp="1"/>
          </p:cNvSpPr>
          <p:nvPr>
            <p:ph type="ctrTitle"/>
          </p:nvPr>
        </p:nvSpPr>
        <p:spPr/>
        <p:txBody>
          <a:bodyPr>
            <a:normAutofit/>
          </a:bodyPr>
          <a:lstStyle/>
          <a:p>
            <a:r>
              <a:rPr lang="fr-FR" dirty="0"/>
              <a:t>Principes pour la gouvernance des données</a:t>
            </a:r>
          </a:p>
        </p:txBody>
      </p:sp>
      <p:sp>
        <p:nvSpPr>
          <p:cNvPr id="2" name="Sous-titre 1">
            <a:extLst>
              <a:ext uri="{FF2B5EF4-FFF2-40B4-BE49-F238E27FC236}">
                <a16:creationId xmlns:a16="http://schemas.microsoft.com/office/drawing/2014/main" id="{9A2CF0CD-199D-6F48-94E9-E98B1CB70F73}"/>
              </a:ext>
            </a:extLst>
          </p:cNvPr>
          <p:cNvSpPr>
            <a:spLocks noGrp="1"/>
          </p:cNvSpPr>
          <p:nvPr>
            <p:ph type="subTitle" idx="1"/>
          </p:nvPr>
        </p:nvSpPr>
        <p:spPr/>
        <p:txBody>
          <a:bodyPr>
            <a:normAutofit fontScale="92500" lnSpcReduction="10000"/>
          </a:bodyPr>
          <a:lstStyle/>
          <a:p>
            <a:r>
              <a:rPr lang="fr-FR" i="1" dirty="0"/>
              <a:t>Gilles Aumont, Michaël </a:t>
            </a:r>
            <a:r>
              <a:rPr lang="fr-FR" i="1" dirty="0" err="1"/>
              <a:t>Chelle</a:t>
            </a:r>
            <a:r>
              <a:rPr lang="fr-FR" i="1" dirty="0"/>
              <a:t>, Esther</a:t>
            </a:r>
            <a:r>
              <a:rPr lang="fr-FR" dirty="0"/>
              <a:t> </a:t>
            </a:r>
            <a:r>
              <a:rPr lang="fr-FR" i="1" dirty="0" err="1"/>
              <a:t>Dzale-Yeumo</a:t>
            </a:r>
            <a:r>
              <a:rPr lang="fr-FR" i="1" dirty="0"/>
              <a:t>, Odile </a:t>
            </a:r>
            <a:r>
              <a:rPr lang="fr-FR" i="1" dirty="0" err="1"/>
              <a:t>Hologne</a:t>
            </a:r>
            <a:r>
              <a:rPr lang="fr-FR" i="1" dirty="0"/>
              <a:t>, Olivier Philipe, </a:t>
            </a:r>
            <a:r>
              <a:rPr lang="fr-FR" i="1" u="sng" dirty="0"/>
              <a:t>Hadi Quesneville</a:t>
            </a:r>
            <a:r>
              <a:rPr lang="fr-FR" i="1" dirty="0"/>
              <a:t>, Stéphanie Rennes</a:t>
            </a:r>
            <a:endParaRPr lang="fr-FR" dirty="0"/>
          </a:p>
          <a:p>
            <a:endParaRPr lang="fr-FR" dirty="0"/>
          </a:p>
        </p:txBody>
      </p:sp>
    </p:spTree>
    <p:extLst>
      <p:ext uri="{BB962C8B-B14F-4D97-AF65-F5344CB8AC3E}">
        <p14:creationId xmlns:p14="http://schemas.microsoft.com/office/powerpoint/2010/main" val="3271722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907353E9-D737-5F4F-9909-C22B76C08F35}"/>
              </a:ext>
            </a:extLst>
          </p:cNvPr>
          <p:cNvSpPr>
            <a:spLocks noGrp="1"/>
          </p:cNvSpPr>
          <p:nvPr>
            <p:ph idx="1"/>
          </p:nvPr>
        </p:nvSpPr>
        <p:spPr>
          <a:xfrm>
            <a:off x="2741209" y="1332373"/>
            <a:ext cx="7293378" cy="5170515"/>
          </a:xfrm>
        </p:spPr>
        <p:txBody>
          <a:bodyPr>
            <a:normAutofit fontScale="77500" lnSpcReduction="20000"/>
          </a:bodyPr>
          <a:lstStyle/>
          <a:p>
            <a:pPr>
              <a:lnSpc>
                <a:spcPct val="110000"/>
              </a:lnSpc>
            </a:pPr>
            <a:r>
              <a:rPr lang="fr-FR" sz="3100" dirty="0"/>
              <a:t>Valeur stratégique des données </a:t>
            </a:r>
          </a:p>
          <a:p>
            <a:pPr lvl="1">
              <a:lnSpc>
                <a:spcPct val="110000"/>
              </a:lnSpc>
            </a:pPr>
            <a:r>
              <a:rPr lang="fr-FR" sz="2400" dirty="0"/>
              <a:t>Répondre aux nouveaux défis scientifiques nécessitant des approches systémiques</a:t>
            </a:r>
          </a:p>
          <a:p>
            <a:pPr lvl="1">
              <a:lnSpc>
                <a:spcPct val="110000"/>
              </a:lnSpc>
            </a:pPr>
            <a:r>
              <a:rPr lang="fr-FR" sz="2400" dirty="0"/>
              <a:t>Construire des partenariats scientifiques pour répondre à ces défis</a:t>
            </a:r>
            <a:endParaRPr lang="fr-FR" dirty="0"/>
          </a:p>
          <a:p>
            <a:pPr>
              <a:lnSpc>
                <a:spcPct val="110000"/>
              </a:lnSpc>
            </a:pPr>
            <a:r>
              <a:rPr lang="fr-FR" sz="3100" dirty="0"/>
              <a:t>Renforcement de l’intégrité scientifique</a:t>
            </a:r>
          </a:p>
          <a:p>
            <a:pPr lvl="1">
              <a:lnSpc>
                <a:spcPct val="110000"/>
              </a:lnSpc>
            </a:pPr>
            <a:r>
              <a:rPr lang="fr-FR" sz="2400" dirty="0"/>
              <a:t>Accroissement des exigences de reproductibilité des résultats par l’accessibilité aux données. </a:t>
            </a:r>
          </a:p>
          <a:p>
            <a:pPr lvl="1">
              <a:lnSpc>
                <a:spcPct val="110000"/>
              </a:lnSpc>
            </a:pPr>
            <a:r>
              <a:rPr lang="fr-FR" sz="2400" dirty="0"/>
              <a:t>Un mouvement qui permettre d’améliorer </a:t>
            </a:r>
            <a:br>
              <a:rPr lang="fr-FR" sz="2400" dirty="0"/>
            </a:br>
            <a:r>
              <a:rPr lang="fr-FR" sz="2400" dirty="0"/>
              <a:t>la qualité des résultats de la recherche</a:t>
            </a:r>
            <a:endParaRPr lang="fr-FR" sz="2900" dirty="0"/>
          </a:p>
          <a:p>
            <a:pPr>
              <a:lnSpc>
                <a:spcPct val="110000"/>
              </a:lnSpc>
            </a:pPr>
            <a:r>
              <a:rPr lang="fr-FR" sz="3100" dirty="0"/>
              <a:t>De nouvelles interactions avec la société</a:t>
            </a:r>
          </a:p>
          <a:p>
            <a:pPr lvl="1">
              <a:lnSpc>
                <a:spcPct val="110000"/>
              </a:lnSpc>
            </a:pPr>
            <a:r>
              <a:rPr lang="fr-FR" sz="2600" dirty="0">
                <a:sym typeface="Wingdings" pitchFamily="2" charset="2"/>
              </a:rPr>
              <a:t>Une </a:t>
            </a:r>
            <a:r>
              <a:rPr lang="fr-FR" sz="2600" dirty="0"/>
              <a:t>plus grande transparence de tout le processus </a:t>
            </a:r>
            <a:br>
              <a:rPr lang="fr-FR" sz="2600" dirty="0"/>
            </a:br>
            <a:r>
              <a:rPr lang="fr-FR" sz="2600" dirty="0"/>
              <a:t>de recherche scientifique</a:t>
            </a:r>
          </a:p>
          <a:p>
            <a:pPr lvl="1">
              <a:lnSpc>
                <a:spcPct val="110000"/>
              </a:lnSpc>
            </a:pPr>
            <a:r>
              <a:rPr lang="fr-FR" sz="2600" dirty="0"/>
              <a:t>De nouveaux produits de la recherche pour l’économie, la société civile, et les administrations</a:t>
            </a:r>
          </a:p>
        </p:txBody>
      </p:sp>
      <p:sp>
        <p:nvSpPr>
          <p:cNvPr id="4" name="Titre 3">
            <a:extLst>
              <a:ext uri="{FF2B5EF4-FFF2-40B4-BE49-F238E27FC236}">
                <a16:creationId xmlns:a16="http://schemas.microsoft.com/office/drawing/2014/main" id="{3FA1CC06-7D30-BC44-91E6-F01D993BC961}"/>
              </a:ext>
            </a:extLst>
          </p:cNvPr>
          <p:cNvSpPr>
            <a:spLocks noGrp="1"/>
          </p:cNvSpPr>
          <p:nvPr>
            <p:ph type="title"/>
          </p:nvPr>
        </p:nvSpPr>
        <p:spPr/>
        <p:txBody>
          <a:bodyPr/>
          <a:lstStyle/>
          <a:p>
            <a:r>
              <a:rPr lang="fr-FR" dirty="0"/>
              <a:t>Contexte des instituts de recherches</a:t>
            </a:r>
          </a:p>
        </p:txBody>
      </p:sp>
      <p:sp>
        <p:nvSpPr>
          <p:cNvPr id="3" name="Sous-titre 2">
            <a:extLst>
              <a:ext uri="{FF2B5EF4-FFF2-40B4-BE49-F238E27FC236}">
                <a16:creationId xmlns:a16="http://schemas.microsoft.com/office/drawing/2014/main" id="{34F074EE-A67A-BB4B-A1E3-81FDA9B3E617}"/>
              </a:ext>
            </a:extLst>
          </p:cNvPr>
          <p:cNvSpPr>
            <a:spLocks noGrp="1"/>
          </p:cNvSpPr>
          <p:nvPr>
            <p:ph type="subTitle" idx="10"/>
          </p:nvPr>
        </p:nvSpPr>
        <p:spPr/>
        <p:txBody>
          <a:bodyPr/>
          <a:lstStyle/>
          <a:p>
            <a:r>
              <a:rPr lang="fr-FR" dirty="0"/>
              <a:t>De nouvelles opportunités</a:t>
            </a:r>
          </a:p>
        </p:txBody>
      </p:sp>
    </p:spTree>
    <p:extLst>
      <p:ext uri="{BB962C8B-B14F-4D97-AF65-F5344CB8AC3E}">
        <p14:creationId xmlns:p14="http://schemas.microsoft.com/office/powerpoint/2010/main" val="1166910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F7EABE55-3267-3040-84B3-AA5590718085}"/>
              </a:ext>
            </a:extLst>
          </p:cNvPr>
          <p:cNvSpPr>
            <a:spLocks noGrp="1"/>
          </p:cNvSpPr>
          <p:nvPr>
            <p:ph idx="1"/>
          </p:nvPr>
        </p:nvSpPr>
        <p:spPr/>
        <p:txBody>
          <a:bodyPr>
            <a:normAutofit/>
          </a:bodyPr>
          <a:lstStyle/>
          <a:p>
            <a:pPr marL="285750" indent="-285750">
              <a:buFont typeface="Arial" panose="020B0604020202020204" pitchFamily="34" charset="0"/>
              <a:buChar char="•"/>
            </a:pPr>
            <a:r>
              <a:rPr lang="fr-FR" dirty="0"/>
              <a:t>Un nouveau cadre légal et réglementaire</a:t>
            </a:r>
          </a:p>
          <a:p>
            <a:pPr marL="742950" lvl="1" indent="-285750"/>
            <a:r>
              <a:rPr lang="fr-FR" dirty="0"/>
              <a:t>Une transparence accrue via le libre accès et la libre réutilisation des données publiques au bénéfice de la société (Loi pour une République Numérique d’octobre 2016)</a:t>
            </a:r>
          </a:p>
          <a:p>
            <a:pPr marL="285750" indent="-285750">
              <a:buFont typeface="Arial" panose="020B0604020202020204" pitchFamily="34" charset="0"/>
              <a:buChar char="•"/>
            </a:pPr>
            <a:r>
              <a:rPr lang="fr-FR" dirty="0"/>
              <a:t>Le « Plan national pour la science ouverte »</a:t>
            </a:r>
          </a:p>
          <a:p>
            <a:pPr marL="742950" lvl="1" indent="-285750"/>
            <a:r>
              <a:rPr lang="fr-FR" dirty="0"/>
              <a:t>Lancé en 2018 par le MESRI pour l’accompagner dans les pratiques scientifiques</a:t>
            </a:r>
          </a:p>
          <a:p>
            <a:pPr marL="285750" indent="-285750">
              <a:buFont typeface="Arial" panose="020B0604020202020204" pitchFamily="34" charset="0"/>
              <a:buChar char="•"/>
            </a:pPr>
            <a:r>
              <a:rPr lang="fr-FR" dirty="0"/>
              <a:t>Attente des agences de financement de la recherche publique</a:t>
            </a:r>
          </a:p>
          <a:p>
            <a:pPr marL="742950" lvl="1" indent="-285750"/>
            <a:r>
              <a:rPr lang="fr-FR" dirty="0"/>
              <a:t>Rendre accessibles et réutilisables les données et les publications issues des projets qu’elles financent</a:t>
            </a:r>
          </a:p>
        </p:txBody>
      </p:sp>
      <p:sp>
        <p:nvSpPr>
          <p:cNvPr id="2" name="Titre 1">
            <a:extLst>
              <a:ext uri="{FF2B5EF4-FFF2-40B4-BE49-F238E27FC236}">
                <a16:creationId xmlns:a16="http://schemas.microsoft.com/office/drawing/2014/main" id="{6E367C7E-5C6B-104D-A6B2-C6E09E3FE0E8}"/>
              </a:ext>
            </a:extLst>
          </p:cNvPr>
          <p:cNvSpPr>
            <a:spLocks noGrp="1"/>
          </p:cNvSpPr>
          <p:nvPr>
            <p:ph type="title"/>
          </p:nvPr>
        </p:nvSpPr>
        <p:spPr/>
        <p:txBody>
          <a:bodyPr/>
          <a:lstStyle/>
          <a:p>
            <a:r>
              <a:rPr lang="fr-FR" dirty="0"/>
              <a:t>Contexte réglementaire</a:t>
            </a:r>
          </a:p>
        </p:txBody>
      </p:sp>
      <p:sp>
        <p:nvSpPr>
          <p:cNvPr id="6" name="Sous-titre 5">
            <a:extLst>
              <a:ext uri="{FF2B5EF4-FFF2-40B4-BE49-F238E27FC236}">
                <a16:creationId xmlns:a16="http://schemas.microsoft.com/office/drawing/2014/main" id="{F89121EF-FBD7-834F-BB8F-CE003EFC25D0}"/>
              </a:ext>
            </a:extLst>
          </p:cNvPr>
          <p:cNvSpPr>
            <a:spLocks noGrp="1"/>
          </p:cNvSpPr>
          <p:nvPr>
            <p:ph type="subTitle" idx="10"/>
          </p:nvPr>
        </p:nvSpPr>
        <p:spPr/>
        <p:txBody>
          <a:bodyPr/>
          <a:lstStyle/>
          <a:p>
            <a:r>
              <a:rPr lang="fr-FR" dirty="0"/>
              <a:t>Un encadrement du partage de cette valeur</a:t>
            </a:r>
          </a:p>
        </p:txBody>
      </p:sp>
    </p:spTree>
    <p:extLst>
      <p:ext uri="{BB962C8B-B14F-4D97-AF65-F5344CB8AC3E}">
        <p14:creationId xmlns:p14="http://schemas.microsoft.com/office/powerpoint/2010/main" val="2196364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F7C29BD-0292-1641-B15B-0FDAEF560AC6}"/>
              </a:ext>
            </a:extLst>
          </p:cNvPr>
          <p:cNvSpPr>
            <a:spLocks noGrp="1"/>
          </p:cNvSpPr>
          <p:nvPr>
            <p:ph idx="1"/>
          </p:nvPr>
        </p:nvSpPr>
        <p:spPr>
          <a:xfrm>
            <a:off x="2556770" y="1398910"/>
            <a:ext cx="7293378" cy="2455523"/>
          </a:xfrm>
        </p:spPr>
        <p:txBody>
          <a:bodyPr>
            <a:normAutofit lnSpcReduction="10000"/>
          </a:bodyPr>
          <a:lstStyle/>
          <a:p>
            <a:pPr marL="285750" indent="-285750">
              <a:buFont typeface="Arial" panose="020B0604020202020204" pitchFamily="34" charset="0"/>
              <a:buChar char="•"/>
            </a:pPr>
            <a:r>
              <a:rPr lang="fr-FR" sz="2000" dirty="0"/>
              <a:t>INRAE met en œuvre une politique de science ouverte</a:t>
            </a:r>
          </a:p>
          <a:p>
            <a:pPr marL="742950" lvl="1" indent="-285750">
              <a:buFont typeface="Arial" panose="020B0604020202020204" pitchFamily="34" charset="0"/>
              <a:buChar char="•"/>
            </a:pPr>
            <a:r>
              <a:rPr lang="fr-FR" sz="1800" dirty="0"/>
              <a:t>Ouvrir ses résultats de recherche à différents acteurs socio-économiques</a:t>
            </a:r>
          </a:p>
          <a:p>
            <a:pPr marL="742950" lvl="1" indent="-285750">
              <a:buFont typeface="Arial" panose="020B0604020202020204" pitchFamily="34" charset="0"/>
              <a:buChar char="•"/>
            </a:pPr>
            <a:r>
              <a:rPr lang="fr-FR" sz="1800" dirty="0"/>
              <a:t>Etre lui-même utilisateur de données produites par d’autres pour répondre à ses propres enjeux de recherche </a:t>
            </a:r>
          </a:p>
          <a:p>
            <a:pPr marL="285750" indent="-285750"/>
            <a:r>
              <a:rPr lang="fr-FR" sz="2000" dirty="0"/>
              <a:t>Une politique incontournable</a:t>
            </a:r>
          </a:p>
          <a:p>
            <a:pPr marL="742950" lvl="1" indent="-285750"/>
            <a:r>
              <a:rPr lang="fr-FR" sz="1800" dirty="0"/>
              <a:t>pour les projets de recherches et leur financement (ANR, EU, …)</a:t>
            </a:r>
          </a:p>
          <a:p>
            <a:pPr marL="742950" lvl="1" indent="-285750"/>
            <a:r>
              <a:rPr lang="fr-FR" sz="1800" dirty="0"/>
              <a:t>pour être associé a des e-infra nationales ou européennes</a:t>
            </a:r>
          </a:p>
          <a:p>
            <a:pPr marL="742950" lvl="1" indent="-285750">
              <a:buFont typeface="Arial" panose="020B0604020202020204" pitchFamily="34" charset="0"/>
              <a:buChar char="•"/>
            </a:pPr>
            <a:endParaRPr lang="fr-FR" sz="1600" dirty="0"/>
          </a:p>
          <a:p>
            <a:pPr marL="285750" indent="-285750"/>
            <a:endParaRPr lang="fr-FR" sz="1800" dirty="0"/>
          </a:p>
          <a:p>
            <a:pPr marL="742950" lvl="1" indent="-285750">
              <a:buFont typeface="Arial" panose="020B0604020202020204" pitchFamily="34" charset="0"/>
              <a:buChar char="•"/>
            </a:pPr>
            <a:endParaRPr lang="fr-FR" sz="1400" dirty="0"/>
          </a:p>
          <a:p>
            <a:pPr marL="742950" lvl="1" indent="-285750">
              <a:buFont typeface="Arial" panose="020B0604020202020204" pitchFamily="34" charset="0"/>
              <a:buChar char="•"/>
            </a:pPr>
            <a:endParaRPr lang="fr-FR" sz="1400" dirty="0"/>
          </a:p>
          <a:p>
            <a:pPr marL="742950" lvl="1" indent="-285750">
              <a:buFont typeface="Arial" panose="020B0604020202020204" pitchFamily="34" charset="0"/>
              <a:buChar char="•"/>
            </a:pPr>
            <a:endParaRPr lang="fr-FR" sz="1600" dirty="0"/>
          </a:p>
          <a:p>
            <a:pPr marL="0" indent="0" algn="ctr">
              <a:buNone/>
            </a:pPr>
            <a:endParaRPr lang="fr-FR" sz="1800" dirty="0"/>
          </a:p>
          <a:p>
            <a:pPr marL="0" indent="0" algn="ctr">
              <a:buNone/>
            </a:pPr>
            <a:endParaRPr lang="fr-FR" sz="1800" dirty="0"/>
          </a:p>
          <a:p>
            <a:pPr marL="285750" indent="-285750">
              <a:buFont typeface="Arial" panose="020B0604020202020204" pitchFamily="34" charset="0"/>
              <a:buChar char="•"/>
            </a:pPr>
            <a:endParaRPr lang="fr-FR" sz="2000" dirty="0"/>
          </a:p>
          <a:p>
            <a:pPr marL="285750" indent="-285750"/>
            <a:endParaRPr lang="fr-FR" sz="1800" dirty="0"/>
          </a:p>
        </p:txBody>
      </p:sp>
      <p:sp>
        <p:nvSpPr>
          <p:cNvPr id="2" name="Titre 1">
            <a:extLst>
              <a:ext uri="{FF2B5EF4-FFF2-40B4-BE49-F238E27FC236}">
                <a16:creationId xmlns:a16="http://schemas.microsoft.com/office/drawing/2014/main" id="{889EB3EC-A2D5-E94B-A511-F0AE28E6F573}"/>
              </a:ext>
            </a:extLst>
          </p:cNvPr>
          <p:cNvSpPr>
            <a:spLocks noGrp="1"/>
          </p:cNvSpPr>
          <p:nvPr>
            <p:ph type="title"/>
          </p:nvPr>
        </p:nvSpPr>
        <p:spPr/>
        <p:txBody>
          <a:bodyPr/>
          <a:lstStyle/>
          <a:p>
            <a:r>
              <a:rPr lang="fr-FR" dirty="0"/>
              <a:t>Mise en œuvre d’une politique</a:t>
            </a:r>
          </a:p>
        </p:txBody>
      </p:sp>
      <p:sp>
        <p:nvSpPr>
          <p:cNvPr id="5" name="Sous-titre 4">
            <a:extLst>
              <a:ext uri="{FF2B5EF4-FFF2-40B4-BE49-F238E27FC236}">
                <a16:creationId xmlns:a16="http://schemas.microsoft.com/office/drawing/2014/main" id="{21D3B160-1433-C24F-84A3-7A137324BE59}"/>
              </a:ext>
            </a:extLst>
          </p:cNvPr>
          <p:cNvSpPr>
            <a:spLocks noGrp="1"/>
          </p:cNvSpPr>
          <p:nvPr>
            <p:ph type="subTitle" idx="10"/>
          </p:nvPr>
        </p:nvSpPr>
        <p:spPr/>
        <p:txBody>
          <a:bodyPr/>
          <a:lstStyle/>
          <a:p>
            <a:r>
              <a:rPr lang="fr-FR" dirty="0"/>
              <a:t>Une nécessité stratégique</a:t>
            </a:r>
          </a:p>
        </p:txBody>
      </p:sp>
      <p:sp>
        <p:nvSpPr>
          <p:cNvPr id="8" name="ZoneTexte 7">
            <a:extLst>
              <a:ext uri="{FF2B5EF4-FFF2-40B4-BE49-F238E27FC236}">
                <a16:creationId xmlns:a16="http://schemas.microsoft.com/office/drawing/2014/main" id="{DBF93A99-31A7-F842-9956-4681ECE989F8}"/>
              </a:ext>
            </a:extLst>
          </p:cNvPr>
          <p:cNvSpPr txBox="1"/>
          <p:nvPr/>
        </p:nvSpPr>
        <p:spPr>
          <a:xfrm>
            <a:off x="2954119" y="3854433"/>
            <a:ext cx="6542289" cy="2739211"/>
          </a:xfrm>
          <a:prstGeom prst="rect">
            <a:avLst/>
          </a:prstGeom>
          <a:noFill/>
          <a:ln w="57150">
            <a:solidFill>
              <a:srgbClr val="00A3A6"/>
            </a:solidFill>
          </a:ln>
        </p:spPr>
        <p:txBody>
          <a:bodyPr wrap="square" rtlCol="0">
            <a:spAutoFit/>
          </a:bodyPr>
          <a:lstStyle/>
          <a:p>
            <a:pPr algn="ctr"/>
            <a:r>
              <a:rPr lang="fr-FR" dirty="0"/>
              <a:t>Données de la recherche </a:t>
            </a:r>
          </a:p>
          <a:p>
            <a:pPr lvl="1"/>
            <a:endParaRPr lang="fr-FR" sz="1600" dirty="0"/>
          </a:p>
          <a:p>
            <a:pPr lvl="1"/>
            <a:r>
              <a:rPr lang="fr-FR" sz="1600" dirty="0"/>
              <a:t>« </a:t>
            </a:r>
            <a:r>
              <a:rPr lang="fr-FR" sz="1600" i="1" dirty="0"/>
              <a:t>les </a:t>
            </a:r>
            <a:r>
              <a:rPr lang="fr-FR" sz="1600" b="1" i="1" dirty="0"/>
              <a:t>enregistrements factuels </a:t>
            </a:r>
            <a:r>
              <a:rPr lang="fr-FR" sz="1600" i="1" dirty="0"/>
              <a:t>(chiffres, textes, images, son, vidéo…) utilisés comme sources primaires pour la recherche et qui sont habituellement acceptés par la communauté scientifique comme étant </a:t>
            </a:r>
            <a:r>
              <a:rPr lang="fr-FR" sz="1600" b="1" i="1" dirty="0"/>
              <a:t>nécessaires pour valider les résultats </a:t>
            </a:r>
            <a:r>
              <a:rPr lang="fr-FR" sz="1600" i="1" dirty="0"/>
              <a:t>de la recherche </a:t>
            </a:r>
            <a:r>
              <a:rPr lang="fr-FR" sz="1600" dirty="0"/>
              <a:t>» </a:t>
            </a:r>
          </a:p>
          <a:p>
            <a:pPr lvl="1"/>
            <a:r>
              <a:rPr lang="fr-FR" sz="1400" dirty="0"/>
              <a:t>(proposée par le Plan national pour la science ouverte)</a:t>
            </a:r>
          </a:p>
          <a:p>
            <a:pPr lvl="1"/>
            <a:endParaRPr lang="fr-FR" sz="1600" dirty="0"/>
          </a:p>
          <a:p>
            <a:pPr lvl="1"/>
            <a:r>
              <a:rPr lang="fr-FR" sz="1600" dirty="0"/>
              <a:t>Nous considérerons que les </a:t>
            </a:r>
            <a:r>
              <a:rPr lang="fr-FR" sz="1600" b="1" dirty="0"/>
              <a:t>codes sources </a:t>
            </a:r>
            <a:r>
              <a:rPr lang="fr-FR" sz="1600" dirty="0"/>
              <a:t>font partie des données de la recherche.</a:t>
            </a:r>
          </a:p>
          <a:p>
            <a:endParaRPr lang="fr-FR" sz="1100" dirty="0"/>
          </a:p>
        </p:txBody>
      </p:sp>
    </p:spTree>
    <p:extLst>
      <p:ext uri="{BB962C8B-B14F-4D97-AF65-F5344CB8AC3E}">
        <p14:creationId xmlns:p14="http://schemas.microsoft.com/office/powerpoint/2010/main" val="2507865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A867731-A0E2-D040-B13E-4CAE66BA0D73}"/>
              </a:ext>
            </a:extLst>
          </p:cNvPr>
          <p:cNvSpPr>
            <a:spLocks noGrp="1"/>
          </p:cNvSpPr>
          <p:nvPr>
            <p:ph idx="1"/>
          </p:nvPr>
        </p:nvSpPr>
        <p:spPr>
          <a:xfrm>
            <a:off x="2745972" y="1537857"/>
            <a:ext cx="7293378" cy="4544445"/>
          </a:xfrm>
        </p:spPr>
        <p:txBody>
          <a:bodyPr>
            <a:normAutofit/>
          </a:bodyPr>
          <a:lstStyle/>
          <a:p>
            <a:pPr marL="285750" indent="-285750"/>
            <a:r>
              <a:rPr lang="fr-FR" dirty="0"/>
              <a:t>Questions qu’il faut se poser pour les gérer</a:t>
            </a:r>
          </a:p>
          <a:p>
            <a:pPr marL="742950" lvl="1" indent="-285750"/>
            <a:r>
              <a:rPr lang="fr-FR" sz="2000" dirty="0"/>
              <a:t>Critères: scientifique, juridiques, économiques, techniques et de politique scientifique</a:t>
            </a:r>
          </a:p>
          <a:p>
            <a:pPr marL="285750" indent="-285750"/>
            <a:r>
              <a:rPr lang="fr-FR" dirty="0"/>
              <a:t>Définir les responsabilités de chacun</a:t>
            </a:r>
          </a:p>
          <a:p>
            <a:pPr lvl="1"/>
            <a:r>
              <a:rPr lang="fr-FR" sz="2000" dirty="0"/>
              <a:t>Qui décide ? Qui partage ?</a:t>
            </a:r>
          </a:p>
          <a:p>
            <a:pPr marL="285750" indent="-285750"/>
            <a:r>
              <a:rPr lang="fr-FR" dirty="0"/>
              <a:t>Analyser l’impact de l’ouverture </a:t>
            </a:r>
          </a:p>
          <a:p>
            <a:pPr marL="742950" lvl="1" indent="-285750"/>
            <a:r>
              <a:rPr lang="fr-FR" sz="2000" dirty="0"/>
              <a:t>Identifier les risques pour les réduire</a:t>
            </a:r>
          </a:p>
          <a:p>
            <a:pPr marL="1200150" lvl="2" indent="-285750"/>
            <a:r>
              <a:rPr lang="fr-FR" sz="1700" dirty="0"/>
              <a:t>Ouvrir comporte des risques de natures : éthiques, juridique, financier, </a:t>
            </a:r>
            <a:r>
              <a:rPr lang="fr-FR" sz="1700" dirty="0" err="1"/>
              <a:t>réputationnels</a:t>
            </a:r>
            <a:r>
              <a:rPr lang="fr-FR" sz="1700" dirty="0"/>
              <a:t>, concurrences , …</a:t>
            </a:r>
          </a:p>
          <a:p>
            <a:pPr marL="742950" lvl="1" indent="-285750"/>
            <a:r>
              <a:rPr lang="fr-FR" sz="2000" dirty="0"/>
              <a:t>Identifier les modalités de la création de valeur</a:t>
            </a:r>
          </a:p>
          <a:p>
            <a:pPr marL="1200150" lvl="2" indent="-285750"/>
            <a:r>
              <a:rPr lang="fr-FR" sz="1700" dirty="0"/>
              <a:t>Pour l’institut</a:t>
            </a:r>
          </a:p>
          <a:p>
            <a:pPr marL="1200150" lvl="2" indent="-285750"/>
            <a:r>
              <a:rPr lang="fr-FR" sz="1700" dirty="0"/>
              <a:t>réalisée par des tiers (nouvelles connaissances, nouveaux produits, ou nouveaux services). </a:t>
            </a:r>
          </a:p>
          <a:p>
            <a:endParaRPr lang="fr-FR" dirty="0"/>
          </a:p>
        </p:txBody>
      </p:sp>
      <p:sp>
        <p:nvSpPr>
          <p:cNvPr id="3" name="Titre 2">
            <a:extLst>
              <a:ext uri="{FF2B5EF4-FFF2-40B4-BE49-F238E27FC236}">
                <a16:creationId xmlns:a16="http://schemas.microsoft.com/office/drawing/2014/main" id="{F02D0CCE-77CF-494C-B7D6-DB4D56ADE66A}"/>
              </a:ext>
            </a:extLst>
          </p:cNvPr>
          <p:cNvSpPr>
            <a:spLocks noGrp="1"/>
          </p:cNvSpPr>
          <p:nvPr>
            <p:ph type="title"/>
          </p:nvPr>
        </p:nvSpPr>
        <p:spPr/>
        <p:txBody>
          <a:bodyPr>
            <a:normAutofit/>
          </a:bodyPr>
          <a:lstStyle/>
          <a:p>
            <a:r>
              <a:rPr lang="fr-FR" dirty="0"/>
              <a:t>Mieux « gouverner » les données</a:t>
            </a:r>
          </a:p>
        </p:txBody>
      </p:sp>
      <p:sp>
        <p:nvSpPr>
          <p:cNvPr id="4" name="Sous-titre 3">
            <a:extLst>
              <a:ext uri="{FF2B5EF4-FFF2-40B4-BE49-F238E27FC236}">
                <a16:creationId xmlns:a16="http://schemas.microsoft.com/office/drawing/2014/main" id="{96466B95-1110-E441-9C0E-B42275822099}"/>
              </a:ext>
            </a:extLst>
          </p:cNvPr>
          <p:cNvSpPr>
            <a:spLocks noGrp="1"/>
          </p:cNvSpPr>
          <p:nvPr>
            <p:ph type="subTitle" idx="10"/>
          </p:nvPr>
        </p:nvSpPr>
        <p:spPr/>
        <p:txBody>
          <a:bodyPr/>
          <a:lstStyle/>
          <a:p>
            <a:r>
              <a:rPr lang="fr-FR" dirty="0"/>
              <a:t>Prendre les bonnes décisions tout au long de leur cycle de vie</a:t>
            </a:r>
          </a:p>
          <a:p>
            <a:endParaRPr lang="fr-FR" dirty="0"/>
          </a:p>
        </p:txBody>
      </p:sp>
    </p:spTree>
    <p:extLst>
      <p:ext uri="{BB962C8B-B14F-4D97-AF65-F5344CB8AC3E}">
        <p14:creationId xmlns:p14="http://schemas.microsoft.com/office/powerpoint/2010/main" val="410098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57E7C17-7F86-8045-A4B9-70CE27538787}"/>
              </a:ext>
            </a:extLst>
          </p:cNvPr>
          <p:cNvSpPr>
            <a:spLocks noGrp="1"/>
          </p:cNvSpPr>
          <p:nvPr>
            <p:ph idx="1"/>
          </p:nvPr>
        </p:nvSpPr>
        <p:spPr/>
        <p:txBody>
          <a:bodyPr>
            <a:normAutofit lnSpcReduction="10000"/>
          </a:bodyPr>
          <a:lstStyle/>
          <a:p>
            <a:r>
              <a:rPr lang="fr-FR" dirty="0"/>
              <a:t>Respecter les valeurs de la science</a:t>
            </a:r>
          </a:p>
          <a:p>
            <a:pPr lvl="1"/>
            <a:r>
              <a:rPr lang="fr-FR" dirty="0"/>
              <a:t>Déontologie, reproductibilité, embargo</a:t>
            </a:r>
          </a:p>
          <a:p>
            <a:r>
              <a:rPr lang="fr-FR" dirty="0"/>
              <a:t>Gérer en vue de faciliter leur découverte et leur réutilisation</a:t>
            </a:r>
          </a:p>
          <a:p>
            <a:pPr lvl="1"/>
            <a:r>
              <a:rPr lang="fr-FR" dirty="0"/>
              <a:t>Plan de gestion de données, principes FAIR</a:t>
            </a:r>
          </a:p>
          <a:p>
            <a:r>
              <a:rPr lang="fr-FR" dirty="0"/>
              <a:t>Respecter la réglementation</a:t>
            </a:r>
          </a:p>
          <a:p>
            <a:pPr lvl="1"/>
            <a:r>
              <a:rPr lang="fr-FR" dirty="0"/>
              <a:t>Les données doivent être « aussi ouvertes que possible, aussi fermées que nécessaire »</a:t>
            </a:r>
          </a:p>
          <a:p>
            <a:r>
              <a:rPr lang="fr-FR" dirty="0"/>
              <a:t>L’ouverture des données contribue à l’innovation et à la création de valeur pour la société</a:t>
            </a:r>
          </a:p>
          <a:p>
            <a:pPr lvl="1"/>
            <a:r>
              <a:rPr lang="fr-FR" dirty="0"/>
              <a:t>Création de valeur par des tiers, accompagnement, compréhension des besoins</a:t>
            </a:r>
          </a:p>
          <a:p>
            <a:endParaRPr lang="fr-FR" dirty="0"/>
          </a:p>
          <a:p>
            <a:endParaRPr lang="fr-FR" dirty="0"/>
          </a:p>
          <a:p>
            <a:endParaRPr lang="fr-FR" dirty="0"/>
          </a:p>
        </p:txBody>
      </p:sp>
      <p:sp>
        <p:nvSpPr>
          <p:cNvPr id="3" name="Titre 2">
            <a:extLst>
              <a:ext uri="{FF2B5EF4-FFF2-40B4-BE49-F238E27FC236}">
                <a16:creationId xmlns:a16="http://schemas.microsoft.com/office/drawing/2014/main" id="{0808FDB9-0564-5742-AC8A-38EAD79417C5}"/>
              </a:ext>
            </a:extLst>
          </p:cNvPr>
          <p:cNvSpPr>
            <a:spLocks noGrp="1"/>
          </p:cNvSpPr>
          <p:nvPr>
            <p:ph type="title"/>
          </p:nvPr>
        </p:nvSpPr>
        <p:spPr/>
        <p:txBody>
          <a:bodyPr/>
          <a:lstStyle/>
          <a:p>
            <a:r>
              <a:rPr lang="fr-FR" dirty="0"/>
              <a:t>4 Principes pour prendre une décision</a:t>
            </a:r>
          </a:p>
        </p:txBody>
      </p:sp>
      <p:sp>
        <p:nvSpPr>
          <p:cNvPr id="4" name="Sous-titre 3">
            <a:extLst>
              <a:ext uri="{FF2B5EF4-FFF2-40B4-BE49-F238E27FC236}">
                <a16:creationId xmlns:a16="http://schemas.microsoft.com/office/drawing/2014/main" id="{2391707A-4C51-9748-8F7B-A6800F6BD168}"/>
              </a:ext>
            </a:extLst>
          </p:cNvPr>
          <p:cNvSpPr>
            <a:spLocks noGrp="1"/>
          </p:cNvSpPr>
          <p:nvPr>
            <p:ph type="subTitle" idx="10"/>
          </p:nvPr>
        </p:nvSpPr>
        <p:spPr/>
        <p:txBody>
          <a:bodyPr/>
          <a:lstStyle/>
          <a:p>
            <a:r>
              <a:rPr lang="fr-FR" dirty="0">
                <a:sym typeface="Wingdings" pitchFamily="2" charset="2"/>
              </a:rPr>
              <a:t> </a:t>
            </a:r>
            <a:r>
              <a:rPr lang="fr-FR" dirty="0"/>
              <a:t>Examen approfondi selon ces principes</a:t>
            </a:r>
          </a:p>
          <a:p>
            <a:endParaRPr lang="fr-FR" dirty="0"/>
          </a:p>
        </p:txBody>
      </p:sp>
    </p:spTree>
    <p:extLst>
      <p:ext uri="{BB962C8B-B14F-4D97-AF65-F5344CB8AC3E}">
        <p14:creationId xmlns:p14="http://schemas.microsoft.com/office/powerpoint/2010/main" val="4246662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Image 6"/>
          <p:cNvPicPr>
            <a:picLocks noChangeAspect="1"/>
          </p:cNvPicPr>
          <p:nvPr/>
        </p:nvPicPr>
        <p:blipFill>
          <a:blip r:embed="rId3" cstate="screen">
            <a:extLst>
              <a:ext uri="{28A0092B-C50C-407E-A947-70E740481C1C}">
                <a14:useLocalDpi xmlns:a14="http://schemas.microsoft.com/office/drawing/2010/main"/>
              </a:ext>
            </a:extLst>
          </a:blip>
          <a:srcRect/>
          <a:stretch/>
        </p:blipFill>
        <p:spPr bwMode="auto">
          <a:xfrm>
            <a:off x="39443" y="1441725"/>
            <a:ext cx="1227550" cy="1091154"/>
          </a:xfrm>
          <a:prstGeom prst="rect">
            <a:avLst/>
          </a:prstGeom>
        </p:spPr>
      </p:pic>
      <p:sp>
        <p:nvSpPr>
          <p:cNvPr id="5" name="ZoneTexte 19"/>
          <p:cNvSpPr/>
          <p:nvPr/>
        </p:nvSpPr>
        <p:spPr bwMode="auto">
          <a:xfrm>
            <a:off x="158439" y="722981"/>
            <a:ext cx="4587661" cy="400110"/>
          </a:xfrm>
          <a:prstGeom prst="rect">
            <a:avLst/>
          </a:prstGeom>
          <a:noFill/>
        </p:spPr>
        <p:txBody>
          <a:bodyPr wrap="square" rtlCol="0">
            <a:spAutoFit/>
          </a:bodyPr>
          <a:lstStyle/>
          <a:p>
            <a:pPr algn="ctr">
              <a:defRPr/>
            </a:pPr>
            <a:r>
              <a:rPr lang="fr-FR" sz="2000" b="1">
                <a:solidFill>
                  <a:schemeClr val="tx1">
                    <a:lumMod val="75000"/>
                    <a:lumOff val="25000"/>
                  </a:schemeClr>
                </a:solidFill>
              </a:rPr>
              <a:t>1 - Un nouveau contexte de recherche</a:t>
            </a:r>
            <a:endParaRPr sz="2000" b="1"/>
          </a:p>
        </p:txBody>
      </p:sp>
      <p:grpSp>
        <p:nvGrpSpPr>
          <p:cNvPr id="6" name="Groupe 4"/>
          <p:cNvGrpSpPr/>
          <p:nvPr/>
        </p:nvGrpSpPr>
        <p:grpSpPr bwMode="auto">
          <a:xfrm>
            <a:off x="8894356" y="456547"/>
            <a:ext cx="2841483" cy="3109830"/>
            <a:chOff x="9386290" y="204327"/>
            <a:chExt cx="2841483" cy="3109830"/>
          </a:xfrm>
        </p:grpSpPr>
        <p:pic>
          <p:nvPicPr>
            <p:cNvPr id="7" name="Image 15"/>
            <p:cNvPicPr>
              <a:picLocks noChangeAspect="1"/>
            </p:cNvPicPr>
            <p:nvPr/>
          </p:nvPicPr>
          <p:blipFill>
            <a:blip r:embed="rId4" cstate="screen">
              <a:extLst>
                <a:ext uri="{28A0092B-C50C-407E-A947-70E740481C1C}">
                  <a14:useLocalDpi xmlns:a14="http://schemas.microsoft.com/office/drawing/2010/main"/>
                </a:ext>
              </a:extLst>
            </a:blip>
            <a:stretch/>
          </p:blipFill>
          <p:spPr bwMode="auto">
            <a:xfrm>
              <a:off x="9549115" y="1020439"/>
              <a:ext cx="2678658" cy="2293718"/>
            </a:xfrm>
            <a:prstGeom prst="rect">
              <a:avLst/>
            </a:prstGeom>
          </p:spPr>
        </p:pic>
        <p:sp>
          <p:nvSpPr>
            <p:cNvPr id="8" name="ZoneTexte 16"/>
            <p:cNvSpPr/>
            <p:nvPr/>
          </p:nvSpPr>
          <p:spPr bwMode="auto">
            <a:xfrm>
              <a:off x="9386290" y="204327"/>
              <a:ext cx="2488566" cy="707886"/>
            </a:xfrm>
            <a:prstGeom prst="rect">
              <a:avLst/>
            </a:prstGeom>
            <a:noFill/>
          </p:spPr>
          <p:txBody>
            <a:bodyPr wrap="none" rtlCol="0">
              <a:spAutoFit/>
            </a:bodyPr>
            <a:lstStyle/>
            <a:p>
              <a:pPr algn="ctr">
                <a:defRPr/>
              </a:pPr>
              <a:r>
                <a:rPr lang="fr-FR" sz="2000" b="1">
                  <a:solidFill>
                    <a:schemeClr val="tx1">
                      <a:lumMod val="75000"/>
                      <a:lumOff val="25000"/>
                    </a:schemeClr>
                  </a:solidFill>
                </a:rPr>
                <a:t>3 - Le développement</a:t>
              </a:r>
              <a:endParaRPr sz="2000" b="1">
                <a:solidFill>
                  <a:schemeClr val="tx1">
                    <a:lumMod val="75000"/>
                    <a:lumOff val="25000"/>
                  </a:schemeClr>
                </a:solidFill>
              </a:endParaRPr>
            </a:p>
            <a:p>
              <a:pPr algn="ctr">
                <a:defRPr/>
              </a:pPr>
              <a:r>
                <a:rPr lang="fr-FR" sz="2000" b="1">
                  <a:solidFill>
                    <a:schemeClr val="tx1">
                      <a:lumMod val="75000"/>
                      <a:lumOff val="25000"/>
                    </a:schemeClr>
                  </a:solidFill>
                </a:rPr>
                <a:t> d’une data science</a:t>
              </a:r>
              <a:endParaRPr sz="2000" b="1">
                <a:solidFill>
                  <a:schemeClr val="tx1">
                    <a:lumMod val="75000"/>
                    <a:lumOff val="25000"/>
                  </a:schemeClr>
                </a:solidFill>
              </a:endParaRPr>
            </a:p>
          </p:txBody>
        </p:sp>
      </p:grpSp>
      <p:grpSp>
        <p:nvGrpSpPr>
          <p:cNvPr id="9" name="Groupe 2"/>
          <p:cNvGrpSpPr/>
          <p:nvPr/>
        </p:nvGrpSpPr>
        <p:grpSpPr bwMode="auto">
          <a:xfrm>
            <a:off x="5837286" y="3723192"/>
            <a:ext cx="6253734" cy="2614236"/>
            <a:chOff x="5890611" y="3892237"/>
            <a:chExt cx="6253734" cy="2614236"/>
          </a:xfrm>
        </p:grpSpPr>
        <p:sp>
          <p:nvSpPr>
            <p:cNvPr id="10" name="Rectangle 9"/>
            <p:cNvSpPr/>
            <p:nvPr/>
          </p:nvSpPr>
          <p:spPr bwMode="auto">
            <a:xfrm>
              <a:off x="5890611" y="4290482"/>
              <a:ext cx="6253734" cy="2215991"/>
            </a:xfrm>
            <a:prstGeom prst="rect">
              <a:avLst/>
            </a:prstGeom>
            <a:grpFill/>
            <a:ln w="12700">
              <a:solidFill>
                <a:schemeClr val="accent2">
                  <a:shade val="50000"/>
                </a:schemeClr>
              </a:solidFill>
            </a:ln>
          </p:spPr>
          <p:txBody>
            <a:bodyPr wrap="square">
              <a:spAutoFit/>
            </a:bodyPr>
            <a:lstStyle/>
            <a:p>
              <a:pPr algn="just">
                <a:defRPr/>
              </a:pPr>
              <a:r>
                <a:rPr lang="en-US" sz="1600" b="1" i="1" dirty="0">
                  <a:solidFill>
                    <a:srgbClr val="275662"/>
                  </a:solidFill>
                </a:rPr>
                <a:t>FAIR really is about defining the standards for a given community in the ways of working for a given community, </a:t>
              </a:r>
              <a:endParaRPr dirty="0"/>
            </a:p>
            <a:p>
              <a:pPr algn="just">
                <a:defRPr/>
              </a:pPr>
              <a:r>
                <a:rPr lang="en-US" sz="1600" b="1" i="1" dirty="0">
                  <a:solidFill>
                    <a:srgbClr val="275662"/>
                  </a:solidFill>
                </a:rPr>
                <a:t>and this is why it varies for different groups.</a:t>
              </a:r>
              <a:endParaRPr dirty="0"/>
            </a:p>
            <a:p>
              <a:pPr algn="just">
                <a:defRPr/>
              </a:pPr>
              <a:r>
                <a:rPr lang="en-US" sz="1600" b="1" i="1" dirty="0">
                  <a:solidFill>
                    <a:srgbClr val="275662"/>
                  </a:solidFill>
                </a:rPr>
                <a:t>What is important within EOSC is that we </a:t>
              </a:r>
              <a:r>
                <a:rPr lang="en-US" sz="1600" b="1" i="1" dirty="0" err="1">
                  <a:solidFill>
                    <a:srgbClr val="275662"/>
                  </a:solidFill>
                </a:rPr>
                <a:t>recognise</a:t>
              </a:r>
              <a:r>
                <a:rPr lang="en-US" sz="1600" b="1" i="1" dirty="0">
                  <a:solidFill>
                    <a:srgbClr val="275662"/>
                  </a:solidFill>
                </a:rPr>
                <a:t> that difference in community practice. </a:t>
              </a:r>
              <a:endParaRPr dirty="0"/>
            </a:p>
            <a:p>
              <a:pPr algn="r">
                <a:defRPr/>
              </a:pPr>
              <a:r>
                <a:rPr lang="en-US" sz="1600" u="sng" dirty="0">
                  <a:solidFill>
                    <a:srgbClr val="275662"/>
                  </a:solidFill>
                  <a:hlinkClick r:id="rId5" tooltip="https://bit.ly/2FfOwXV"/>
                </a:rPr>
                <a:t>Sarah Jones, 2020 “Making open science FAIR for researcher”</a:t>
              </a:r>
              <a:endParaRPr lang="fr-FR" dirty="0">
                <a:solidFill>
                  <a:srgbClr val="275662"/>
                </a:solidFill>
              </a:endParaRPr>
            </a:p>
            <a:p>
              <a:pPr algn="r">
                <a:spcBef>
                  <a:spcPts val="600"/>
                </a:spcBef>
                <a:spcAft>
                  <a:spcPts val="600"/>
                </a:spcAft>
                <a:defRPr/>
              </a:pPr>
              <a:r>
                <a:rPr lang="fr-FR" sz="1600" dirty="0">
                  <a:solidFill>
                    <a:srgbClr val="275662"/>
                  </a:solidFill>
                </a:rPr>
                <a:t>Sarah Jones,  EOSC  FAIR </a:t>
              </a:r>
              <a:r>
                <a:rPr lang="fr-FR" sz="1600" dirty="0" err="1">
                  <a:solidFill>
                    <a:srgbClr val="275662"/>
                  </a:solidFill>
                </a:rPr>
                <a:t>working</a:t>
              </a:r>
              <a:r>
                <a:rPr lang="fr-FR" sz="1600" dirty="0">
                  <a:solidFill>
                    <a:srgbClr val="275662"/>
                  </a:solidFill>
                </a:rPr>
                <a:t> group Chair </a:t>
              </a:r>
              <a:endParaRPr dirty="0"/>
            </a:p>
            <a:p>
              <a:pPr>
                <a:defRPr/>
              </a:pPr>
              <a:r>
                <a:rPr lang="fr-FR" sz="1600" dirty="0">
                  <a:solidFill>
                    <a:srgbClr val="00A3A6"/>
                  </a:solidFill>
                </a:rPr>
                <a:t>* FAIR = Facile à Trouver, Accessible, Interopérable, Réutilisable</a:t>
              </a:r>
              <a:endParaRPr sz="2000" dirty="0">
                <a:solidFill>
                  <a:srgbClr val="00A3A6"/>
                </a:solidFill>
              </a:endParaRPr>
            </a:p>
          </p:txBody>
        </p:sp>
        <p:sp>
          <p:nvSpPr>
            <p:cNvPr id="11" name="ZoneTexte 20"/>
            <p:cNvSpPr/>
            <p:nvPr/>
          </p:nvSpPr>
          <p:spPr bwMode="auto">
            <a:xfrm>
              <a:off x="6370728" y="3892237"/>
              <a:ext cx="5293500" cy="400110"/>
            </a:xfrm>
            <a:prstGeom prst="rect">
              <a:avLst/>
            </a:prstGeom>
            <a:noFill/>
          </p:spPr>
          <p:txBody>
            <a:bodyPr wrap="none" rtlCol="0">
              <a:spAutoFit/>
            </a:bodyPr>
            <a:lstStyle/>
            <a:p>
              <a:pPr algn="ctr">
                <a:defRPr/>
              </a:pPr>
              <a:r>
                <a:rPr lang="fr-FR" sz="2000" b="1" dirty="0">
                  <a:solidFill>
                    <a:schemeClr val="tx1">
                      <a:lumMod val="75000"/>
                      <a:lumOff val="25000"/>
                    </a:schemeClr>
                  </a:solidFill>
                </a:rPr>
                <a:t>5 - L’importance des communautés scientifiques</a:t>
              </a:r>
              <a:endParaRPr sz="2000" b="1" dirty="0">
                <a:solidFill>
                  <a:schemeClr val="tx1">
                    <a:lumMod val="75000"/>
                    <a:lumOff val="25000"/>
                  </a:schemeClr>
                </a:solidFill>
              </a:endParaRPr>
            </a:p>
          </p:txBody>
        </p:sp>
      </p:grpSp>
      <p:grpSp>
        <p:nvGrpSpPr>
          <p:cNvPr id="12" name="Groupe 12"/>
          <p:cNvGrpSpPr/>
          <p:nvPr/>
        </p:nvGrpSpPr>
        <p:grpSpPr bwMode="auto">
          <a:xfrm>
            <a:off x="1218528" y="3723192"/>
            <a:ext cx="3146391" cy="2282303"/>
            <a:chOff x="1096138" y="4049902"/>
            <a:chExt cx="3886898" cy="2282303"/>
          </a:xfrm>
        </p:grpSpPr>
        <p:sp>
          <p:nvSpPr>
            <p:cNvPr id="13" name="ZoneTexte 21"/>
            <p:cNvSpPr/>
            <p:nvPr/>
          </p:nvSpPr>
          <p:spPr bwMode="auto">
            <a:xfrm>
              <a:off x="1096138" y="4049902"/>
              <a:ext cx="3886898" cy="400110"/>
            </a:xfrm>
            <a:prstGeom prst="rect">
              <a:avLst/>
            </a:prstGeom>
            <a:noFill/>
          </p:spPr>
          <p:txBody>
            <a:bodyPr wrap="none" rtlCol="0">
              <a:spAutoFit/>
            </a:bodyPr>
            <a:lstStyle/>
            <a:p>
              <a:pPr algn="ctr">
                <a:defRPr/>
              </a:pPr>
              <a:r>
                <a:rPr lang="fr-FR" sz="2000" b="1">
                  <a:solidFill>
                    <a:schemeClr val="tx1">
                      <a:lumMod val="75000"/>
                      <a:lumOff val="25000"/>
                    </a:schemeClr>
                  </a:solidFill>
                </a:rPr>
                <a:t>4 - Vers une science plus prédictive</a:t>
              </a:r>
              <a:endParaRPr sz="2000" b="1">
                <a:solidFill>
                  <a:schemeClr val="tx1">
                    <a:lumMod val="75000"/>
                    <a:lumOff val="25000"/>
                  </a:schemeClr>
                </a:solidFill>
              </a:endParaRPr>
            </a:p>
          </p:txBody>
        </p:sp>
        <p:grpSp>
          <p:nvGrpSpPr>
            <p:cNvPr id="14" name="Groupe 10"/>
            <p:cNvGrpSpPr/>
            <p:nvPr/>
          </p:nvGrpSpPr>
          <p:grpSpPr bwMode="auto">
            <a:xfrm>
              <a:off x="2905540" y="4581176"/>
              <a:ext cx="2000025" cy="1751029"/>
              <a:chOff x="2905540" y="4581176"/>
              <a:chExt cx="2000025" cy="1751029"/>
            </a:xfrm>
          </p:grpSpPr>
          <p:pic>
            <p:nvPicPr>
              <p:cNvPr id="15" name="Image 5"/>
              <p:cNvPicPr>
                <a:picLocks noChangeAspect="1"/>
              </p:cNvPicPr>
              <p:nvPr/>
            </p:nvPicPr>
            <p:blipFill>
              <a:blip r:embed="rId6" cstate="screen">
                <a:extLst>
                  <a:ext uri="{28A0092B-C50C-407E-A947-70E740481C1C}">
                    <a14:useLocalDpi xmlns:a14="http://schemas.microsoft.com/office/drawing/2010/main"/>
                  </a:ext>
                </a:extLst>
              </a:blip>
              <a:srcRect t="-823"/>
              <a:stretch/>
            </p:blipFill>
            <p:spPr bwMode="auto">
              <a:xfrm>
                <a:off x="2905540" y="4581176"/>
                <a:ext cx="2000025" cy="1751029"/>
              </a:xfrm>
              <a:prstGeom prst="rect">
                <a:avLst/>
              </a:prstGeom>
            </p:spPr>
          </p:pic>
          <p:sp>
            <p:nvSpPr>
              <p:cNvPr id="16" name="ZoneTexte 8"/>
              <p:cNvSpPr/>
              <p:nvPr/>
            </p:nvSpPr>
            <p:spPr bwMode="auto">
              <a:xfrm>
                <a:off x="3270302" y="4698085"/>
                <a:ext cx="1313307" cy="1200329"/>
              </a:xfrm>
              <a:prstGeom prst="rect">
                <a:avLst/>
              </a:prstGeom>
              <a:noFill/>
            </p:spPr>
            <p:txBody>
              <a:bodyPr wrap="none" rtlCol="0">
                <a:spAutoFit/>
              </a:bodyPr>
              <a:lstStyle/>
              <a:p>
                <a:pPr algn="ctr">
                  <a:defRPr/>
                </a:pPr>
                <a:r>
                  <a:rPr lang="fr-FR" b="1">
                    <a:solidFill>
                      <a:srgbClr val="92D050"/>
                    </a:solidFill>
                  </a:rPr>
                  <a:t> </a:t>
                </a:r>
                <a:endParaRPr/>
              </a:p>
              <a:p>
                <a:pPr algn="ctr">
                  <a:defRPr/>
                </a:pPr>
                <a:r>
                  <a:rPr lang="fr-FR" b="1">
                    <a:solidFill>
                      <a:srgbClr val="92D050"/>
                    </a:solidFill>
                  </a:rPr>
                  <a:t>Digital </a:t>
                </a:r>
                <a:endParaRPr/>
              </a:p>
              <a:p>
                <a:pPr algn="ctr">
                  <a:defRPr/>
                </a:pPr>
                <a:r>
                  <a:rPr lang="fr-FR" b="1">
                    <a:solidFill>
                      <a:srgbClr val="92D050"/>
                    </a:solidFill>
                  </a:rPr>
                  <a:t>Earth</a:t>
                </a:r>
                <a:endParaRPr/>
              </a:p>
              <a:p>
                <a:pPr algn="ctr">
                  <a:defRPr/>
                </a:pPr>
                <a:r>
                  <a:rPr lang="fr-FR" b="1">
                    <a:solidFill>
                      <a:srgbClr val="92D050"/>
                    </a:solidFill>
                  </a:rPr>
                  <a:t>EU program</a:t>
                </a:r>
                <a:endParaRPr/>
              </a:p>
            </p:txBody>
          </p:sp>
        </p:grpSp>
      </p:grpSp>
      <p:grpSp>
        <p:nvGrpSpPr>
          <p:cNvPr id="17" name="Groupe 14"/>
          <p:cNvGrpSpPr/>
          <p:nvPr/>
        </p:nvGrpSpPr>
        <p:grpSpPr bwMode="auto">
          <a:xfrm>
            <a:off x="5266610" y="456547"/>
            <a:ext cx="2663293" cy="3072665"/>
            <a:chOff x="5376052" y="1099478"/>
            <a:chExt cx="2663293" cy="3072665"/>
          </a:xfrm>
        </p:grpSpPr>
        <p:pic>
          <p:nvPicPr>
            <p:cNvPr id="18" name="Image 22"/>
            <p:cNvPicPr>
              <a:picLocks noChangeAspect="1"/>
            </p:cNvPicPr>
            <p:nvPr/>
          </p:nvPicPr>
          <p:blipFill>
            <a:blip r:embed="rId7" cstate="screen">
              <a:extLst>
                <a:ext uri="{28A0092B-C50C-407E-A947-70E740481C1C}">
                  <a14:useLocalDpi xmlns:a14="http://schemas.microsoft.com/office/drawing/2010/main"/>
                </a:ext>
              </a:extLst>
            </a:blip>
            <a:srcRect/>
            <a:stretch/>
          </p:blipFill>
          <p:spPr bwMode="auto">
            <a:xfrm>
              <a:off x="5933408" y="2115141"/>
              <a:ext cx="1548580" cy="2057002"/>
            </a:xfrm>
            <a:prstGeom prst="rect">
              <a:avLst/>
            </a:prstGeom>
          </p:spPr>
        </p:pic>
        <p:sp>
          <p:nvSpPr>
            <p:cNvPr id="19" name="Rectangle 13"/>
            <p:cNvSpPr/>
            <p:nvPr/>
          </p:nvSpPr>
          <p:spPr bwMode="auto">
            <a:xfrm>
              <a:off x="5376052" y="1099478"/>
              <a:ext cx="2663293" cy="1015663"/>
            </a:xfrm>
            <a:prstGeom prst="rect">
              <a:avLst/>
            </a:prstGeom>
            <a:noFill/>
          </p:spPr>
          <p:txBody>
            <a:bodyPr wrap="none" rtlCol="0">
              <a:spAutoFit/>
            </a:bodyPr>
            <a:lstStyle/>
            <a:p>
              <a:pPr algn="ctr">
                <a:defRPr/>
              </a:pPr>
              <a:r>
                <a:rPr lang="fr-FR" sz="2000" b="1">
                  <a:solidFill>
                    <a:schemeClr val="tx1">
                      <a:lumMod val="75000"/>
                      <a:lumOff val="25000"/>
                    </a:schemeClr>
                  </a:solidFill>
                </a:rPr>
                <a:t>2 - Une transformation </a:t>
              </a:r>
              <a:endParaRPr sz="2000" b="1">
                <a:solidFill>
                  <a:schemeClr val="tx1">
                    <a:lumMod val="75000"/>
                    <a:lumOff val="25000"/>
                  </a:schemeClr>
                </a:solidFill>
              </a:endParaRPr>
            </a:p>
            <a:p>
              <a:pPr algn="ctr">
                <a:defRPr/>
              </a:pPr>
              <a:r>
                <a:rPr lang="fr-FR" sz="2000" b="1">
                  <a:solidFill>
                    <a:schemeClr val="tx1">
                      <a:lumMod val="75000"/>
                      <a:lumOff val="25000"/>
                    </a:schemeClr>
                  </a:solidFill>
                </a:rPr>
                <a:t>numérique </a:t>
              </a:r>
              <a:endParaRPr sz="2000" b="1">
                <a:solidFill>
                  <a:schemeClr val="tx1">
                    <a:lumMod val="75000"/>
                    <a:lumOff val="25000"/>
                  </a:schemeClr>
                </a:solidFill>
              </a:endParaRPr>
            </a:p>
            <a:p>
              <a:pPr algn="ctr">
                <a:defRPr/>
              </a:pPr>
              <a:r>
                <a:rPr lang="fr-FR" sz="2000" b="1">
                  <a:solidFill>
                    <a:schemeClr val="tx1">
                      <a:lumMod val="75000"/>
                      <a:lumOff val="25000"/>
                    </a:schemeClr>
                  </a:solidFill>
                </a:rPr>
                <a:t>de nos pratiques</a:t>
              </a:r>
              <a:endParaRPr sz="2000" b="1">
                <a:solidFill>
                  <a:schemeClr val="tx1">
                    <a:lumMod val="75000"/>
                    <a:lumOff val="25000"/>
                  </a:schemeClr>
                </a:solidFill>
              </a:endParaRPr>
            </a:p>
          </p:txBody>
        </p:sp>
      </p:grpSp>
      <p:pic>
        <p:nvPicPr>
          <p:cNvPr id="20" name="Image 23"/>
          <p:cNvPicPr>
            <a:picLocks noChangeAspect="1"/>
          </p:cNvPicPr>
          <p:nvPr/>
        </p:nvPicPr>
        <p:blipFill>
          <a:blip r:embed="rId8" cstate="screen">
            <a:extLst>
              <a:ext uri="{28A0092B-C50C-407E-A947-70E740481C1C}">
                <a14:useLocalDpi xmlns:a14="http://schemas.microsoft.com/office/drawing/2010/main"/>
              </a:ext>
            </a:extLst>
          </a:blip>
          <a:srcRect/>
          <a:stretch/>
        </p:blipFill>
        <p:spPr bwMode="auto">
          <a:xfrm>
            <a:off x="350460" y="4098848"/>
            <a:ext cx="2054538" cy="2416163"/>
          </a:xfrm>
          <a:prstGeom prst="rect">
            <a:avLst/>
          </a:prstGeom>
          <a:ln>
            <a:noFill/>
          </a:ln>
          <a:effectLst>
            <a:outerShdw blurRad="292100" dist="139700" dir="2700000" algn="tl" rotWithShape="0">
              <a:srgbClr val="333333">
                <a:alpha val="65000"/>
              </a:srgbClr>
            </a:outerShdw>
          </a:effectLst>
        </p:spPr>
      </p:pic>
      <p:sp>
        <p:nvSpPr>
          <p:cNvPr id="21" name="Triangle 2"/>
          <p:cNvSpPr/>
          <p:nvPr/>
        </p:nvSpPr>
        <p:spPr bwMode="auto">
          <a:xfrm rot="5400000">
            <a:off x="802010" y="1886105"/>
            <a:ext cx="1457428" cy="258466"/>
          </a:xfrm>
          <a:prstGeom prst="triangle">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ZoneTexte 3"/>
          <p:cNvSpPr/>
          <p:nvPr/>
        </p:nvSpPr>
        <p:spPr bwMode="auto">
          <a:xfrm>
            <a:off x="1589899" y="1372703"/>
            <a:ext cx="3807453" cy="1600438"/>
          </a:xfrm>
          <a:prstGeom prst="rect">
            <a:avLst/>
          </a:prstGeom>
          <a:noFill/>
        </p:spPr>
        <p:txBody>
          <a:bodyPr wrap="none" rtlCol="0">
            <a:spAutoFit/>
          </a:bodyPr>
          <a:lstStyle/>
          <a:p>
            <a:pPr marL="136525" indent="-136525">
              <a:buFont typeface="Wingdings"/>
              <a:buChar char="§"/>
              <a:defRPr/>
            </a:pPr>
            <a:r>
              <a:rPr lang="fr-FR" sz="1400" dirty="0"/>
              <a:t>Science ouverte (et reproductible)</a:t>
            </a:r>
            <a:endParaRPr dirty="0"/>
          </a:p>
          <a:p>
            <a:pPr marL="136525" indent="-136525">
              <a:buFont typeface="Wingdings"/>
              <a:buChar char="§"/>
              <a:defRPr/>
            </a:pPr>
            <a:r>
              <a:rPr lang="fr-FR" sz="1400" dirty="0"/>
              <a:t>Recherche interdisciplinaire</a:t>
            </a:r>
            <a:endParaRPr dirty="0"/>
          </a:p>
          <a:p>
            <a:pPr marL="136525" indent="-136525">
              <a:buFont typeface="Wingdings"/>
              <a:buChar char="§"/>
              <a:defRPr/>
            </a:pPr>
            <a:r>
              <a:rPr lang="fr-FR" sz="1400" dirty="0"/>
              <a:t>Connexion des communautés (IR) </a:t>
            </a:r>
            <a:r>
              <a:rPr lang="fr-FR" sz="1100" i="1" dirty="0">
                <a:solidFill>
                  <a:srgbClr val="00B0F0"/>
                </a:solidFill>
              </a:rPr>
              <a:t>[fragmentation]</a:t>
            </a:r>
            <a:endParaRPr sz="1400" i="1" dirty="0">
              <a:solidFill>
                <a:srgbClr val="00B0F0"/>
              </a:solidFill>
            </a:endParaRPr>
          </a:p>
          <a:p>
            <a:pPr marL="136525" indent="-136525">
              <a:buFont typeface="Wingdings"/>
              <a:buChar char="§"/>
              <a:defRPr/>
            </a:pPr>
            <a:r>
              <a:rPr lang="fr-FR" sz="1400" dirty="0"/>
              <a:t>Web de données FAIR et de services (cloud)</a:t>
            </a:r>
            <a:endParaRPr dirty="0"/>
          </a:p>
          <a:p>
            <a:pPr marL="136525" indent="-136525">
              <a:buFont typeface="Wingdings"/>
              <a:buChar char="§"/>
              <a:defRPr/>
            </a:pPr>
            <a:r>
              <a:rPr lang="fr-FR" sz="1400" dirty="0"/>
              <a:t>Contribuer au marché unique numérique  </a:t>
            </a:r>
            <a:endParaRPr dirty="0"/>
          </a:p>
          <a:p>
            <a:pPr>
              <a:defRPr/>
            </a:pPr>
            <a:r>
              <a:rPr lang="fr-FR" sz="1400" dirty="0"/>
              <a:t>    au profit de l'économie et de la société</a:t>
            </a:r>
          </a:p>
          <a:p>
            <a:pPr marL="138113" indent="-138113">
              <a:buFont typeface="Wingdings" pitchFamily="2" charset="2"/>
              <a:buChar char="§"/>
              <a:defRPr/>
            </a:pPr>
            <a:r>
              <a:rPr lang="fr-FR" sz="1400" dirty="0"/>
              <a:t>Appui aux politiques publiques</a:t>
            </a:r>
            <a:endParaRPr sz="1400" dirty="0"/>
          </a:p>
        </p:txBody>
      </p:sp>
      <p:sp>
        <p:nvSpPr>
          <p:cNvPr id="23" name="ZoneTexte 14"/>
          <p:cNvSpPr/>
          <p:nvPr/>
        </p:nvSpPr>
        <p:spPr bwMode="auto">
          <a:xfrm>
            <a:off x="339887" y="1188067"/>
            <a:ext cx="571118" cy="307777"/>
          </a:xfrm>
          <a:prstGeom prst="rect">
            <a:avLst/>
          </a:prstGeom>
          <a:noFill/>
        </p:spPr>
        <p:txBody>
          <a:bodyPr wrap="none" rtlCol="0">
            <a:spAutoFit/>
          </a:bodyPr>
          <a:lstStyle/>
          <a:p>
            <a:pPr>
              <a:defRPr/>
            </a:pPr>
            <a:r>
              <a:rPr lang="fr-FR" sz="1400" b="1">
                <a:solidFill>
                  <a:srgbClr val="002060"/>
                </a:solidFill>
              </a:rPr>
              <a:t>EOSC</a:t>
            </a:r>
            <a:endParaRPr/>
          </a:p>
        </p:txBody>
      </p:sp>
      <p:sp>
        <p:nvSpPr>
          <p:cNvPr id="24" name="Titre 1"/>
          <p:cNvSpPr>
            <a:spLocks noGrp="1"/>
          </p:cNvSpPr>
          <p:nvPr>
            <p:ph type="title"/>
          </p:nvPr>
        </p:nvSpPr>
        <p:spPr bwMode="auto">
          <a:xfrm>
            <a:off x="93759" y="0"/>
            <a:ext cx="10216342" cy="888250"/>
          </a:xfrm>
        </p:spPr>
        <p:txBody>
          <a:bodyPr vertOverflow="overflow" horzOverflow="clip" vert="horz" wrap="square" lIns="0" tIns="46800" rIns="91440" bIns="45720" numCol="1" spcCol="0" rtlCol="0" fromWordArt="0" anchor="ctr" anchorCtr="0" forceAA="0" compatLnSpc="0">
            <a:normAutofit fontScale="90000"/>
          </a:bodyPr>
          <a:lstStyle/>
          <a:p>
            <a:pPr>
              <a:defRPr/>
            </a:pPr>
            <a:r>
              <a:rPr lang="fr-FR" sz="2800" dirty="0"/>
              <a:t>I -  Contexte en 5 points</a:t>
            </a:r>
            <a:r>
              <a:rPr lang="fr-FR" dirty="0"/>
              <a:t> : </a:t>
            </a:r>
            <a:r>
              <a:rPr lang="fr-FR" i="1" dirty="0"/>
              <a:t>le pourquoi ?</a:t>
            </a:r>
            <a:r>
              <a:rPr lang="fr-FR" dirty="0"/>
              <a:t> </a:t>
            </a:r>
            <a:br>
              <a:rPr lang="fr-FR" dirty="0"/>
            </a:br>
            <a:endParaRPr lang="fr-FR" dirty="0"/>
          </a:p>
        </p:txBody>
      </p:sp>
      <p:sp>
        <p:nvSpPr>
          <p:cNvPr id="2" name="ZoneTexte 1">
            <a:extLst>
              <a:ext uri="{FF2B5EF4-FFF2-40B4-BE49-F238E27FC236}">
                <a16:creationId xmlns:a16="http://schemas.microsoft.com/office/drawing/2014/main" id="{B8A626D3-4CE0-5449-A580-0F8F7CA365DE}"/>
              </a:ext>
            </a:extLst>
          </p:cNvPr>
          <p:cNvSpPr txBox="1"/>
          <p:nvPr/>
        </p:nvSpPr>
        <p:spPr>
          <a:xfrm>
            <a:off x="3215680" y="6394979"/>
            <a:ext cx="8975534" cy="461665"/>
          </a:xfrm>
          <a:prstGeom prst="rect">
            <a:avLst/>
          </a:prstGeom>
          <a:noFill/>
        </p:spPr>
        <p:txBody>
          <a:bodyPr wrap="none" rtlCol="0">
            <a:spAutoFit/>
          </a:bodyPr>
          <a:lstStyle/>
          <a:p>
            <a:r>
              <a:rPr lang="fr-FR" sz="2400" b="1" i="1" dirty="0">
                <a:solidFill>
                  <a:srgbClr val="C00000"/>
                </a:solidFill>
              </a:rPr>
              <a:t>=&gt; Des enjeux, des besoins,  des transitions, que devons-nous faire ?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91427E44-39F3-2342-B90A-A46CBB328FD6}"/>
              </a:ext>
            </a:extLst>
          </p:cNvPr>
          <p:cNvSpPr txBox="1"/>
          <p:nvPr/>
        </p:nvSpPr>
        <p:spPr>
          <a:xfrm>
            <a:off x="2946380" y="3632696"/>
            <a:ext cx="648511" cy="307777"/>
          </a:xfrm>
          <a:prstGeom prst="rect">
            <a:avLst/>
          </a:prstGeom>
          <a:noFill/>
        </p:spPr>
        <p:txBody>
          <a:bodyPr wrap="none" rtlCol="0">
            <a:spAutoFit/>
          </a:bodyPr>
          <a:lstStyle/>
          <a:p>
            <a:r>
              <a:rPr lang="fr-FR" sz="1400" dirty="0"/>
              <a:t>Fermé</a:t>
            </a:r>
          </a:p>
        </p:txBody>
      </p:sp>
      <p:sp>
        <p:nvSpPr>
          <p:cNvPr id="5" name="ZoneTexte 4">
            <a:extLst>
              <a:ext uri="{FF2B5EF4-FFF2-40B4-BE49-F238E27FC236}">
                <a16:creationId xmlns:a16="http://schemas.microsoft.com/office/drawing/2014/main" id="{EBF90788-3FDE-F64B-8EC3-792EB879DBB9}"/>
              </a:ext>
            </a:extLst>
          </p:cNvPr>
          <p:cNvSpPr txBox="1"/>
          <p:nvPr/>
        </p:nvSpPr>
        <p:spPr>
          <a:xfrm>
            <a:off x="6040760" y="3644390"/>
            <a:ext cx="748923" cy="307777"/>
          </a:xfrm>
          <a:prstGeom prst="rect">
            <a:avLst/>
          </a:prstGeom>
          <a:noFill/>
        </p:spPr>
        <p:txBody>
          <a:bodyPr wrap="none" rtlCol="0">
            <a:spAutoFit/>
          </a:bodyPr>
          <a:lstStyle/>
          <a:p>
            <a:r>
              <a:rPr lang="fr-FR" sz="1400" dirty="0"/>
              <a:t>Partagé</a:t>
            </a:r>
          </a:p>
        </p:txBody>
      </p:sp>
      <p:sp>
        <p:nvSpPr>
          <p:cNvPr id="6" name="ZoneTexte 5">
            <a:extLst>
              <a:ext uri="{FF2B5EF4-FFF2-40B4-BE49-F238E27FC236}">
                <a16:creationId xmlns:a16="http://schemas.microsoft.com/office/drawing/2014/main" id="{B7B3BF3A-7573-AB40-9041-E2EE271A87DE}"/>
              </a:ext>
            </a:extLst>
          </p:cNvPr>
          <p:cNvSpPr txBox="1"/>
          <p:nvPr/>
        </p:nvSpPr>
        <p:spPr>
          <a:xfrm>
            <a:off x="8784741" y="3632696"/>
            <a:ext cx="691087" cy="307777"/>
          </a:xfrm>
          <a:prstGeom prst="rect">
            <a:avLst/>
          </a:prstGeom>
          <a:noFill/>
        </p:spPr>
        <p:txBody>
          <a:bodyPr wrap="none" rtlCol="0">
            <a:spAutoFit/>
          </a:bodyPr>
          <a:lstStyle/>
          <a:p>
            <a:r>
              <a:rPr lang="fr-FR" sz="1400" dirty="0"/>
              <a:t>Ouvert</a:t>
            </a:r>
          </a:p>
        </p:txBody>
      </p:sp>
      <p:sp>
        <p:nvSpPr>
          <p:cNvPr id="15" name="ZoneTexte 14">
            <a:extLst>
              <a:ext uri="{FF2B5EF4-FFF2-40B4-BE49-F238E27FC236}">
                <a16:creationId xmlns:a16="http://schemas.microsoft.com/office/drawing/2014/main" id="{6CDE17C8-A01E-B54F-85C7-94678CBEDF60}"/>
              </a:ext>
            </a:extLst>
          </p:cNvPr>
          <p:cNvSpPr txBox="1"/>
          <p:nvPr/>
        </p:nvSpPr>
        <p:spPr>
          <a:xfrm>
            <a:off x="1906293" y="5191635"/>
            <a:ext cx="8494739" cy="830997"/>
          </a:xfrm>
          <a:prstGeom prst="rect">
            <a:avLst/>
          </a:prstGeom>
          <a:solidFill>
            <a:schemeClr val="bg1"/>
          </a:solidFill>
        </p:spPr>
        <p:txBody>
          <a:bodyPr wrap="square" rtlCol="0">
            <a:spAutoFit/>
          </a:bodyPr>
          <a:lstStyle/>
          <a:p>
            <a:pPr lvl="0"/>
            <a:r>
              <a:rPr lang="fr-FR" sz="1600" b="1" dirty="0"/>
              <a:t>Une modalité de contenu </a:t>
            </a:r>
            <a:r>
              <a:rPr lang="fr-FR" sz="1600" dirty="0"/>
              <a:t>: ouvrir qu’une partie des données, ou de n’ouvrir qu’après traitement des données (bruitage, modification d’échelle, anonymisation …), si tant est que cette information garde du sens sur le plan scientifique. </a:t>
            </a:r>
          </a:p>
        </p:txBody>
      </p:sp>
      <p:sp>
        <p:nvSpPr>
          <p:cNvPr id="27" name="ZoneTexte 26">
            <a:extLst>
              <a:ext uri="{FF2B5EF4-FFF2-40B4-BE49-F238E27FC236}">
                <a16:creationId xmlns:a16="http://schemas.microsoft.com/office/drawing/2014/main" id="{E71CF55C-701D-D743-9147-DF00E248C8AC}"/>
              </a:ext>
            </a:extLst>
          </p:cNvPr>
          <p:cNvSpPr txBox="1"/>
          <p:nvPr/>
        </p:nvSpPr>
        <p:spPr>
          <a:xfrm>
            <a:off x="2226053" y="225153"/>
            <a:ext cx="8148436" cy="507831"/>
          </a:xfrm>
          <a:prstGeom prst="rect">
            <a:avLst/>
          </a:prstGeom>
          <a:noFill/>
        </p:spPr>
        <p:txBody>
          <a:bodyPr wrap="square" rtlCol="0">
            <a:spAutoFit/>
          </a:bodyPr>
          <a:lstStyle/>
          <a:p>
            <a:pPr marL="457200" indent="-457200" defTabSz="914400">
              <a:lnSpc>
                <a:spcPct val="90000"/>
              </a:lnSpc>
              <a:spcBef>
                <a:spcPct val="0"/>
              </a:spcBef>
              <a:buSzPct val="125000"/>
              <a:buBlip>
                <a:blip r:embed="rId2"/>
              </a:buBlip>
            </a:pPr>
            <a:r>
              <a:rPr lang="fr-FR" sz="3000" b="1" dirty="0">
                <a:solidFill>
                  <a:srgbClr val="00A3A6"/>
                </a:solidFill>
                <a:latin typeface="+mj-lt"/>
                <a:ea typeface="+mj-ea"/>
                <a:cs typeface="+mj-cs"/>
              </a:rPr>
              <a:t>Un spectre du plus fermé au totalement ouvert </a:t>
            </a:r>
          </a:p>
        </p:txBody>
      </p:sp>
      <p:sp>
        <p:nvSpPr>
          <p:cNvPr id="28" name="ZoneTexte 27">
            <a:extLst>
              <a:ext uri="{FF2B5EF4-FFF2-40B4-BE49-F238E27FC236}">
                <a16:creationId xmlns:a16="http://schemas.microsoft.com/office/drawing/2014/main" id="{0004B8DB-B75E-5B40-AC51-C9FD15F0BF81}"/>
              </a:ext>
            </a:extLst>
          </p:cNvPr>
          <p:cNvSpPr txBox="1"/>
          <p:nvPr/>
        </p:nvSpPr>
        <p:spPr>
          <a:xfrm>
            <a:off x="2570423" y="4100402"/>
            <a:ext cx="2131411" cy="584775"/>
          </a:xfrm>
          <a:prstGeom prst="rect">
            <a:avLst/>
          </a:prstGeom>
          <a:noFill/>
        </p:spPr>
        <p:txBody>
          <a:bodyPr wrap="square" rtlCol="0">
            <a:spAutoFit/>
          </a:bodyPr>
          <a:lstStyle/>
          <a:p>
            <a:r>
              <a:rPr lang="fr-FR" sz="1600" dirty="0"/>
              <a:t>Usage strictement interne à l’institut.</a:t>
            </a:r>
          </a:p>
        </p:txBody>
      </p:sp>
      <p:sp>
        <p:nvSpPr>
          <p:cNvPr id="41" name="ZoneTexte 40">
            <a:extLst>
              <a:ext uri="{FF2B5EF4-FFF2-40B4-BE49-F238E27FC236}">
                <a16:creationId xmlns:a16="http://schemas.microsoft.com/office/drawing/2014/main" id="{962AEC32-40F1-314F-B173-1D52ECE49AD3}"/>
              </a:ext>
            </a:extLst>
          </p:cNvPr>
          <p:cNvSpPr txBox="1"/>
          <p:nvPr/>
        </p:nvSpPr>
        <p:spPr>
          <a:xfrm>
            <a:off x="7961917" y="4100402"/>
            <a:ext cx="2478614" cy="830997"/>
          </a:xfrm>
          <a:prstGeom prst="rect">
            <a:avLst/>
          </a:prstGeom>
          <a:noFill/>
        </p:spPr>
        <p:txBody>
          <a:bodyPr wrap="square" rtlCol="0">
            <a:spAutoFit/>
          </a:bodyPr>
          <a:lstStyle/>
          <a:p>
            <a:r>
              <a:rPr lang="fr-FR" sz="1600" dirty="0"/>
              <a:t>Réutilisables par tous, gratuitement, et sans aucun contrôle.</a:t>
            </a:r>
          </a:p>
        </p:txBody>
      </p:sp>
      <p:sp>
        <p:nvSpPr>
          <p:cNvPr id="42" name="ZoneTexte 41">
            <a:extLst>
              <a:ext uri="{FF2B5EF4-FFF2-40B4-BE49-F238E27FC236}">
                <a16:creationId xmlns:a16="http://schemas.microsoft.com/office/drawing/2014/main" id="{178CEE7A-FB6A-ED4C-8D31-DE7C7D280F64}"/>
              </a:ext>
            </a:extLst>
          </p:cNvPr>
          <p:cNvSpPr txBox="1"/>
          <p:nvPr/>
        </p:nvSpPr>
        <p:spPr>
          <a:xfrm>
            <a:off x="5257361" y="4100402"/>
            <a:ext cx="2704557" cy="1323439"/>
          </a:xfrm>
          <a:prstGeom prst="rect">
            <a:avLst/>
          </a:prstGeom>
          <a:noFill/>
        </p:spPr>
        <p:txBody>
          <a:bodyPr wrap="square" rtlCol="0">
            <a:spAutoFit/>
          </a:bodyPr>
          <a:lstStyle/>
          <a:p>
            <a:r>
              <a:rPr lang="fr-FR" sz="1600" dirty="0"/>
              <a:t>Usage par des personnes externes à l’institut est possible sous certaines conditions. </a:t>
            </a:r>
          </a:p>
          <a:p>
            <a:endParaRPr lang="fr-FR" sz="1600" dirty="0"/>
          </a:p>
        </p:txBody>
      </p:sp>
      <p:sp>
        <p:nvSpPr>
          <p:cNvPr id="43" name="Rectangle : coins arrondis 42">
            <a:extLst>
              <a:ext uri="{FF2B5EF4-FFF2-40B4-BE49-F238E27FC236}">
                <a16:creationId xmlns:a16="http://schemas.microsoft.com/office/drawing/2014/main" id="{E6D73A73-EB3A-AA40-AE70-7732C4EF7260}"/>
              </a:ext>
            </a:extLst>
          </p:cNvPr>
          <p:cNvSpPr/>
          <p:nvPr/>
        </p:nvSpPr>
        <p:spPr>
          <a:xfrm>
            <a:off x="7888181" y="1547543"/>
            <a:ext cx="1900824" cy="593157"/>
          </a:xfrm>
          <a:prstGeom prst="roundRect">
            <a:avLst/>
          </a:prstGeom>
          <a:solidFill>
            <a:srgbClr val="00B050">
              <a:alpha val="25000"/>
            </a:srgb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p>
        </p:txBody>
      </p:sp>
      <p:sp>
        <p:nvSpPr>
          <p:cNvPr id="44" name="Rectangle : coins arrondis 43">
            <a:extLst>
              <a:ext uri="{FF2B5EF4-FFF2-40B4-BE49-F238E27FC236}">
                <a16:creationId xmlns:a16="http://schemas.microsoft.com/office/drawing/2014/main" id="{ADA6CC7D-0725-AD4E-918A-B1947A71AB59}"/>
              </a:ext>
            </a:extLst>
          </p:cNvPr>
          <p:cNvSpPr/>
          <p:nvPr/>
        </p:nvSpPr>
        <p:spPr>
          <a:xfrm>
            <a:off x="3003786" y="1547543"/>
            <a:ext cx="1913715" cy="593158"/>
          </a:xfrm>
          <a:prstGeom prst="roundRect">
            <a:avLst/>
          </a:prstGeom>
          <a:solidFill>
            <a:srgbClr val="FF0000">
              <a:alpha val="4000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rgbClr val="FF0000"/>
              </a:solidFill>
            </a:endParaRPr>
          </a:p>
        </p:txBody>
      </p:sp>
      <p:sp>
        <p:nvSpPr>
          <p:cNvPr id="45" name="Rectangle : coins arrondis 44">
            <a:extLst>
              <a:ext uri="{FF2B5EF4-FFF2-40B4-BE49-F238E27FC236}">
                <a16:creationId xmlns:a16="http://schemas.microsoft.com/office/drawing/2014/main" id="{12D41E06-50E9-7C4D-87A7-A9D9D2F65635}"/>
              </a:ext>
            </a:extLst>
          </p:cNvPr>
          <p:cNvSpPr/>
          <p:nvPr/>
        </p:nvSpPr>
        <p:spPr>
          <a:xfrm>
            <a:off x="4394010" y="1547542"/>
            <a:ext cx="2404253" cy="593158"/>
          </a:xfrm>
          <a:prstGeom prst="roundRect">
            <a:avLst/>
          </a:prstGeom>
          <a:solidFill>
            <a:srgbClr val="FFC000">
              <a:alpha val="36000"/>
            </a:srgb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rgbClr val="FFC000"/>
              </a:solidFill>
            </a:endParaRPr>
          </a:p>
        </p:txBody>
      </p:sp>
      <p:sp>
        <p:nvSpPr>
          <p:cNvPr id="46" name="Rectangle : coins arrondis 45">
            <a:extLst>
              <a:ext uri="{FF2B5EF4-FFF2-40B4-BE49-F238E27FC236}">
                <a16:creationId xmlns:a16="http://schemas.microsoft.com/office/drawing/2014/main" id="{2EAA510D-8E04-0E46-947A-B95E90A1264C}"/>
              </a:ext>
            </a:extLst>
          </p:cNvPr>
          <p:cNvSpPr/>
          <p:nvPr/>
        </p:nvSpPr>
        <p:spPr>
          <a:xfrm>
            <a:off x="6249548" y="1549178"/>
            <a:ext cx="2198606" cy="593158"/>
          </a:xfrm>
          <a:prstGeom prst="roundRect">
            <a:avLst/>
          </a:prstGeom>
          <a:solidFill>
            <a:srgbClr val="92D050">
              <a:alpha val="24000"/>
            </a:srgbClr>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rgbClr val="92D050"/>
              </a:solidFill>
            </a:endParaRPr>
          </a:p>
        </p:txBody>
      </p:sp>
      <p:sp>
        <p:nvSpPr>
          <p:cNvPr id="47" name="Signalisation droite 46">
            <a:extLst>
              <a:ext uri="{FF2B5EF4-FFF2-40B4-BE49-F238E27FC236}">
                <a16:creationId xmlns:a16="http://schemas.microsoft.com/office/drawing/2014/main" id="{708EB601-8DF7-1E45-9481-8D9BEA0BA618}"/>
              </a:ext>
            </a:extLst>
          </p:cNvPr>
          <p:cNvSpPr/>
          <p:nvPr/>
        </p:nvSpPr>
        <p:spPr>
          <a:xfrm>
            <a:off x="2944131" y="3639993"/>
            <a:ext cx="6811525" cy="312775"/>
          </a:xfrm>
          <a:prstGeom prst="homePlate">
            <a:avLst/>
          </a:prstGeom>
          <a:gradFill flip="none" rotWithShape="1">
            <a:gsLst>
              <a:gs pos="0">
                <a:srgbClr val="FF0000"/>
              </a:gs>
              <a:gs pos="29000">
                <a:srgbClr val="FFC000"/>
              </a:gs>
              <a:gs pos="92000">
                <a:srgbClr val="00B05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48" name="ZoneTexte 47">
            <a:extLst>
              <a:ext uri="{FF2B5EF4-FFF2-40B4-BE49-F238E27FC236}">
                <a16:creationId xmlns:a16="http://schemas.microsoft.com/office/drawing/2014/main" id="{5AE9835B-29ED-074B-844B-66653BFD72A0}"/>
              </a:ext>
            </a:extLst>
          </p:cNvPr>
          <p:cNvSpPr txBox="1"/>
          <p:nvPr/>
        </p:nvSpPr>
        <p:spPr>
          <a:xfrm>
            <a:off x="3049276" y="3639994"/>
            <a:ext cx="583173" cy="276999"/>
          </a:xfrm>
          <a:prstGeom prst="rect">
            <a:avLst/>
          </a:prstGeom>
          <a:noFill/>
        </p:spPr>
        <p:txBody>
          <a:bodyPr wrap="none" rtlCol="0">
            <a:spAutoFit/>
          </a:bodyPr>
          <a:lstStyle/>
          <a:p>
            <a:r>
              <a:rPr lang="fr-FR" sz="1200" dirty="0"/>
              <a:t>Fermé</a:t>
            </a:r>
          </a:p>
        </p:txBody>
      </p:sp>
      <p:sp>
        <p:nvSpPr>
          <p:cNvPr id="49" name="ZoneTexte 48">
            <a:extLst>
              <a:ext uri="{FF2B5EF4-FFF2-40B4-BE49-F238E27FC236}">
                <a16:creationId xmlns:a16="http://schemas.microsoft.com/office/drawing/2014/main" id="{E1E2B4EA-1832-A34D-85F2-30E2EEE48896}"/>
              </a:ext>
            </a:extLst>
          </p:cNvPr>
          <p:cNvSpPr txBox="1"/>
          <p:nvPr/>
        </p:nvSpPr>
        <p:spPr>
          <a:xfrm>
            <a:off x="5910727" y="3653197"/>
            <a:ext cx="665567" cy="276999"/>
          </a:xfrm>
          <a:prstGeom prst="rect">
            <a:avLst/>
          </a:prstGeom>
          <a:noFill/>
        </p:spPr>
        <p:txBody>
          <a:bodyPr wrap="none" rtlCol="0">
            <a:spAutoFit/>
          </a:bodyPr>
          <a:lstStyle/>
          <a:p>
            <a:r>
              <a:rPr lang="fr-FR" sz="1200" dirty="0"/>
              <a:t>Partagé</a:t>
            </a:r>
          </a:p>
        </p:txBody>
      </p:sp>
      <p:sp>
        <p:nvSpPr>
          <p:cNvPr id="50" name="ZoneTexte 49">
            <a:extLst>
              <a:ext uri="{FF2B5EF4-FFF2-40B4-BE49-F238E27FC236}">
                <a16:creationId xmlns:a16="http://schemas.microsoft.com/office/drawing/2014/main" id="{61EFB7CD-1FF7-E247-A3AD-60C44D50600A}"/>
              </a:ext>
            </a:extLst>
          </p:cNvPr>
          <p:cNvSpPr txBox="1"/>
          <p:nvPr/>
        </p:nvSpPr>
        <p:spPr>
          <a:xfrm>
            <a:off x="8448154" y="3639993"/>
            <a:ext cx="616002" cy="276999"/>
          </a:xfrm>
          <a:prstGeom prst="rect">
            <a:avLst/>
          </a:prstGeom>
          <a:noFill/>
        </p:spPr>
        <p:txBody>
          <a:bodyPr wrap="none" rtlCol="0">
            <a:spAutoFit/>
          </a:bodyPr>
          <a:lstStyle/>
          <a:p>
            <a:r>
              <a:rPr lang="fr-FR" sz="1200" dirty="0"/>
              <a:t>Ouvert</a:t>
            </a:r>
          </a:p>
        </p:txBody>
      </p:sp>
      <p:sp>
        <p:nvSpPr>
          <p:cNvPr id="51" name="ZoneTexte 50">
            <a:extLst>
              <a:ext uri="{FF2B5EF4-FFF2-40B4-BE49-F238E27FC236}">
                <a16:creationId xmlns:a16="http://schemas.microsoft.com/office/drawing/2014/main" id="{A6DBEE30-88BC-A64D-9618-AE63B01F7D20}"/>
              </a:ext>
            </a:extLst>
          </p:cNvPr>
          <p:cNvSpPr txBox="1"/>
          <p:nvPr/>
        </p:nvSpPr>
        <p:spPr>
          <a:xfrm>
            <a:off x="8101378" y="2990729"/>
            <a:ext cx="961568" cy="461665"/>
          </a:xfrm>
          <a:prstGeom prst="rect">
            <a:avLst/>
          </a:prstGeom>
          <a:noFill/>
        </p:spPr>
        <p:txBody>
          <a:bodyPr wrap="square" rtlCol="0">
            <a:spAutoFit/>
          </a:bodyPr>
          <a:lstStyle/>
          <a:p>
            <a:pPr algn="ctr"/>
            <a:r>
              <a:rPr lang="fr-FR" sz="1200" dirty="0"/>
              <a:t>Secteur économique</a:t>
            </a:r>
          </a:p>
        </p:txBody>
      </p:sp>
      <p:sp>
        <p:nvSpPr>
          <p:cNvPr id="52" name="ZoneTexte 51">
            <a:extLst>
              <a:ext uri="{FF2B5EF4-FFF2-40B4-BE49-F238E27FC236}">
                <a16:creationId xmlns:a16="http://schemas.microsoft.com/office/drawing/2014/main" id="{7BDD10AE-743B-ED44-9D76-93195FAB22EF}"/>
              </a:ext>
            </a:extLst>
          </p:cNvPr>
          <p:cNvSpPr txBox="1"/>
          <p:nvPr/>
        </p:nvSpPr>
        <p:spPr>
          <a:xfrm>
            <a:off x="9102100" y="3052731"/>
            <a:ext cx="653556" cy="461665"/>
          </a:xfrm>
          <a:prstGeom prst="rect">
            <a:avLst/>
          </a:prstGeom>
          <a:noFill/>
        </p:spPr>
        <p:txBody>
          <a:bodyPr wrap="square" rtlCol="0">
            <a:spAutoFit/>
          </a:bodyPr>
          <a:lstStyle/>
          <a:p>
            <a:pPr algn="ctr"/>
            <a:r>
              <a:rPr lang="fr-FR" sz="1200" dirty="0"/>
              <a:t>Société civile</a:t>
            </a:r>
          </a:p>
        </p:txBody>
      </p:sp>
      <p:sp>
        <p:nvSpPr>
          <p:cNvPr id="53" name="ZoneTexte 52">
            <a:extLst>
              <a:ext uri="{FF2B5EF4-FFF2-40B4-BE49-F238E27FC236}">
                <a16:creationId xmlns:a16="http://schemas.microsoft.com/office/drawing/2014/main" id="{95861B36-8A9A-B146-8B66-1567FE2D3CA3}"/>
              </a:ext>
            </a:extLst>
          </p:cNvPr>
          <p:cNvSpPr txBox="1"/>
          <p:nvPr/>
        </p:nvSpPr>
        <p:spPr>
          <a:xfrm>
            <a:off x="7343545" y="2423592"/>
            <a:ext cx="1633463" cy="276999"/>
          </a:xfrm>
          <a:prstGeom prst="rect">
            <a:avLst/>
          </a:prstGeom>
          <a:noFill/>
        </p:spPr>
        <p:txBody>
          <a:bodyPr wrap="square" rtlCol="0">
            <a:spAutoFit/>
          </a:bodyPr>
          <a:lstStyle/>
          <a:p>
            <a:pPr algn="ctr"/>
            <a:r>
              <a:rPr lang="fr-FR" sz="1200" dirty="0"/>
              <a:t>Licence d’utilisation</a:t>
            </a:r>
          </a:p>
        </p:txBody>
      </p:sp>
      <p:sp>
        <p:nvSpPr>
          <p:cNvPr id="54" name="ZoneTexte 53">
            <a:extLst>
              <a:ext uri="{FF2B5EF4-FFF2-40B4-BE49-F238E27FC236}">
                <a16:creationId xmlns:a16="http://schemas.microsoft.com/office/drawing/2014/main" id="{3E23E963-4A76-0542-BD85-BC964EDE8342}"/>
              </a:ext>
            </a:extLst>
          </p:cNvPr>
          <p:cNvSpPr txBox="1"/>
          <p:nvPr/>
        </p:nvSpPr>
        <p:spPr>
          <a:xfrm>
            <a:off x="5309529" y="3061336"/>
            <a:ext cx="1116361" cy="461665"/>
          </a:xfrm>
          <a:prstGeom prst="rect">
            <a:avLst/>
          </a:prstGeom>
          <a:noFill/>
        </p:spPr>
        <p:txBody>
          <a:bodyPr wrap="square" rtlCol="0">
            <a:spAutoFit/>
          </a:bodyPr>
          <a:lstStyle/>
          <a:p>
            <a:pPr algn="ctr"/>
            <a:r>
              <a:rPr lang="fr-FR" sz="1200" dirty="0"/>
              <a:t>Consortium de chercheurs</a:t>
            </a:r>
          </a:p>
        </p:txBody>
      </p:sp>
      <p:sp>
        <p:nvSpPr>
          <p:cNvPr id="55" name="ZoneTexte 54">
            <a:extLst>
              <a:ext uri="{FF2B5EF4-FFF2-40B4-BE49-F238E27FC236}">
                <a16:creationId xmlns:a16="http://schemas.microsoft.com/office/drawing/2014/main" id="{2B385B20-77CF-7D4A-BB9A-3CBD8AAB732A}"/>
              </a:ext>
            </a:extLst>
          </p:cNvPr>
          <p:cNvSpPr txBox="1"/>
          <p:nvPr/>
        </p:nvSpPr>
        <p:spPr>
          <a:xfrm>
            <a:off x="4193948" y="3031826"/>
            <a:ext cx="892552" cy="461665"/>
          </a:xfrm>
          <a:prstGeom prst="rect">
            <a:avLst/>
          </a:prstGeom>
          <a:noFill/>
        </p:spPr>
        <p:txBody>
          <a:bodyPr wrap="none" rtlCol="0">
            <a:spAutoFit/>
          </a:bodyPr>
          <a:lstStyle/>
          <a:p>
            <a:pPr algn="ctr"/>
            <a:r>
              <a:rPr lang="fr-FR" sz="1200" dirty="0"/>
              <a:t>Partenaires</a:t>
            </a:r>
          </a:p>
          <a:p>
            <a:pPr algn="ctr"/>
            <a:r>
              <a:rPr lang="fr-FR" sz="1200" dirty="0"/>
              <a:t>de projets</a:t>
            </a:r>
          </a:p>
        </p:txBody>
      </p:sp>
      <p:sp>
        <p:nvSpPr>
          <p:cNvPr id="56" name="ZoneTexte 55">
            <a:extLst>
              <a:ext uri="{FF2B5EF4-FFF2-40B4-BE49-F238E27FC236}">
                <a16:creationId xmlns:a16="http://schemas.microsoft.com/office/drawing/2014/main" id="{D4BB4BE5-6DD9-454E-9D60-28C68E4B8A4B}"/>
              </a:ext>
            </a:extLst>
          </p:cNvPr>
          <p:cNvSpPr txBox="1"/>
          <p:nvPr/>
        </p:nvSpPr>
        <p:spPr>
          <a:xfrm>
            <a:off x="1877798" y="3152002"/>
            <a:ext cx="893130" cy="276999"/>
          </a:xfrm>
          <a:prstGeom prst="rect">
            <a:avLst/>
          </a:prstGeom>
          <a:noFill/>
        </p:spPr>
        <p:txBody>
          <a:bodyPr wrap="none" rtlCol="0">
            <a:spAutoFit/>
          </a:bodyPr>
          <a:lstStyle/>
          <a:p>
            <a:r>
              <a:rPr lang="fr-FR" sz="1200" i="1" dirty="0"/>
              <a:t>Utilisateurs</a:t>
            </a:r>
          </a:p>
        </p:txBody>
      </p:sp>
      <p:sp>
        <p:nvSpPr>
          <p:cNvPr id="57" name="ZoneTexte 56">
            <a:extLst>
              <a:ext uri="{FF2B5EF4-FFF2-40B4-BE49-F238E27FC236}">
                <a16:creationId xmlns:a16="http://schemas.microsoft.com/office/drawing/2014/main" id="{9CE852F6-0E41-3A4E-9797-DC8209BF0703}"/>
              </a:ext>
            </a:extLst>
          </p:cNvPr>
          <p:cNvSpPr txBox="1"/>
          <p:nvPr/>
        </p:nvSpPr>
        <p:spPr>
          <a:xfrm>
            <a:off x="1917214" y="2414835"/>
            <a:ext cx="953758" cy="461665"/>
          </a:xfrm>
          <a:prstGeom prst="rect">
            <a:avLst/>
          </a:prstGeom>
          <a:noFill/>
        </p:spPr>
        <p:txBody>
          <a:bodyPr wrap="square" rtlCol="0">
            <a:spAutoFit/>
          </a:bodyPr>
          <a:lstStyle/>
          <a:p>
            <a:r>
              <a:rPr lang="fr-FR" sz="1200" i="1" dirty="0"/>
              <a:t>Cadre juridique</a:t>
            </a:r>
          </a:p>
        </p:txBody>
      </p:sp>
      <p:sp>
        <p:nvSpPr>
          <p:cNvPr id="58" name="ZoneTexte 57">
            <a:extLst>
              <a:ext uri="{FF2B5EF4-FFF2-40B4-BE49-F238E27FC236}">
                <a16:creationId xmlns:a16="http://schemas.microsoft.com/office/drawing/2014/main" id="{8C989E28-62E1-5C48-A98A-381F31D1F2FB}"/>
              </a:ext>
            </a:extLst>
          </p:cNvPr>
          <p:cNvSpPr txBox="1"/>
          <p:nvPr/>
        </p:nvSpPr>
        <p:spPr>
          <a:xfrm>
            <a:off x="4118706" y="2308191"/>
            <a:ext cx="1043035" cy="461665"/>
          </a:xfrm>
          <a:prstGeom prst="rect">
            <a:avLst/>
          </a:prstGeom>
          <a:noFill/>
        </p:spPr>
        <p:txBody>
          <a:bodyPr wrap="square" rtlCol="0">
            <a:spAutoFit/>
          </a:bodyPr>
          <a:lstStyle/>
          <a:p>
            <a:pPr algn="ctr"/>
            <a:r>
              <a:rPr lang="fr-FR" sz="1200" dirty="0"/>
              <a:t>Contrat de projet</a:t>
            </a:r>
          </a:p>
        </p:txBody>
      </p:sp>
      <p:sp>
        <p:nvSpPr>
          <p:cNvPr id="59" name="ZoneTexte 58">
            <a:extLst>
              <a:ext uri="{FF2B5EF4-FFF2-40B4-BE49-F238E27FC236}">
                <a16:creationId xmlns:a16="http://schemas.microsoft.com/office/drawing/2014/main" id="{CB8DD4A8-83C9-5F42-8E29-659A17814B61}"/>
              </a:ext>
            </a:extLst>
          </p:cNvPr>
          <p:cNvSpPr txBox="1"/>
          <p:nvPr/>
        </p:nvSpPr>
        <p:spPr>
          <a:xfrm>
            <a:off x="5339512" y="2218580"/>
            <a:ext cx="1027851" cy="830997"/>
          </a:xfrm>
          <a:prstGeom prst="rect">
            <a:avLst/>
          </a:prstGeom>
          <a:noFill/>
        </p:spPr>
        <p:txBody>
          <a:bodyPr wrap="square" rtlCol="0">
            <a:spAutoFit/>
          </a:bodyPr>
          <a:lstStyle/>
          <a:p>
            <a:pPr algn="ctr"/>
            <a:r>
              <a:rPr lang="fr-FR" sz="1200" dirty="0"/>
              <a:t>Accord de consortium</a:t>
            </a:r>
          </a:p>
          <a:p>
            <a:pPr algn="ctr"/>
            <a:r>
              <a:rPr lang="fr-FR" sz="1200" dirty="0"/>
              <a:t>(ex: Bermuda agreement)</a:t>
            </a:r>
          </a:p>
        </p:txBody>
      </p:sp>
      <p:sp>
        <p:nvSpPr>
          <p:cNvPr id="60" name="ZoneTexte 59">
            <a:extLst>
              <a:ext uri="{FF2B5EF4-FFF2-40B4-BE49-F238E27FC236}">
                <a16:creationId xmlns:a16="http://schemas.microsoft.com/office/drawing/2014/main" id="{B300936F-E6A7-024C-B8DF-F41E52F43734}"/>
              </a:ext>
            </a:extLst>
          </p:cNvPr>
          <p:cNvSpPr txBox="1"/>
          <p:nvPr/>
        </p:nvSpPr>
        <p:spPr>
          <a:xfrm>
            <a:off x="6506922" y="2924397"/>
            <a:ext cx="1543845" cy="646331"/>
          </a:xfrm>
          <a:prstGeom prst="rect">
            <a:avLst/>
          </a:prstGeom>
          <a:noFill/>
        </p:spPr>
        <p:txBody>
          <a:bodyPr wrap="square" rtlCol="0">
            <a:spAutoFit/>
          </a:bodyPr>
          <a:lstStyle/>
          <a:p>
            <a:pPr algn="ctr"/>
            <a:r>
              <a:rPr lang="fr-FR" sz="1200" dirty="0"/>
              <a:t>Secteur académique et Institutions publiques</a:t>
            </a:r>
          </a:p>
        </p:txBody>
      </p:sp>
      <p:sp>
        <p:nvSpPr>
          <p:cNvPr id="61" name="ZoneTexte 60">
            <a:extLst>
              <a:ext uri="{FF2B5EF4-FFF2-40B4-BE49-F238E27FC236}">
                <a16:creationId xmlns:a16="http://schemas.microsoft.com/office/drawing/2014/main" id="{748131A1-7346-484C-94A5-A85B180CE37B}"/>
              </a:ext>
            </a:extLst>
          </p:cNvPr>
          <p:cNvSpPr txBox="1"/>
          <p:nvPr/>
        </p:nvSpPr>
        <p:spPr>
          <a:xfrm>
            <a:off x="3009114" y="2291338"/>
            <a:ext cx="1043035" cy="646331"/>
          </a:xfrm>
          <a:prstGeom prst="rect">
            <a:avLst/>
          </a:prstGeom>
          <a:noFill/>
        </p:spPr>
        <p:txBody>
          <a:bodyPr wrap="square" rtlCol="0">
            <a:spAutoFit/>
          </a:bodyPr>
          <a:lstStyle/>
          <a:p>
            <a:pPr algn="ctr"/>
            <a:r>
              <a:rPr lang="fr-FR" sz="1200" dirty="0"/>
              <a:t>Statut ou Contrat de travail</a:t>
            </a:r>
          </a:p>
        </p:txBody>
      </p:sp>
      <p:sp>
        <p:nvSpPr>
          <p:cNvPr id="62" name="ZoneTexte 61">
            <a:extLst>
              <a:ext uri="{FF2B5EF4-FFF2-40B4-BE49-F238E27FC236}">
                <a16:creationId xmlns:a16="http://schemas.microsoft.com/office/drawing/2014/main" id="{F64E0AED-D12B-6B49-AD3A-E4398A8EBB5B}"/>
              </a:ext>
            </a:extLst>
          </p:cNvPr>
          <p:cNvSpPr txBox="1"/>
          <p:nvPr/>
        </p:nvSpPr>
        <p:spPr>
          <a:xfrm>
            <a:off x="3033843" y="3068483"/>
            <a:ext cx="953758" cy="461665"/>
          </a:xfrm>
          <a:prstGeom prst="rect">
            <a:avLst/>
          </a:prstGeom>
          <a:noFill/>
        </p:spPr>
        <p:txBody>
          <a:bodyPr wrap="square" rtlCol="0">
            <a:spAutoFit/>
          </a:bodyPr>
          <a:lstStyle/>
          <a:p>
            <a:pPr algn="ctr"/>
            <a:r>
              <a:rPr lang="fr-FR" sz="1200" dirty="0"/>
              <a:t>Agent INRAE</a:t>
            </a:r>
          </a:p>
        </p:txBody>
      </p:sp>
      <p:sp>
        <p:nvSpPr>
          <p:cNvPr id="63" name="ZoneTexte 62">
            <a:extLst>
              <a:ext uri="{FF2B5EF4-FFF2-40B4-BE49-F238E27FC236}">
                <a16:creationId xmlns:a16="http://schemas.microsoft.com/office/drawing/2014/main" id="{1AC63F39-0D46-8548-AED8-1FB87A6F616A}"/>
              </a:ext>
            </a:extLst>
          </p:cNvPr>
          <p:cNvSpPr txBox="1"/>
          <p:nvPr/>
        </p:nvSpPr>
        <p:spPr>
          <a:xfrm>
            <a:off x="1928048" y="1547543"/>
            <a:ext cx="991564" cy="646331"/>
          </a:xfrm>
          <a:prstGeom prst="rect">
            <a:avLst/>
          </a:prstGeom>
          <a:noFill/>
        </p:spPr>
        <p:txBody>
          <a:bodyPr wrap="square" rtlCol="0">
            <a:spAutoFit/>
          </a:bodyPr>
          <a:lstStyle/>
          <a:p>
            <a:r>
              <a:rPr lang="fr-FR" sz="1200" i="1" dirty="0"/>
              <a:t>Exemple de dispositif d’accès</a:t>
            </a:r>
          </a:p>
        </p:txBody>
      </p:sp>
      <p:sp>
        <p:nvSpPr>
          <p:cNvPr id="64" name="ZoneTexte 63">
            <a:extLst>
              <a:ext uri="{FF2B5EF4-FFF2-40B4-BE49-F238E27FC236}">
                <a16:creationId xmlns:a16="http://schemas.microsoft.com/office/drawing/2014/main" id="{AD0BD812-7D49-664F-8118-139D379E1DDB}"/>
              </a:ext>
            </a:extLst>
          </p:cNvPr>
          <p:cNvSpPr txBox="1"/>
          <p:nvPr/>
        </p:nvSpPr>
        <p:spPr>
          <a:xfrm>
            <a:off x="6844567" y="1658270"/>
            <a:ext cx="1042154" cy="461665"/>
          </a:xfrm>
          <a:prstGeom prst="rect">
            <a:avLst/>
          </a:prstGeom>
          <a:noFill/>
          <a:ln>
            <a:noFill/>
          </a:ln>
        </p:spPr>
        <p:txBody>
          <a:bodyPr wrap="square" rtlCol="0">
            <a:spAutoFit/>
          </a:bodyPr>
          <a:lstStyle/>
          <a:p>
            <a:pPr algn="ctr"/>
            <a:r>
              <a:rPr lang="fr-FR" sz="1200" b="1" dirty="0">
                <a:solidFill>
                  <a:srgbClr val="92D050"/>
                </a:solidFill>
              </a:rPr>
              <a:t>Entrepôt institutionnel</a:t>
            </a:r>
          </a:p>
        </p:txBody>
      </p:sp>
      <p:sp>
        <p:nvSpPr>
          <p:cNvPr id="65" name="ZoneTexte 64">
            <a:extLst>
              <a:ext uri="{FF2B5EF4-FFF2-40B4-BE49-F238E27FC236}">
                <a16:creationId xmlns:a16="http://schemas.microsoft.com/office/drawing/2014/main" id="{C2F4B826-DC21-CD4C-AFFD-276AEC0BA53F}"/>
              </a:ext>
            </a:extLst>
          </p:cNvPr>
          <p:cNvSpPr txBox="1"/>
          <p:nvPr/>
        </p:nvSpPr>
        <p:spPr>
          <a:xfrm>
            <a:off x="5104730" y="1657074"/>
            <a:ext cx="1043035" cy="461665"/>
          </a:xfrm>
          <a:prstGeom prst="rect">
            <a:avLst/>
          </a:prstGeom>
          <a:noFill/>
          <a:ln>
            <a:noFill/>
          </a:ln>
        </p:spPr>
        <p:txBody>
          <a:bodyPr wrap="square" rtlCol="0">
            <a:spAutoFit/>
          </a:bodyPr>
          <a:lstStyle/>
          <a:p>
            <a:pPr algn="ctr"/>
            <a:r>
              <a:rPr lang="fr-FR" sz="1200" b="1" dirty="0">
                <a:solidFill>
                  <a:srgbClr val="FFC000"/>
                </a:solidFill>
              </a:rPr>
              <a:t>Entrepôt de projet</a:t>
            </a:r>
          </a:p>
        </p:txBody>
      </p:sp>
      <p:sp>
        <p:nvSpPr>
          <p:cNvPr id="66" name="ZoneTexte 65">
            <a:extLst>
              <a:ext uri="{FF2B5EF4-FFF2-40B4-BE49-F238E27FC236}">
                <a16:creationId xmlns:a16="http://schemas.microsoft.com/office/drawing/2014/main" id="{FBAE4B3F-BD28-F741-967A-28A46E1CAF96}"/>
              </a:ext>
            </a:extLst>
          </p:cNvPr>
          <p:cNvSpPr txBox="1"/>
          <p:nvPr/>
        </p:nvSpPr>
        <p:spPr>
          <a:xfrm>
            <a:off x="3483116" y="1686779"/>
            <a:ext cx="864588" cy="461665"/>
          </a:xfrm>
          <a:prstGeom prst="rect">
            <a:avLst/>
          </a:prstGeom>
          <a:noFill/>
          <a:ln>
            <a:noFill/>
          </a:ln>
        </p:spPr>
        <p:txBody>
          <a:bodyPr wrap="square" rtlCol="0">
            <a:spAutoFit/>
          </a:bodyPr>
          <a:lstStyle/>
          <a:p>
            <a:pPr algn="ctr"/>
            <a:r>
              <a:rPr lang="fr-FR" sz="1200" b="1" dirty="0">
                <a:solidFill>
                  <a:srgbClr val="FF0000"/>
                </a:solidFill>
              </a:rPr>
              <a:t>Système de fichiers</a:t>
            </a:r>
          </a:p>
        </p:txBody>
      </p:sp>
      <p:sp>
        <p:nvSpPr>
          <p:cNvPr id="67" name="ZoneTexte 66">
            <a:extLst>
              <a:ext uri="{FF2B5EF4-FFF2-40B4-BE49-F238E27FC236}">
                <a16:creationId xmlns:a16="http://schemas.microsoft.com/office/drawing/2014/main" id="{CC40E3E8-FDB6-8142-85FE-5F4A9B875AF9}"/>
              </a:ext>
            </a:extLst>
          </p:cNvPr>
          <p:cNvSpPr txBox="1"/>
          <p:nvPr/>
        </p:nvSpPr>
        <p:spPr>
          <a:xfrm>
            <a:off x="8025901" y="1679186"/>
            <a:ext cx="1625384" cy="461665"/>
          </a:xfrm>
          <a:prstGeom prst="rect">
            <a:avLst/>
          </a:prstGeom>
          <a:noFill/>
        </p:spPr>
        <p:txBody>
          <a:bodyPr wrap="square" rtlCol="0">
            <a:spAutoFit/>
          </a:bodyPr>
          <a:lstStyle/>
          <a:p>
            <a:pPr algn="ctr"/>
            <a:r>
              <a:rPr lang="fr-FR" sz="1200" b="1" dirty="0">
                <a:solidFill>
                  <a:srgbClr val="00B050"/>
                </a:solidFill>
              </a:rPr>
              <a:t>Entrepôt thématique international </a:t>
            </a:r>
          </a:p>
        </p:txBody>
      </p:sp>
      <p:sp>
        <p:nvSpPr>
          <p:cNvPr id="68" name="Rectangle : coins arrondis 67">
            <a:extLst>
              <a:ext uri="{FF2B5EF4-FFF2-40B4-BE49-F238E27FC236}">
                <a16:creationId xmlns:a16="http://schemas.microsoft.com/office/drawing/2014/main" id="{6539090C-3D68-3540-BB03-D2FBBC480DD6}"/>
              </a:ext>
            </a:extLst>
          </p:cNvPr>
          <p:cNvSpPr/>
          <p:nvPr/>
        </p:nvSpPr>
        <p:spPr>
          <a:xfrm>
            <a:off x="2999268" y="2213305"/>
            <a:ext cx="1060596" cy="131846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69" name="Rectangle : coins arrondis 68">
            <a:extLst>
              <a:ext uri="{FF2B5EF4-FFF2-40B4-BE49-F238E27FC236}">
                <a16:creationId xmlns:a16="http://schemas.microsoft.com/office/drawing/2014/main" id="{E9135B10-A162-1C4E-9DDA-F53623AB4171}"/>
              </a:ext>
            </a:extLst>
          </p:cNvPr>
          <p:cNvSpPr/>
          <p:nvPr/>
        </p:nvSpPr>
        <p:spPr>
          <a:xfrm>
            <a:off x="4134482" y="2213303"/>
            <a:ext cx="1060596" cy="1318464"/>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70" name="Rectangle : coins arrondis 69">
            <a:extLst>
              <a:ext uri="{FF2B5EF4-FFF2-40B4-BE49-F238E27FC236}">
                <a16:creationId xmlns:a16="http://schemas.microsoft.com/office/drawing/2014/main" id="{10770237-CE4C-F047-8319-0CEF6952AC01}"/>
              </a:ext>
            </a:extLst>
          </p:cNvPr>
          <p:cNvSpPr/>
          <p:nvPr/>
        </p:nvSpPr>
        <p:spPr>
          <a:xfrm>
            <a:off x="5337411" y="2217982"/>
            <a:ext cx="1060596" cy="1328198"/>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71" name="Rectangle : coins arrondis 70">
            <a:extLst>
              <a:ext uri="{FF2B5EF4-FFF2-40B4-BE49-F238E27FC236}">
                <a16:creationId xmlns:a16="http://schemas.microsoft.com/office/drawing/2014/main" id="{1159A647-E46F-3D49-863A-FDA448FB136C}"/>
              </a:ext>
            </a:extLst>
          </p:cNvPr>
          <p:cNvSpPr/>
          <p:nvPr/>
        </p:nvSpPr>
        <p:spPr>
          <a:xfrm>
            <a:off x="6472625" y="2940019"/>
            <a:ext cx="1612441" cy="606161"/>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72" name="Rectangle : coins arrondis 71">
            <a:extLst>
              <a:ext uri="{FF2B5EF4-FFF2-40B4-BE49-F238E27FC236}">
                <a16:creationId xmlns:a16="http://schemas.microsoft.com/office/drawing/2014/main" id="{BC160199-9A5D-AA4A-8DCB-08D5CAE9DE30}"/>
              </a:ext>
            </a:extLst>
          </p:cNvPr>
          <p:cNvSpPr/>
          <p:nvPr/>
        </p:nvSpPr>
        <p:spPr>
          <a:xfrm>
            <a:off x="8124218" y="2950625"/>
            <a:ext cx="938728" cy="595555"/>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73" name="Rectangle : coins arrondis 72">
            <a:extLst>
              <a:ext uri="{FF2B5EF4-FFF2-40B4-BE49-F238E27FC236}">
                <a16:creationId xmlns:a16="http://schemas.microsoft.com/office/drawing/2014/main" id="{9F749697-2EEA-6349-8C6D-F12DA399E4E3}"/>
              </a:ext>
            </a:extLst>
          </p:cNvPr>
          <p:cNvSpPr/>
          <p:nvPr/>
        </p:nvSpPr>
        <p:spPr>
          <a:xfrm>
            <a:off x="6468681" y="2213303"/>
            <a:ext cx="3311074" cy="641964"/>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74" name="Rectangle : coins arrondis 73">
            <a:extLst>
              <a:ext uri="{FF2B5EF4-FFF2-40B4-BE49-F238E27FC236}">
                <a16:creationId xmlns:a16="http://schemas.microsoft.com/office/drawing/2014/main" id="{28EF289B-8763-6847-A376-6E1AC4E08FD3}"/>
              </a:ext>
            </a:extLst>
          </p:cNvPr>
          <p:cNvSpPr/>
          <p:nvPr/>
        </p:nvSpPr>
        <p:spPr>
          <a:xfrm>
            <a:off x="9124939" y="2950625"/>
            <a:ext cx="630717" cy="595555"/>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75" name="ZoneTexte 74">
            <a:extLst>
              <a:ext uri="{FF2B5EF4-FFF2-40B4-BE49-F238E27FC236}">
                <a16:creationId xmlns:a16="http://schemas.microsoft.com/office/drawing/2014/main" id="{AEBE055D-F686-C041-B06D-2471487CD166}"/>
              </a:ext>
            </a:extLst>
          </p:cNvPr>
          <p:cNvSpPr txBox="1"/>
          <p:nvPr/>
        </p:nvSpPr>
        <p:spPr>
          <a:xfrm>
            <a:off x="3384419" y="1172137"/>
            <a:ext cx="1170129" cy="307777"/>
          </a:xfrm>
          <a:prstGeom prst="rect">
            <a:avLst/>
          </a:prstGeom>
          <a:noFill/>
        </p:spPr>
        <p:txBody>
          <a:bodyPr wrap="none" rtlCol="0">
            <a:spAutoFit/>
          </a:bodyPr>
          <a:lstStyle/>
          <a:p>
            <a:r>
              <a:rPr lang="fr-FR" sz="1400" dirty="0"/>
              <a:t>Accès interne</a:t>
            </a:r>
          </a:p>
        </p:txBody>
      </p:sp>
      <p:sp>
        <p:nvSpPr>
          <p:cNvPr id="76" name="ZoneTexte 75">
            <a:extLst>
              <a:ext uri="{FF2B5EF4-FFF2-40B4-BE49-F238E27FC236}">
                <a16:creationId xmlns:a16="http://schemas.microsoft.com/office/drawing/2014/main" id="{71553E94-8D40-8F48-A2D0-94DBDD07C006}"/>
              </a:ext>
            </a:extLst>
          </p:cNvPr>
          <p:cNvSpPr txBox="1"/>
          <p:nvPr/>
        </p:nvSpPr>
        <p:spPr>
          <a:xfrm>
            <a:off x="5506775" y="1172137"/>
            <a:ext cx="2236318" cy="307777"/>
          </a:xfrm>
          <a:prstGeom prst="rect">
            <a:avLst/>
          </a:prstGeom>
          <a:noFill/>
        </p:spPr>
        <p:txBody>
          <a:bodyPr wrap="none" rtlCol="0">
            <a:spAutoFit/>
          </a:bodyPr>
          <a:lstStyle/>
          <a:p>
            <a:r>
              <a:rPr lang="fr-FR" sz="1400" dirty="0"/>
              <a:t>Authentification nominative</a:t>
            </a:r>
          </a:p>
        </p:txBody>
      </p:sp>
      <p:sp>
        <p:nvSpPr>
          <p:cNvPr id="77" name="ZoneTexte 76">
            <a:extLst>
              <a:ext uri="{FF2B5EF4-FFF2-40B4-BE49-F238E27FC236}">
                <a16:creationId xmlns:a16="http://schemas.microsoft.com/office/drawing/2014/main" id="{C11BCAFA-B55F-7448-84B2-BE3E73EB4370}"/>
              </a:ext>
            </a:extLst>
          </p:cNvPr>
          <p:cNvSpPr txBox="1"/>
          <p:nvPr/>
        </p:nvSpPr>
        <p:spPr>
          <a:xfrm>
            <a:off x="8503917" y="1172137"/>
            <a:ext cx="1250663" cy="307777"/>
          </a:xfrm>
          <a:prstGeom prst="rect">
            <a:avLst/>
          </a:prstGeom>
          <a:noFill/>
        </p:spPr>
        <p:txBody>
          <a:bodyPr wrap="none" rtlCol="0">
            <a:spAutoFit/>
          </a:bodyPr>
          <a:lstStyle/>
          <a:p>
            <a:r>
              <a:rPr lang="fr-FR" sz="1400" dirty="0"/>
              <a:t>Tout le monde</a:t>
            </a:r>
          </a:p>
        </p:txBody>
      </p:sp>
      <p:sp>
        <p:nvSpPr>
          <p:cNvPr id="78" name="ZoneTexte 77">
            <a:extLst>
              <a:ext uri="{FF2B5EF4-FFF2-40B4-BE49-F238E27FC236}">
                <a16:creationId xmlns:a16="http://schemas.microsoft.com/office/drawing/2014/main" id="{DFE291B3-5448-CF43-964E-0E5D375FA02C}"/>
              </a:ext>
            </a:extLst>
          </p:cNvPr>
          <p:cNvSpPr txBox="1"/>
          <p:nvPr/>
        </p:nvSpPr>
        <p:spPr>
          <a:xfrm>
            <a:off x="1915478" y="1227200"/>
            <a:ext cx="991564" cy="276999"/>
          </a:xfrm>
          <a:prstGeom prst="rect">
            <a:avLst/>
          </a:prstGeom>
          <a:noFill/>
        </p:spPr>
        <p:txBody>
          <a:bodyPr wrap="square" rtlCol="0">
            <a:spAutoFit/>
          </a:bodyPr>
          <a:lstStyle/>
          <a:p>
            <a:r>
              <a:rPr lang="fr-FR" sz="1200" i="1" dirty="0"/>
              <a:t>Type d’accès</a:t>
            </a:r>
          </a:p>
        </p:txBody>
      </p:sp>
    </p:spTree>
    <p:extLst>
      <p:ext uri="{BB962C8B-B14F-4D97-AF65-F5344CB8AC3E}">
        <p14:creationId xmlns:p14="http://schemas.microsoft.com/office/powerpoint/2010/main" val="1947046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F0BDA6-2289-7E42-AA35-47F206BF2B3B}"/>
              </a:ext>
            </a:extLst>
          </p:cNvPr>
          <p:cNvSpPr>
            <a:spLocks noGrp="1"/>
          </p:cNvSpPr>
          <p:nvPr>
            <p:ph type="title"/>
          </p:nvPr>
        </p:nvSpPr>
        <p:spPr/>
        <p:txBody>
          <a:bodyPr/>
          <a:lstStyle/>
          <a:p>
            <a:r>
              <a:rPr lang="fr-FR" dirty="0"/>
              <a:t>Une gouvernance des données</a:t>
            </a:r>
          </a:p>
        </p:txBody>
      </p:sp>
      <p:sp>
        <p:nvSpPr>
          <p:cNvPr id="3" name="Espace réservé du contenu 2">
            <a:extLst>
              <a:ext uri="{FF2B5EF4-FFF2-40B4-BE49-F238E27FC236}">
                <a16:creationId xmlns:a16="http://schemas.microsoft.com/office/drawing/2014/main" id="{D69CEB40-468C-4C4F-AE5B-5BD95FF954AF}"/>
              </a:ext>
            </a:extLst>
          </p:cNvPr>
          <p:cNvSpPr>
            <a:spLocks noGrp="1"/>
          </p:cNvSpPr>
          <p:nvPr>
            <p:ph idx="1"/>
          </p:nvPr>
        </p:nvSpPr>
        <p:spPr>
          <a:xfrm>
            <a:off x="2603866" y="1271645"/>
            <a:ext cx="7293378" cy="4727518"/>
          </a:xfrm>
        </p:spPr>
        <p:txBody>
          <a:bodyPr>
            <a:normAutofit lnSpcReduction="10000"/>
          </a:bodyPr>
          <a:lstStyle/>
          <a:p>
            <a:r>
              <a:rPr lang="fr-FR" dirty="0"/>
              <a:t>Un administrateur des données de la recherche (ADR)</a:t>
            </a:r>
          </a:p>
          <a:p>
            <a:pPr lvl="1"/>
            <a:r>
              <a:rPr lang="fr-FR" dirty="0"/>
              <a:t>Acculturation de la communauté scientifique INRAE au partage et la réutilisation des données</a:t>
            </a:r>
          </a:p>
          <a:p>
            <a:pPr lvl="1"/>
            <a:r>
              <a:rPr lang="fr-FR" dirty="0"/>
              <a:t>Représentant « données » dans les instances et groupes de travail</a:t>
            </a:r>
          </a:p>
          <a:p>
            <a:pPr lvl="1"/>
            <a:r>
              <a:rPr lang="fr-FR" dirty="0"/>
              <a:t>Valorisation du patrimoine « données »</a:t>
            </a:r>
          </a:p>
          <a:p>
            <a:r>
              <a:rPr lang="fr-FR" dirty="0"/>
              <a:t>Une cellule de gouvernance des données</a:t>
            </a:r>
          </a:p>
          <a:p>
            <a:pPr lvl="1"/>
            <a:r>
              <a:rPr lang="fr-FR" dirty="0"/>
              <a:t>En appuie de l’ADR et animée par lui</a:t>
            </a:r>
          </a:p>
          <a:p>
            <a:pPr lvl="1"/>
            <a:r>
              <a:rPr lang="fr-FR" dirty="0"/>
              <a:t>Constituée des fonctions en lien avec les données de l’institut: DIL/DPO, RSSI,PRADA, FSD, DISC, DIPSO, DPTI, ADR</a:t>
            </a:r>
          </a:p>
          <a:p>
            <a:pPr lvl="1"/>
            <a:r>
              <a:rPr lang="fr-FR" dirty="0"/>
              <a:t>Instruction pour l’ouverture des données des dossiers complexes</a:t>
            </a:r>
          </a:p>
          <a:p>
            <a:pPr lvl="1"/>
            <a:r>
              <a:rPr lang="fr-FR" dirty="0"/>
              <a:t>Coordination des actions autour de la « Donnée »</a:t>
            </a:r>
          </a:p>
        </p:txBody>
      </p:sp>
      <p:sp>
        <p:nvSpPr>
          <p:cNvPr id="4" name="Sous-titre 3">
            <a:extLst>
              <a:ext uri="{FF2B5EF4-FFF2-40B4-BE49-F238E27FC236}">
                <a16:creationId xmlns:a16="http://schemas.microsoft.com/office/drawing/2014/main" id="{5C92F4C0-05C8-1D4A-8D26-C4E4189A8E2E}"/>
              </a:ext>
            </a:extLst>
          </p:cNvPr>
          <p:cNvSpPr>
            <a:spLocks noGrp="1"/>
          </p:cNvSpPr>
          <p:nvPr>
            <p:ph type="subTitle" idx="10"/>
          </p:nvPr>
        </p:nvSpPr>
        <p:spPr>
          <a:xfrm>
            <a:off x="2774459" y="858838"/>
            <a:ext cx="7260129" cy="412807"/>
          </a:xfrm>
        </p:spPr>
        <p:txBody>
          <a:bodyPr/>
          <a:lstStyle/>
          <a:p>
            <a:r>
              <a:rPr lang="fr-FR" dirty="0"/>
              <a:t>Un appuie institutionnel</a:t>
            </a:r>
          </a:p>
        </p:txBody>
      </p:sp>
    </p:spTree>
    <p:extLst>
      <p:ext uri="{BB962C8B-B14F-4D97-AF65-F5344CB8AC3E}">
        <p14:creationId xmlns:p14="http://schemas.microsoft.com/office/powerpoint/2010/main" val="7572194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D122E3-1897-194C-BBAA-BFFC8377C8F5}"/>
              </a:ext>
            </a:extLst>
          </p:cNvPr>
          <p:cNvSpPr>
            <a:spLocks noGrp="1"/>
          </p:cNvSpPr>
          <p:nvPr>
            <p:ph type="title"/>
          </p:nvPr>
        </p:nvSpPr>
        <p:spPr>
          <a:xfrm>
            <a:off x="2372331" y="1"/>
            <a:ext cx="7662257" cy="888251"/>
          </a:xfrm>
        </p:spPr>
        <p:txBody>
          <a:bodyPr/>
          <a:lstStyle/>
          <a:p>
            <a:r>
              <a:rPr lang="fr-FR" dirty="0"/>
              <a:t>Centre de compétences de la donnée</a:t>
            </a:r>
          </a:p>
        </p:txBody>
      </p:sp>
      <p:sp>
        <p:nvSpPr>
          <p:cNvPr id="3" name="Espace réservé du contenu 2">
            <a:extLst>
              <a:ext uri="{FF2B5EF4-FFF2-40B4-BE49-F238E27FC236}">
                <a16:creationId xmlns:a16="http://schemas.microsoft.com/office/drawing/2014/main" id="{BFB81394-5D87-B44E-ADA0-7E0ED7C48184}"/>
              </a:ext>
            </a:extLst>
          </p:cNvPr>
          <p:cNvSpPr>
            <a:spLocks noGrp="1"/>
          </p:cNvSpPr>
          <p:nvPr>
            <p:ph idx="1"/>
          </p:nvPr>
        </p:nvSpPr>
        <p:spPr>
          <a:xfrm>
            <a:off x="2741209" y="1404257"/>
            <a:ext cx="7293378" cy="4341856"/>
          </a:xfrm>
        </p:spPr>
        <p:txBody>
          <a:bodyPr>
            <a:normAutofit lnSpcReduction="10000"/>
          </a:bodyPr>
          <a:lstStyle/>
          <a:p>
            <a:r>
              <a:rPr lang="fr-FR" dirty="0"/>
              <a:t>Référents données « stratégique »</a:t>
            </a:r>
          </a:p>
          <a:p>
            <a:pPr lvl="1"/>
            <a:r>
              <a:rPr lang="fr-FR" dirty="0"/>
              <a:t>Appuie stratégique : </a:t>
            </a:r>
          </a:p>
          <a:p>
            <a:pPr lvl="2"/>
            <a:r>
              <a:rPr lang="fr-FR" dirty="0"/>
              <a:t>Instruction pour ouverture (auprès des chercheurs), </a:t>
            </a:r>
          </a:p>
          <a:p>
            <a:pPr lvl="2"/>
            <a:r>
              <a:rPr lang="fr-FR"/>
              <a:t>Mise </a:t>
            </a:r>
            <a:r>
              <a:rPr lang="fr-FR" dirty="0"/>
              <a:t>en place d’une stratégie pour le département (auprès du CD).</a:t>
            </a:r>
          </a:p>
          <a:p>
            <a:pPr lvl="1"/>
            <a:r>
              <a:rPr lang="fr-FR" dirty="0"/>
              <a:t>Animation en réseau par l’ADR</a:t>
            </a:r>
          </a:p>
          <a:p>
            <a:r>
              <a:rPr lang="fr-FR" dirty="0"/>
              <a:t>Référents données « opérationnels »</a:t>
            </a:r>
          </a:p>
          <a:p>
            <a:pPr lvl="1"/>
            <a:r>
              <a:rPr lang="fr-FR" dirty="0"/>
              <a:t>Appuie technique aux chercheurs : technique, standards, réglementation, valorisation</a:t>
            </a:r>
          </a:p>
          <a:p>
            <a:pPr lvl="1"/>
            <a:r>
              <a:rPr lang="fr-FR" dirty="0"/>
              <a:t>Ex: membres CATI, IR, IPP, IST, Qualiticiens</a:t>
            </a:r>
          </a:p>
          <a:p>
            <a:pPr lvl="1"/>
            <a:r>
              <a:rPr lang="fr-FR" dirty="0"/>
              <a:t>Animation par le référent données stratégique</a:t>
            </a:r>
          </a:p>
          <a:p>
            <a:pPr lvl="1"/>
            <a:r>
              <a:rPr lang="fr-FR" dirty="0"/>
              <a:t>Animation transversale en réseau par le pole numérique pour la science de la </a:t>
            </a:r>
            <a:r>
              <a:rPr lang="fr-FR" dirty="0" err="1"/>
              <a:t>DipSO</a:t>
            </a:r>
            <a:endParaRPr lang="fr-FR" dirty="0"/>
          </a:p>
        </p:txBody>
      </p:sp>
      <p:sp>
        <p:nvSpPr>
          <p:cNvPr id="4" name="Sous-titre 3">
            <a:extLst>
              <a:ext uri="{FF2B5EF4-FFF2-40B4-BE49-F238E27FC236}">
                <a16:creationId xmlns:a16="http://schemas.microsoft.com/office/drawing/2014/main" id="{699ADD42-2C84-4447-88B6-B302B1405149}"/>
              </a:ext>
            </a:extLst>
          </p:cNvPr>
          <p:cNvSpPr>
            <a:spLocks noGrp="1"/>
          </p:cNvSpPr>
          <p:nvPr>
            <p:ph type="subTitle" idx="10"/>
          </p:nvPr>
        </p:nvSpPr>
        <p:spPr/>
        <p:txBody>
          <a:bodyPr/>
          <a:lstStyle/>
          <a:p>
            <a:r>
              <a:rPr lang="fr-FR" dirty="0"/>
              <a:t>Deux réseaux de référents données</a:t>
            </a:r>
          </a:p>
        </p:txBody>
      </p:sp>
    </p:spTree>
    <p:extLst>
      <p:ext uri="{BB962C8B-B14F-4D97-AF65-F5344CB8AC3E}">
        <p14:creationId xmlns:p14="http://schemas.microsoft.com/office/powerpoint/2010/main" val="1650983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2">
            <a:extLst>
              <a:ext uri="{FF2B5EF4-FFF2-40B4-BE49-F238E27FC236}">
                <a16:creationId xmlns:a16="http://schemas.microsoft.com/office/drawing/2014/main" id="{CA13C7A0-904C-884D-BB67-5667B80E318A}"/>
              </a:ext>
            </a:extLst>
          </p:cNvPr>
          <p:cNvSpPr txBox="1">
            <a:spLocks/>
          </p:cNvSpPr>
          <p:nvPr/>
        </p:nvSpPr>
        <p:spPr>
          <a:xfrm>
            <a:off x="1799251" y="158233"/>
            <a:ext cx="3150176" cy="76464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00000"/>
              </a:lnSpc>
              <a:spcBef>
                <a:spcPts val="0"/>
              </a:spcBef>
            </a:pPr>
            <a:r>
              <a:rPr lang="fr-FR" sz="2000">
                <a:solidFill>
                  <a:srgbClr val="00A3A6"/>
                </a:solidFill>
              </a:rPr>
              <a:t>Fiche technique </a:t>
            </a:r>
          </a:p>
          <a:p>
            <a:pPr>
              <a:lnSpc>
                <a:spcPct val="100000"/>
              </a:lnSpc>
              <a:spcBef>
                <a:spcPts val="0"/>
              </a:spcBef>
            </a:pPr>
            <a:r>
              <a:rPr lang="fr-FR" sz="2000">
                <a:solidFill>
                  <a:srgbClr val="00A3A6"/>
                </a:solidFill>
              </a:rPr>
              <a:t>« Rôles et responsabilités »</a:t>
            </a:r>
          </a:p>
          <a:p>
            <a:endParaRPr lang="fr-FR" sz="1200" dirty="0"/>
          </a:p>
        </p:txBody>
      </p:sp>
      <p:sp>
        <p:nvSpPr>
          <p:cNvPr id="8" name="Rectangle à coins arrondis 62">
            <a:extLst>
              <a:ext uri="{FF2B5EF4-FFF2-40B4-BE49-F238E27FC236}">
                <a16:creationId xmlns:a16="http://schemas.microsoft.com/office/drawing/2014/main" id="{4BFB7314-CD41-BF44-9369-1F06411D6547}"/>
              </a:ext>
            </a:extLst>
          </p:cNvPr>
          <p:cNvSpPr/>
          <p:nvPr/>
        </p:nvSpPr>
        <p:spPr>
          <a:xfrm>
            <a:off x="1755626" y="6059451"/>
            <a:ext cx="3164005" cy="620139"/>
          </a:xfrm>
          <a:prstGeom prst="roundRect">
            <a:avLst/>
          </a:prstGeom>
          <a:solidFill>
            <a:sysClr val="window" lastClr="FFFFFF"/>
          </a:solidFill>
          <a:ln w="25400" cap="flat" cmpd="sng" algn="ctr">
            <a:solidFill>
              <a:srgbClr val="F79646"/>
            </a:solidFill>
            <a:prstDash val="solid"/>
          </a:ln>
          <a:effectLst/>
        </p:spPr>
        <p:txBody>
          <a:bodyPr rtlCol="0" anchor="ctr"/>
          <a:lstStyle/>
          <a:p>
            <a:pPr algn="ctr" defTabSz="914400" rtl="0">
              <a:defRPr/>
            </a:pPr>
            <a:r>
              <a:rPr lang="fr-FR" sz="1400" dirty="0">
                <a:solidFill>
                  <a:sysClr val="windowText" lastClr="000000"/>
                </a:solidFill>
                <a:latin typeface="Calibri"/>
              </a:rPr>
              <a:t>Chercheurs, ingénieurs, techniciens, doctorants, gestionnaires des données</a:t>
            </a:r>
          </a:p>
        </p:txBody>
      </p:sp>
      <p:sp>
        <p:nvSpPr>
          <p:cNvPr id="9" name="Rectangle à coins arrondis 68">
            <a:extLst>
              <a:ext uri="{FF2B5EF4-FFF2-40B4-BE49-F238E27FC236}">
                <a16:creationId xmlns:a16="http://schemas.microsoft.com/office/drawing/2014/main" id="{1BB88FC4-0933-2B44-8C3C-4F0FAF99B5DA}"/>
              </a:ext>
            </a:extLst>
          </p:cNvPr>
          <p:cNvSpPr/>
          <p:nvPr/>
        </p:nvSpPr>
        <p:spPr>
          <a:xfrm>
            <a:off x="1769454" y="5423103"/>
            <a:ext cx="3164005" cy="579290"/>
          </a:xfrm>
          <a:prstGeom prst="roundRect">
            <a:avLst/>
          </a:prstGeom>
          <a:solidFill>
            <a:sysClr val="window" lastClr="FFFFFF"/>
          </a:solidFill>
          <a:ln w="25400" cap="flat" cmpd="sng" algn="ctr">
            <a:solidFill>
              <a:srgbClr val="F79646"/>
            </a:solidFill>
            <a:prstDash val="solid"/>
          </a:ln>
          <a:effectLst/>
        </p:spPr>
        <p:txBody>
          <a:bodyPr rtlCol="0" anchor="ctr"/>
          <a:lstStyle/>
          <a:p>
            <a:pPr algn="ctr" defTabSz="914400" rtl="0">
              <a:defRPr/>
            </a:pPr>
            <a:r>
              <a:rPr lang="fr-FR" sz="1400" dirty="0">
                <a:solidFill>
                  <a:sysClr val="windowText" lastClr="000000"/>
                </a:solidFill>
                <a:latin typeface="Calibri"/>
              </a:rPr>
              <a:t>Porteur scientifique du projet ou représentant INRAE consortium</a:t>
            </a:r>
          </a:p>
        </p:txBody>
      </p:sp>
      <p:sp>
        <p:nvSpPr>
          <p:cNvPr id="10" name="Rectangle à coins arrondis 69">
            <a:extLst>
              <a:ext uri="{FF2B5EF4-FFF2-40B4-BE49-F238E27FC236}">
                <a16:creationId xmlns:a16="http://schemas.microsoft.com/office/drawing/2014/main" id="{BC7C17EB-9A37-724F-84B8-3D1A04BC1812}"/>
              </a:ext>
            </a:extLst>
          </p:cNvPr>
          <p:cNvSpPr/>
          <p:nvPr/>
        </p:nvSpPr>
        <p:spPr>
          <a:xfrm>
            <a:off x="1769454" y="4120070"/>
            <a:ext cx="3150177" cy="579290"/>
          </a:xfrm>
          <a:prstGeom prst="roundRect">
            <a:avLst/>
          </a:prstGeom>
          <a:solidFill>
            <a:sysClr val="window" lastClr="FFFFFF"/>
          </a:solidFill>
          <a:ln w="25400" cap="flat" cmpd="sng" algn="ctr">
            <a:solidFill>
              <a:srgbClr val="F79646"/>
            </a:solidFill>
            <a:prstDash val="solid"/>
          </a:ln>
          <a:effectLst/>
        </p:spPr>
        <p:txBody>
          <a:bodyPr rtlCol="0" anchor="ctr"/>
          <a:lstStyle/>
          <a:p>
            <a:pPr algn="ctr" defTabSz="914400" rtl="0">
              <a:defRPr/>
            </a:pPr>
            <a:r>
              <a:rPr lang="fr-FR" sz="1400" dirty="0">
                <a:solidFill>
                  <a:sysClr val="windowText" lastClr="000000"/>
                </a:solidFill>
                <a:latin typeface="Calibri"/>
              </a:rPr>
              <a:t>IR </a:t>
            </a:r>
            <a:r>
              <a:rPr lang="fr-FR" sz="1400" dirty="0" err="1">
                <a:solidFill>
                  <a:sysClr val="windowText" lastClr="000000"/>
                </a:solidFill>
                <a:latin typeface="Calibri"/>
              </a:rPr>
              <a:t>labelisée</a:t>
            </a:r>
            <a:r>
              <a:rPr lang="fr-FR" sz="1400" dirty="0">
                <a:solidFill>
                  <a:sysClr val="windowText" lastClr="000000"/>
                </a:solidFill>
                <a:latin typeface="Calibri"/>
              </a:rPr>
              <a:t> (DISC), IR-PFN</a:t>
            </a:r>
          </a:p>
        </p:txBody>
      </p:sp>
      <p:sp>
        <p:nvSpPr>
          <p:cNvPr id="11" name="Rectangle à coins arrondis 71">
            <a:extLst>
              <a:ext uri="{FF2B5EF4-FFF2-40B4-BE49-F238E27FC236}">
                <a16:creationId xmlns:a16="http://schemas.microsoft.com/office/drawing/2014/main" id="{730587F9-F887-8A4C-8A78-098AF1559E7D}"/>
              </a:ext>
            </a:extLst>
          </p:cNvPr>
          <p:cNvSpPr/>
          <p:nvPr/>
        </p:nvSpPr>
        <p:spPr>
          <a:xfrm>
            <a:off x="1762539" y="3298519"/>
            <a:ext cx="3150177" cy="730789"/>
          </a:xfrm>
          <a:prstGeom prst="roundRect">
            <a:avLst/>
          </a:prstGeom>
          <a:solidFill>
            <a:sysClr val="window" lastClr="FFFFFF"/>
          </a:solidFill>
          <a:ln w="25400" cap="flat" cmpd="sng" algn="ctr">
            <a:solidFill>
              <a:srgbClr val="F79646"/>
            </a:solidFill>
            <a:prstDash val="solid"/>
          </a:ln>
          <a:effectLst/>
        </p:spPr>
        <p:txBody>
          <a:bodyPr rtlCol="0" anchor="ctr"/>
          <a:lstStyle/>
          <a:p>
            <a:pPr algn="ctr" defTabSz="914400" rtl="0">
              <a:defRPr/>
            </a:pPr>
            <a:r>
              <a:rPr lang="fr-FR" sz="1400" dirty="0">
                <a:solidFill>
                  <a:sysClr val="windowText" lastClr="000000"/>
                </a:solidFill>
                <a:latin typeface="Calibri"/>
              </a:rPr>
              <a:t>Département (CD et </a:t>
            </a:r>
            <a:r>
              <a:rPr lang="fr-FR" sz="1400" b="1" dirty="0">
                <a:solidFill>
                  <a:sysClr val="windowText" lastClr="000000"/>
                </a:solidFill>
                <a:latin typeface="Calibri"/>
              </a:rPr>
              <a:t>« référent données stratégique »</a:t>
            </a:r>
            <a:r>
              <a:rPr lang="fr-FR" sz="1400" dirty="0">
                <a:solidFill>
                  <a:sysClr val="windowText" lastClr="000000"/>
                </a:solidFill>
                <a:latin typeface="Calibri"/>
              </a:rPr>
              <a:t>)</a:t>
            </a:r>
          </a:p>
        </p:txBody>
      </p:sp>
      <p:sp>
        <p:nvSpPr>
          <p:cNvPr id="12" name="Rectangle à coins arrondis 72">
            <a:extLst>
              <a:ext uri="{FF2B5EF4-FFF2-40B4-BE49-F238E27FC236}">
                <a16:creationId xmlns:a16="http://schemas.microsoft.com/office/drawing/2014/main" id="{7AC26DC8-A913-844E-81E0-38E9012562E1}"/>
              </a:ext>
            </a:extLst>
          </p:cNvPr>
          <p:cNvSpPr/>
          <p:nvPr/>
        </p:nvSpPr>
        <p:spPr>
          <a:xfrm>
            <a:off x="1762539" y="2742301"/>
            <a:ext cx="3150176" cy="471764"/>
          </a:xfrm>
          <a:prstGeom prst="roundRect">
            <a:avLst/>
          </a:prstGeom>
          <a:solidFill>
            <a:sysClr val="window" lastClr="FFFFFF"/>
          </a:solidFill>
          <a:ln w="25400" cap="flat" cmpd="sng" algn="ctr">
            <a:solidFill>
              <a:srgbClr val="F79646"/>
            </a:solidFill>
            <a:prstDash val="solid"/>
          </a:ln>
          <a:effectLst/>
        </p:spPr>
        <p:txBody>
          <a:bodyPr rtlCol="0" anchor="ctr"/>
          <a:lstStyle/>
          <a:p>
            <a:pPr algn="ctr" defTabSz="914400" rtl="0">
              <a:defRPr/>
            </a:pPr>
            <a:r>
              <a:rPr lang="fr-FR" sz="1400" dirty="0" err="1">
                <a:solidFill>
                  <a:sysClr val="windowText" lastClr="000000"/>
                </a:solidFill>
                <a:latin typeface="Calibri"/>
              </a:rPr>
              <a:t>DipSO</a:t>
            </a:r>
            <a:r>
              <a:rPr lang="fr-FR" sz="1400" dirty="0">
                <a:solidFill>
                  <a:sysClr val="windowText" lastClr="000000"/>
                </a:solidFill>
                <a:latin typeface="Calibri"/>
              </a:rPr>
              <a:t>, DPTI, DAJ</a:t>
            </a:r>
          </a:p>
        </p:txBody>
      </p:sp>
      <p:sp>
        <p:nvSpPr>
          <p:cNvPr id="13" name="Rectangle à coins arrondis 73">
            <a:extLst>
              <a:ext uri="{FF2B5EF4-FFF2-40B4-BE49-F238E27FC236}">
                <a16:creationId xmlns:a16="http://schemas.microsoft.com/office/drawing/2014/main" id="{2C27A56D-E922-894A-98DF-5B46CE548862}"/>
              </a:ext>
            </a:extLst>
          </p:cNvPr>
          <p:cNvSpPr/>
          <p:nvPr/>
        </p:nvSpPr>
        <p:spPr>
          <a:xfrm>
            <a:off x="1799251" y="1997093"/>
            <a:ext cx="3150176" cy="664494"/>
          </a:xfrm>
          <a:prstGeom prst="roundRect">
            <a:avLst/>
          </a:prstGeom>
          <a:solidFill>
            <a:sysClr val="window" lastClr="FFFFFF"/>
          </a:solidFill>
          <a:ln w="25400" cap="flat" cmpd="sng" algn="ctr">
            <a:solidFill>
              <a:srgbClr val="F79646"/>
            </a:solidFill>
            <a:prstDash val="solid"/>
          </a:ln>
          <a:effectLst/>
        </p:spPr>
        <p:txBody>
          <a:bodyPr rtlCol="0" anchor="ctr"/>
          <a:lstStyle/>
          <a:p>
            <a:pPr algn="ctr" defTabSz="914400">
              <a:defRPr/>
            </a:pPr>
            <a:r>
              <a:rPr lang="fr-FR" sz="1400" dirty="0">
                <a:solidFill>
                  <a:sysClr val="windowText" lastClr="000000"/>
                </a:solidFill>
              </a:rPr>
              <a:t>Cellule nationale, Administrateur de données de la recherche</a:t>
            </a:r>
            <a:endParaRPr lang="fr-FR" sz="1400" dirty="0">
              <a:solidFill>
                <a:sysClr val="windowText" lastClr="000000"/>
              </a:solidFill>
              <a:latin typeface="Calibri"/>
            </a:endParaRPr>
          </a:p>
        </p:txBody>
      </p:sp>
      <p:sp>
        <p:nvSpPr>
          <p:cNvPr id="14" name="Rectangle 13">
            <a:extLst>
              <a:ext uri="{FF2B5EF4-FFF2-40B4-BE49-F238E27FC236}">
                <a16:creationId xmlns:a16="http://schemas.microsoft.com/office/drawing/2014/main" id="{4CD2B446-64B8-B046-B9ED-8F4F2F892E75}"/>
              </a:ext>
            </a:extLst>
          </p:cNvPr>
          <p:cNvSpPr/>
          <p:nvPr/>
        </p:nvSpPr>
        <p:spPr>
          <a:xfrm>
            <a:off x="5120153" y="526795"/>
            <a:ext cx="1363925" cy="7646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rtl="0">
              <a:defRPr/>
            </a:pPr>
            <a:r>
              <a:rPr lang="fr-FR" sz="1600" kern="1200" dirty="0">
                <a:solidFill>
                  <a:sysClr val="windowText" lastClr="000000"/>
                </a:solidFill>
                <a:latin typeface="Calibri" panose="020F0502020204030204"/>
              </a:rPr>
              <a:t>Cas simple </a:t>
            </a:r>
          </a:p>
          <a:p>
            <a:pPr algn="ctr" rtl="0">
              <a:defRPr/>
            </a:pPr>
            <a:r>
              <a:rPr lang="fr-FR" sz="1400" i="1" kern="1200" dirty="0">
                <a:solidFill>
                  <a:sysClr val="windowText" lastClr="000000"/>
                </a:solidFill>
                <a:latin typeface="Calibri" panose="020F0502020204030204"/>
              </a:rPr>
              <a:t>pas de risque</a:t>
            </a:r>
            <a:endParaRPr lang="fr-FR" sz="1600" i="1" kern="1200" dirty="0">
              <a:solidFill>
                <a:sysClr val="windowText" lastClr="000000"/>
              </a:solidFill>
              <a:latin typeface="Calibri" panose="020F0502020204030204"/>
            </a:endParaRPr>
          </a:p>
        </p:txBody>
      </p:sp>
      <p:sp>
        <p:nvSpPr>
          <p:cNvPr id="15" name="Rectangle 14">
            <a:extLst>
              <a:ext uri="{FF2B5EF4-FFF2-40B4-BE49-F238E27FC236}">
                <a16:creationId xmlns:a16="http://schemas.microsoft.com/office/drawing/2014/main" id="{C8BAD162-4368-9F47-8A20-637EE2C41584}"/>
              </a:ext>
            </a:extLst>
          </p:cNvPr>
          <p:cNvSpPr/>
          <p:nvPr/>
        </p:nvSpPr>
        <p:spPr>
          <a:xfrm>
            <a:off x="6547904" y="526794"/>
            <a:ext cx="1803401" cy="76880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rtl="0">
              <a:defRPr/>
            </a:pPr>
            <a:r>
              <a:rPr lang="fr-FR" sz="1600" kern="1200" dirty="0">
                <a:solidFill>
                  <a:sysClr val="windowText" lastClr="000000"/>
                </a:solidFill>
                <a:latin typeface="Calibri" panose="020F0502020204030204"/>
              </a:rPr>
              <a:t>Cas complexe </a:t>
            </a:r>
          </a:p>
          <a:p>
            <a:pPr algn="ctr" rtl="0">
              <a:defRPr/>
            </a:pPr>
            <a:r>
              <a:rPr lang="fr-FR" sz="1400" i="1" kern="1200" dirty="0">
                <a:solidFill>
                  <a:sysClr val="windowText" lastClr="000000"/>
                </a:solidFill>
                <a:latin typeface="Calibri" panose="020F0502020204030204"/>
              </a:rPr>
              <a:t>risque existant</a:t>
            </a:r>
            <a:endParaRPr lang="fr-FR" sz="1600" i="1" kern="1200" dirty="0">
              <a:solidFill>
                <a:sysClr val="windowText" lastClr="000000"/>
              </a:solidFill>
              <a:latin typeface="Calibri" panose="020F0502020204030204"/>
            </a:endParaRPr>
          </a:p>
        </p:txBody>
      </p:sp>
      <p:sp>
        <p:nvSpPr>
          <p:cNvPr id="16" name="Rectangle 15">
            <a:extLst>
              <a:ext uri="{FF2B5EF4-FFF2-40B4-BE49-F238E27FC236}">
                <a16:creationId xmlns:a16="http://schemas.microsoft.com/office/drawing/2014/main" id="{79FDA329-9F56-E640-891F-0FD886DAEF1F}"/>
              </a:ext>
            </a:extLst>
          </p:cNvPr>
          <p:cNvSpPr/>
          <p:nvPr/>
        </p:nvSpPr>
        <p:spPr>
          <a:xfrm>
            <a:off x="8415131" y="526794"/>
            <a:ext cx="2128340" cy="77288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rtl="0">
              <a:defRPr/>
            </a:pPr>
            <a:r>
              <a:rPr lang="fr-FR" sz="1600" kern="1200" dirty="0">
                <a:solidFill>
                  <a:sysClr val="windowText" lastClr="000000"/>
                </a:solidFill>
                <a:latin typeface="Calibri" panose="020F0502020204030204"/>
              </a:rPr>
              <a:t>Cas très complexe</a:t>
            </a:r>
          </a:p>
          <a:p>
            <a:pPr algn="ctr" rtl="0">
              <a:defRPr/>
            </a:pPr>
            <a:r>
              <a:rPr lang="fr-FR" sz="1400" i="1" kern="1200" dirty="0">
                <a:solidFill>
                  <a:sysClr val="windowText" lastClr="000000"/>
                </a:solidFill>
                <a:latin typeface="Calibri" panose="020F0502020204030204"/>
              </a:rPr>
              <a:t>risque fort</a:t>
            </a:r>
          </a:p>
        </p:txBody>
      </p:sp>
      <p:sp>
        <p:nvSpPr>
          <p:cNvPr id="17" name="Rectangle à coins arrondis 15">
            <a:extLst>
              <a:ext uri="{FF2B5EF4-FFF2-40B4-BE49-F238E27FC236}">
                <a16:creationId xmlns:a16="http://schemas.microsoft.com/office/drawing/2014/main" id="{2A24BF75-02B0-554B-BFA7-32D1C2C864B4}"/>
              </a:ext>
            </a:extLst>
          </p:cNvPr>
          <p:cNvSpPr/>
          <p:nvPr/>
        </p:nvSpPr>
        <p:spPr>
          <a:xfrm>
            <a:off x="1769454" y="4765722"/>
            <a:ext cx="3150177" cy="579290"/>
          </a:xfrm>
          <a:prstGeom prst="roundRect">
            <a:avLst/>
          </a:prstGeom>
          <a:solidFill>
            <a:sysClr val="window" lastClr="FFFFFF"/>
          </a:solidFill>
          <a:ln w="25400" cap="flat" cmpd="sng" algn="ctr">
            <a:solidFill>
              <a:srgbClr val="F79646"/>
            </a:solidFill>
            <a:prstDash val="solid"/>
          </a:ln>
          <a:effectLst/>
        </p:spPr>
        <p:txBody>
          <a:bodyPr rtlCol="0" anchor="ctr"/>
          <a:lstStyle/>
          <a:p>
            <a:pPr algn="ctr" defTabSz="914400" rtl="0">
              <a:defRPr/>
            </a:pPr>
            <a:r>
              <a:rPr lang="fr-FR" sz="1400" dirty="0">
                <a:solidFill>
                  <a:sysClr val="windowText" lastClr="000000"/>
                </a:solidFill>
                <a:latin typeface="Calibri"/>
              </a:rPr>
              <a:t>Direction d’unité (DU)</a:t>
            </a:r>
          </a:p>
        </p:txBody>
      </p:sp>
      <p:sp>
        <p:nvSpPr>
          <p:cNvPr id="18" name="Rectangle 17">
            <a:extLst>
              <a:ext uri="{FF2B5EF4-FFF2-40B4-BE49-F238E27FC236}">
                <a16:creationId xmlns:a16="http://schemas.microsoft.com/office/drawing/2014/main" id="{C137F909-9782-6E48-B4FC-7F8460788AA6}"/>
              </a:ext>
            </a:extLst>
          </p:cNvPr>
          <p:cNvSpPr/>
          <p:nvPr/>
        </p:nvSpPr>
        <p:spPr>
          <a:xfrm>
            <a:off x="5186783" y="3297338"/>
            <a:ext cx="1297295" cy="74692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rtl="0">
              <a:defRPr/>
            </a:pPr>
            <a:r>
              <a:rPr lang="fr-FR" sz="1400" dirty="0">
                <a:ln w="0"/>
                <a:solidFill>
                  <a:srgbClr val="4472C4"/>
                </a:solidFill>
                <a:effectLst>
                  <a:outerShdw blurRad="38100" dist="25400" dir="5400000" algn="ctr" rotWithShape="0">
                    <a:srgbClr val="6E747A">
                      <a:alpha val="43000"/>
                    </a:srgbClr>
                  </a:outerShdw>
                </a:effectLst>
                <a:latin typeface="Calibri" panose="020F0502020204030204"/>
              </a:rPr>
              <a:t>Donne avis si sollicité</a:t>
            </a:r>
            <a:endParaRPr lang="fr-FR" sz="1400" kern="1200" dirty="0">
              <a:ln w="0"/>
              <a:solidFill>
                <a:srgbClr val="4472C4"/>
              </a:solidFill>
              <a:effectLst>
                <a:outerShdw blurRad="38100" dist="25400" dir="5400000" algn="ctr" rotWithShape="0">
                  <a:srgbClr val="6E747A">
                    <a:alpha val="43000"/>
                  </a:srgbClr>
                </a:outerShdw>
              </a:effectLst>
              <a:latin typeface="Calibri" panose="020F0502020204030204"/>
            </a:endParaRPr>
          </a:p>
        </p:txBody>
      </p:sp>
      <p:sp>
        <p:nvSpPr>
          <p:cNvPr id="19" name="Rectangle 18">
            <a:extLst>
              <a:ext uri="{FF2B5EF4-FFF2-40B4-BE49-F238E27FC236}">
                <a16:creationId xmlns:a16="http://schemas.microsoft.com/office/drawing/2014/main" id="{D9020703-D5C4-CF4C-870C-934B62C95480}"/>
              </a:ext>
            </a:extLst>
          </p:cNvPr>
          <p:cNvSpPr/>
          <p:nvPr/>
        </p:nvSpPr>
        <p:spPr>
          <a:xfrm>
            <a:off x="5186783" y="5418073"/>
            <a:ext cx="1503076" cy="58432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rtl="0">
              <a:defRPr/>
            </a:pPr>
            <a:r>
              <a:rPr lang="fr-FR" sz="1200" dirty="0">
                <a:ln w="0"/>
                <a:solidFill>
                  <a:srgbClr val="4472C4"/>
                </a:solidFill>
                <a:effectLst>
                  <a:outerShdw blurRad="38100" dist="25400" dir="5400000" algn="ctr" rotWithShape="0">
                    <a:srgbClr val="6E747A">
                      <a:alpha val="43000"/>
                    </a:srgbClr>
                  </a:outerShdw>
                </a:effectLst>
                <a:latin typeface="Calibri" panose="020F0502020204030204"/>
              </a:rPr>
              <a:t>Décide et contrôle</a:t>
            </a:r>
            <a:endParaRPr lang="fr-FR" sz="1200" kern="1200" dirty="0">
              <a:ln w="0"/>
              <a:solidFill>
                <a:srgbClr val="4472C4"/>
              </a:solidFill>
              <a:effectLst>
                <a:outerShdw blurRad="38100" dist="25400" dir="5400000" algn="ctr" rotWithShape="0">
                  <a:srgbClr val="6E747A">
                    <a:alpha val="43000"/>
                  </a:srgbClr>
                </a:outerShdw>
              </a:effectLst>
              <a:latin typeface="Calibri" panose="020F0502020204030204"/>
            </a:endParaRPr>
          </a:p>
        </p:txBody>
      </p:sp>
      <p:sp>
        <p:nvSpPr>
          <p:cNvPr id="20" name="Rectangle 19">
            <a:extLst>
              <a:ext uri="{FF2B5EF4-FFF2-40B4-BE49-F238E27FC236}">
                <a16:creationId xmlns:a16="http://schemas.microsoft.com/office/drawing/2014/main" id="{A54B7D48-5928-2D41-A51E-572200F8326D}"/>
              </a:ext>
            </a:extLst>
          </p:cNvPr>
          <p:cNvSpPr/>
          <p:nvPr/>
        </p:nvSpPr>
        <p:spPr>
          <a:xfrm>
            <a:off x="5189739" y="6059451"/>
            <a:ext cx="5353730" cy="62013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rtl="0">
              <a:defRPr/>
            </a:pPr>
            <a:r>
              <a:rPr lang="fr-FR" sz="1400" dirty="0">
                <a:ln w="0"/>
                <a:solidFill>
                  <a:srgbClr val="4472C4"/>
                </a:solidFill>
                <a:effectLst>
                  <a:outerShdw blurRad="38100" dist="25400" dir="5400000" algn="ctr" rotWithShape="0">
                    <a:srgbClr val="6E747A">
                      <a:alpha val="43000"/>
                    </a:srgbClr>
                  </a:outerShdw>
                </a:effectLst>
                <a:latin typeface="Calibri" panose="020F0502020204030204"/>
              </a:rPr>
              <a:t>Met en œuvre</a:t>
            </a:r>
            <a:endParaRPr lang="fr-FR" sz="1400" kern="1200" dirty="0">
              <a:ln w="0"/>
              <a:solidFill>
                <a:srgbClr val="4472C4"/>
              </a:solidFill>
              <a:effectLst>
                <a:outerShdw blurRad="38100" dist="25400" dir="5400000" algn="ctr" rotWithShape="0">
                  <a:srgbClr val="6E747A">
                    <a:alpha val="43000"/>
                  </a:srgbClr>
                </a:outerShdw>
              </a:effectLst>
              <a:latin typeface="Calibri" panose="020F0502020204030204"/>
            </a:endParaRPr>
          </a:p>
        </p:txBody>
      </p:sp>
      <p:sp>
        <p:nvSpPr>
          <p:cNvPr id="21" name="Rectangle 20">
            <a:extLst>
              <a:ext uri="{FF2B5EF4-FFF2-40B4-BE49-F238E27FC236}">
                <a16:creationId xmlns:a16="http://schemas.microsoft.com/office/drawing/2014/main" id="{261D5C49-ED16-DA49-A0E9-B9E99E497B72}"/>
              </a:ext>
            </a:extLst>
          </p:cNvPr>
          <p:cNvSpPr/>
          <p:nvPr/>
        </p:nvSpPr>
        <p:spPr>
          <a:xfrm>
            <a:off x="5186781" y="4120070"/>
            <a:ext cx="5365456" cy="57691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rtl="0">
              <a:defRPr/>
            </a:pPr>
            <a:r>
              <a:rPr lang="fr-FR" sz="1400" dirty="0">
                <a:ln w="0"/>
                <a:solidFill>
                  <a:srgbClr val="4472C4"/>
                </a:solidFill>
                <a:effectLst>
                  <a:outerShdw blurRad="38100" dist="25400" dir="5400000" algn="ctr" rotWithShape="0">
                    <a:srgbClr val="6E747A">
                      <a:alpha val="43000"/>
                    </a:srgbClr>
                  </a:outerShdw>
                </a:effectLst>
                <a:latin typeface="Calibri" panose="020F0502020204030204"/>
              </a:rPr>
              <a:t>Implémentent standards internationaux.</a:t>
            </a:r>
            <a:endParaRPr lang="fr-FR" sz="1400" kern="1200" dirty="0">
              <a:ln w="0"/>
              <a:solidFill>
                <a:srgbClr val="4472C4"/>
              </a:solidFill>
              <a:effectLst>
                <a:outerShdw blurRad="38100" dist="25400" dir="5400000" algn="ctr" rotWithShape="0">
                  <a:srgbClr val="6E747A">
                    <a:alpha val="43000"/>
                  </a:srgbClr>
                </a:outerShdw>
              </a:effectLst>
              <a:latin typeface="Calibri" panose="020F0502020204030204"/>
            </a:endParaRPr>
          </a:p>
        </p:txBody>
      </p:sp>
      <p:sp>
        <p:nvSpPr>
          <p:cNvPr id="22" name="Rectangle 21">
            <a:extLst>
              <a:ext uri="{FF2B5EF4-FFF2-40B4-BE49-F238E27FC236}">
                <a16:creationId xmlns:a16="http://schemas.microsoft.com/office/drawing/2014/main" id="{182BF3E4-9F13-A145-B4C7-11FCB87E2029}"/>
              </a:ext>
            </a:extLst>
          </p:cNvPr>
          <p:cNvSpPr/>
          <p:nvPr/>
        </p:nvSpPr>
        <p:spPr>
          <a:xfrm>
            <a:off x="5186782" y="4744655"/>
            <a:ext cx="1503077" cy="59760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rtl="0">
              <a:defRPr/>
            </a:pPr>
            <a:r>
              <a:rPr lang="fr-FR" sz="1200" dirty="0">
                <a:ln w="0"/>
                <a:solidFill>
                  <a:srgbClr val="4472C4"/>
                </a:solidFill>
                <a:effectLst>
                  <a:outerShdw blurRad="38100" dist="25400" dir="5400000" algn="ctr" rotWithShape="0">
                    <a:srgbClr val="6E747A">
                      <a:alpha val="43000"/>
                    </a:srgbClr>
                  </a:outerShdw>
                </a:effectLst>
                <a:latin typeface="Calibri" panose="020F0502020204030204"/>
              </a:rPr>
              <a:t>Donne avis si sollicité, est informé</a:t>
            </a:r>
            <a:endParaRPr lang="fr-FR" sz="1200" kern="1200" dirty="0">
              <a:ln w="0"/>
              <a:solidFill>
                <a:srgbClr val="4472C4"/>
              </a:solidFill>
              <a:effectLst>
                <a:outerShdw blurRad="38100" dist="25400" dir="5400000" algn="ctr" rotWithShape="0">
                  <a:srgbClr val="6E747A">
                    <a:alpha val="43000"/>
                  </a:srgbClr>
                </a:outerShdw>
              </a:effectLst>
              <a:latin typeface="Calibri" panose="020F0502020204030204"/>
            </a:endParaRPr>
          </a:p>
        </p:txBody>
      </p:sp>
      <p:sp>
        <p:nvSpPr>
          <p:cNvPr id="23" name="Rectangle 22">
            <a:extLst>
              <a:ext uri="{FF2B5EF4-FFF2-40B4-BE49-F238E27FC236}">
                <a16:creationId xmlns:a16="http://schemas.microsoft.com/office/drawing/2014/main" id="{60493473-06F2-B449-9AAD-40BBB849E3FA}"/>
              </a:ext>
            </a:extLst>
          </p:cNvPr>
          <p:cNvSpPr/>
          <p:nvPr/>
        </p:nvSpPr>
        <p:spPr>
          <a:xfrm>
            <a:off x="6752066" y="5418072"/>
            <a:ext cx="3807370" cy="57691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rtl="0">
              <a:defRPr/>
            </a:pPr>
            <a:r>
              <a:rPr lang="fr-FR" sz="1200" dirty="0">
                <a:ln w="0"/>
                <a:solidFill>
                  <a:srgbClr val="4472C4"/>
                </a:solidFill>
                <a:effectLst>
                  <a:outerShdw blurRad="38100" dist="25400" dir="5400000" algn="ctr" rotWithShape="0">
                    <a:srgbClr val="6E747A">
                      <a:alpha val="43000"/>
                    </a:srgbClr>
                  </a:outerShdw>
                </a:effectLst>
                <a:latin typeface="Calibri" panose="020F0502020204030204"/>
              </a:rPr>
              <a:t>Explore les options avec les </a:t>
            </a:r>
          </a:p>
          <a:p>
            <a:pPr algn="ctr" rtl="0">
              <a:defRPr/>
            </a:pPr>
            <a:r>
              <a:rPr lang="fr-FR" sz="1200" b="1" dirty="0">
                <a:ln w="0"/>
                <a:solidFill>
                  <a:srgbClr val="4472C4"/>
                </a:solidFill>
                <a:effectLst>
                  <a:outerShdw blurRad="38100" dist="25400" dir="5400000" algn="ctr" rotWithShape="0">
                    <a:srgbClr val="6E747A">
                      <a:alpha val="43000"/>
                    </a:srgbClr>
                  </a:outerShdw>
                </a:effectLst>
                <a:latin typeface="Calibri" panose="020F0502020204030204"/>
              </a:rPr>
              <a:t>« référents données opérationnels »</a:t>
            </a:r>
            <a:endParaRPr lang="fr-FR" sz="1200" b="1" kern="1200" dirty="0">
              <a:ln w="0"/>
              <a:solidFill>
                <a:srgbClr val="4472C4"/>
              </a:solidFill>
              <a:effectLst>
                <a:outerShdw blurRad="38100" dist="25400" dir="5400000" algn="ctr" rotWithShape="0">
                  <a:srgbClr val="6E747A">
                    <a:alpha val="43000"/>
                  </a:srgbClr>
                </a:outerShdw>
              </a:effectLst>
              <a:latin typeface="Calibri" panose="020F0502020204030204"/>
            </a:endParaRPr>
          </a:p>
        </p:txBody>
      </p:sp>
      <p:sp>
        <p:nvSpPr>
          <p:cNvPr id="24" name="Rectangle 23">
            <a:extLst>
              <a:ext uri="{FF2B5EF4-FFF2-40B4-BE49-F238E27FC236}">
                <a16:creationId xmlns:a16="http://schemas.microsoft.com/office/drawing/2014/main" id="{D97B3186-1D11-1C4C-9DE0-5B5371BC0391}"/>
              </a:ext>
            </a:extLst>
          </p:cNvPr>
          <p:cNvSpPr/>
          <p:nvPr/>
        </p:nvSpPr>
        <p:spPr>
          <a:xfrm>
            <a:off x="6547904" y="3297337"/>
            <a:ext cx="1803401" cy="75401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rtl="0">
              <a:defRPr/>
            </a:pPr>
            <a:r>
              <a:rPr lang="fr-FR" sz="1200" dirty="0">
                <a:ln w="0"/>
                <a:solidFill>
                  <a:srgbClr val="4472C4"/>
                </a:solidFill>
                <a:effectLst>
                  <a:outerShdw blurRad="38100" dist="25400" dir="5400000" algn="ctr" rotWithShape="0">
                    <a:srgbClr val="6E747A">
                      <a:alpha val="43000"/>
                    </a:srgbClr>
                  </a:outerShdw>
                </a:effectLst>
                <a:latin typeface="Calibri" panose="020F0502020204030204"/>
              </a:rPr>
              <a:t>Décide après Instruction en fonction de la stratégie scientifique</a:t>
            </a:r>
            <a:endParaRPr lang="fr-FR" sz="1200" kern="1200" dirty="0">
              <a:ln w="0"/>
              <a:solidFill>
                <a:srgbClr val="4472C4"/>
              </a:solidFill>
              <a:effectLst>
                <a:outerShdw blurRad="38100" dist="25400" dir="5400000" algn="ctr" rotWithShape="0">
                  <a:srgbClr val="6E747A">
                    <a:alpha val="43000"/>
                  </a:srgbClr>
                </a:outerShdw>
              </a:effectLst>
              <a:latin typeface="Calibri" panose="020F0502020204030204"/>
            </a:endParaRPr>
          </a:p>
        </p:txBody>
      </p:sp>
      <p:sp>
        <p:nvSpPr>
          <p:cNvPr id="25" name="Rectangle 24">
            <a:extLst>
              <a:ext uri="{FF2B5EF4-FFF2-40B4-BE49-F238E27FC236}">
                <a16:creationId xmlns:a16="http://schemas.microsoft.com/office/drawing/2014/main" id="{A2A09BF9-9456-8649-B997-3574FEFC6FC9}"/>
              </a:ext>
            </a:extLst>
          </p:cNvPr>
          <p:cNvSpPr/>
          <p:nvPr/>
        </p:nvSpPr>
        <p:spPr>
          <a:xfrm>
            <a:off x="6547904" y="2746185"/>
            <a:ext cx="4011533" cy="46788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fr-FR" sz="1400" dirty="0">
                <a:ln w="0"/>
                <a:solidFill>
                  <a:srgbClr val="4472C4"/>
                </a:solidFill>
                <a:effectLst>
                  <a:outerShdw blurRad="38100" dist="25400" dir="5400000" algn="ctr" rotWithShape="0">
                    <a:srgbClr val="6E747A">
                      <a:alpha val="43000"/>
                    </a:srgbClr>
                  </a:outerShdw>
                </a:effectLst>
              </a:rPr>
              <a:t>Apporte expertise si sollicitée</a:t>
            </a:r>
          </a:p>
        </p:txBody>
      </p:sp>
      <p:sp>
        <p:nvSpPr>
          <p:cNvPr id="26" name="Rectangle 25">
            <a:extLst>
              <a:ext uri="{FF2B5EF4-FFF2-40B4-BE49-F238E27FC236}">
                <a16:creationId xmlns:a16="http://schemas.microsoft.com/office/drawing/2014/main" id="{B3228EC2-8145-4445-AE03-1BD33B898ABB}"/>
              </a:ext>
            </a:extLst>
          </p:cNvPr>
          <p:cNvSpPr/>
          <p:nvPr/>
        </p:nvSpPr>
        <p:spPr>
          <a:xfrm>
            <a:off x="8415129" y="1989712"/>
            <a:ext cx="2128340" cy="68341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fr-FR" sz="1200" dirty="0">
                <a:ln w="0"/>
                <a:solidFill>
                  <a:srgbClr val="4472C4"/>
                </a:solidFill>
                <a:effectLst>
                  <a:outerShdw blurRad="38100" dist="25400" dir="5400000" algn="ctr" rotWithShape="0">
                    <a:srgbClr val="6E747A">
                      <a:alpha val="43000"/>
                    </a:srgbClr>
                  </a:outerShdw>
                </a:effectLst>
              </a:rPr>
              <a:t>Instruction cellule nationale si sollicitée par Administrateur données de la recherche</a:t>
            </a:r>
          </a:p>
        </p:txBody>
      </p:sp>
      <p:sp>
        <p:nvSpPr>
          <p:cNvPr id="27" name="Rectangle 26">
            <a:extLst>
              <a:ext uri="{FF2B5EF4-FFF2-40B4-BE49-F238E27FC236}">
                <a16:creationId xmlns:a16="http://schemas.microsoft.com/office/drawing/2014/main" id="{60545704-AC71-0647-9A4C-55546C2A12AF}"/>
              </a:ext>
            </a:extLst>
          </p:cNvPr>
          <p:cNvSpPr/>
          <p:nvPr/>
        </p:nvSpPr>
        <p:spPr>
          <a:xfrm>
            <a:off x="6753684" y="4744654"/>
            <a:ext cx="3805752" cy="60035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rtl="0">
              <a:defRPr/>
            </a:pPr>
            <a:r>
              <a:rPr lang="fr-FR" sz="1200" dirty="0">
                <a:ln w="0"/>
                <a:solidFill>
                  <a:srgbClr val="4472C4"/>
                </a:solidFill>
                <a:effectLst>
                  <a:outerShdw blurRad="38100" dist="25400" dir="5400000" algn="ctr" rotWithShape="0">
                    <a:srgbClr val="6E747A">
                      <a:alpha val="43000"/>
                    </a:srgbClr>
                  </a:outerShdw>
                </a:effectLst>
                <a:latin typeface="Calibri" panose="020F0502020204030204"/>
              </a:rPr>
              <a:t>Instruit et explicite questions pour solliciter département</a:t>
            </a:r>
            <a:endParaRPr lang="fr-FR" sz="1200" kern="1200" dirty="0">
              <a:ln w="0"/>
              <a:solidFill>
                <a:srgbClr val="4472C4"/>
              </a:solidFill>
              <a:effectLst>
                <a:outerShdw blurRad="38100" dist="25400" dir="5400000" algn="ctr" rotWithShape="0">
                  <a:srgbClr val="6E747A">
                    <a:alpha val="43000"/>
                  </a:srgbClr>
                </a:outerShdw>
              </a:effectLst>
              <a:latin typeface="Calibri" panose="020F0502020204030204"/>
            </a:endParaRPr>
          </a:p>
        </p:txBody>
      </p:sp>
      <p:sp>
        <p:nvSpPr>
          <p:cNvPr id="28" name="Rectangle 27">
            <a:extLst>
              <a:ext uri="{FF2B5EF4-FFF2-40B4-BE49-F238E27FC236}">
                <a16:creationId xmlns:a16="http://schemas.microsoft.com/office/drawing/2014/main" id="{40A444FD-4356-2446-A43D-816910BB41AD}"/>
              </a:ext>
            </a:extLst>
          </p:cNvPr>
          <p:cNvSpPr/>
          <p:nvPr/>
        </p:nvSpPr>
        <p:spPr>
          <a:xfrm>
            <a:off x="8415129" y="3298518"/>
            <a:ext cx="2137108" cy="73828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rtl="0">
              <a:defRPr/>
            </a:pPr>
            <a:r>
              <a:rPr lang="fr-FR" sz="1100" dirty="0">
                <a:ln w="0"/>
                <a:solidFill>
                  <a:srgbClr val="4472C4"/>
                </a:solidFill>
                <a:effectLst>
                  <a:outerShdw blurRad="38100" dist="25400" dir="5400000" algn="ctr" rotWithShape="0">
                    <a:srgbClr val="6E747A">
                      <a:alpha val="43000"/>
                    </a:srgbClr>
                  </a:outerShdw>
                </a:effectLst>
                <a:latin typeface="Calibri" panose="020F0502020204030204"/>
              </a:rPr>
              <a:t>Complète Instruction en fonction de la stratégie scientifique et saisit Administrateur  données de la recherche</a:t>
            </a:r>
            <a:endParaRPr lang="fr-FR" sz="1100" kern="1200" dirty="0">
              <a:ln w="0"/>
              <a:solidFill>
                <a:srgbClr val="4472C4"/>
              </a:solidFill>
              <a:effectLst>
                <a:outerShdw blurRad="38100" dist="25400" dir="5400000" algn="ctr" rotWithShape="0">
                  <a:srgbClr val="6E747A">
                    <a:alpha val="43000"/>
                  </a:srgbClr>
                </a:outerShdw>
              </a:effectLst>
              <a:latin typeface="Calibri" panose="020F0502020204030204"/>
            </a:endParaRPr>
          </a:p>
        </p:txBody>
      </p:sp>
      <p:sp>
        <p:nvSpPr>
          <p:cNvPr id="29" name="Rectangle à coins arrondis 73">
            <a:extLst>
              <a:ext uri="{FF2B5EF4-FFF2-40B4-BE49-F238E27FC236}">
                <a16:creationId xmlns:a16="http://schemas.microsoft.com/office/drawing/2014/main" id="{D74FD16C-44BF-8D44-B64D-236E698D343D}"/>
              </a:ext>
            </a:extLst>
          </p:cNvPr>
          <p:cNvSpPr/>
          <p:nvPr/>
        </p:nvSpPr>
        <p:spPr>
          <a:xfrm>
            <a:off x="1813848" y="1420511"/>
            <a:ext cx="3150176" cy="482558"/>
          </a:xfrm>
          <a:prstGeom prst="roundRect">
            <a:avLst/>
          </a:prstGeom>
          <a:solidFill>
            <a:sysClr val="window" lastClr="FFFFFF"/>
          </a:solidFill>
          <a:ln w="25400" cap="flat" cmpd="sng" algn="ctr">
            <a:solidFill>
              <a:srgbClr val="F79646"/>
            </a:solidFill>
            <a:prstDash val="solid"/>
          </a:ln>
          <a:effectLst/>
        </p:spPr>
        <p:txBody>
          <a:bodyPr rtlCol="0" anchor="ctr"/>
          <a:lstStyle/>
          <a:p>
            <a:pPr algn="ctr" defTabSz="914400">
              <a:defRPr/>
            </a:pPr>
            <a:r>
              <a:rPr lang="fr-FR" sz="1400" dirty="0">
                <a:solidFill>
                  <a:sysClr val="windowText" lastClr="000000"/>
                </a:solidFill>
              </a:rPr>
              <a:t>DGDS</a:t>
            </a:r>
            <a:r>
              <a:rPr lang="fr-FR" sz="1400" dirty="0">
                <a:solidFill>
                  <a:sysClr val="windowText" lastClr="000000"/>
                </a:solidFill>
                <a:latin typeface="Calibri"/>
              </a:rPr>
              <a:t>&amp;I</a:t>
            </a:r>
          </a:p>
        </p:txBody>
      </p:sp>
      <p:sp>
        <p:nvSpPr>
          <p:cNvPr id="30" name="Rectangle 29">
            <a:extLst>
              <a:ext uri="{FF2B5EF4-FFF2-40B4-BE49-F238E27FC236}">
                <a16:creationId xmlns:a16="http://schemas.microsoft.com/office/drawing/2014/main" id="{6CD1B2C6-E956-E040-95BD-FFA8BF168954}"/>
              </a:ext>
            </a:extLst>
          </p:cNvPr>
          <p:cNvSpPr/>
          <p:nvPr/>
        </p:nvSpPr>
        <p:spPr>
          <a:xfrm>
            <a:off x="8415129" y="1384128"/>
            <a:ext cx="2128340" cy="53884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fr-FR" sz="1200" dirty="0">
                <a:ln w="0"/>
                <a:solidFill>
                  <a:srgbClr val="4472C4"/>
                </a:solidFill>
                <a:effectLst>
                  <a:outerShdw blurRad="38100" dist="25400" dir="5400000" algn="ctr" rotWithShape="0">
                    <a:srgbClr val="6E747A">
                      <a:alpha val="43000"/>
                    </a:srgbClr>
                  </a:outerShdw>
                </a:effectLst>
              </a:rPr>
              <a:t>Arbitrage si sollicité</a:t>
            </a:r>
          </a:p>
        </p:txBody>
      </p:sp>
    </p:spTree>
    <p:extLst>
      <p:ext uri="{BB962C8B-B14F-4D97-AF65-F5344CB8AC3E}">
        <p14:creationId xmlns:p14="http://schemas.microsoft.com/office/powerpoint/2010/main" val="2589095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A12F38E1-E440-F74C-9A6D-E2BC19E21CA2}"/>
              </a:ext>
            </a:extLst>
          </p:cNvPr>
          <p:cNvSpPr>
            <a:spLocks noGrp="1"/>
          </p:cNvSpPr>
          <p:nvPr>
            <p:ph idx="1"/>
          </p:nvPr>
        </p:nvSpPr>
        <p:spPr>
          <a:xfrm>
            <a:off x="2745972" y="1388533"/>
            <a:ext cx="7293378" cy="4809067"/>
          </a:xfrm>
        </p:spPr>
        <p:txBody>
          <a:bodyPr>
            <a:normAutofit fontScale="92500"/>
          </a:bodyPr>
          <a:lstStyle/>
          <a:p>
            <a:r>
              <a:rPr lang="fr-FR" dirty="0"/>
              <a:t>Le site « </a:t>
            </a:r>
            <a:r>
              <a:rPr lang="fr-FR" dirty="0" err="1"/>
              <a:t>datapartage.inrae.fr</a:t>
            </a:r>
            <a:r>
              <a:rPr lang="fr-FR" dirty="0"/>
              <a:t> »: un site de référence regroupant textes et fiches techniques</a:t>
            </a:r>
          </a:p>
          <a:p>
            <a:pPr marL="457200" lvl="1" indent="0">
              <a:buNone/>
            </a:pPr>
            <a:r>
              <a:rPr lang="fr-FR" i="1" dirty="0">
                <a:hlinkClick r:id="rId2"/>
              </a:rPr>
              <a:t>https://datapartage.inrae.fr/Gouvernance-des-donnees2</a:t>
            </a:r>
            <a:r>
              <a:rPr lang="fr-FR" i="1" dirty="0"/>
              <a:t> </a:t>
            </a:r>
          </a:p>
          <a:p>
            <a:pPr marL="228600" lvl="1">
              <a:spcBef>
                <a:spcPts val="1000"/>
              </a:spcBef>
            </a:pPr>
            <a:r>
              <a:rPr lang="fr-FR" sz="2400" dirty="0">
                <a:solidFill>
                  <a:srgbClr val="00A3A6"/>
                </a:solidFill>
              </a:rPr>
              <a:t>Texte « Principes pour la gouvernance des données »</a:t>
            </a:r>
          </a:p>
          <a:p>
            <a:r>
              <a:rPr lang="fr-FR" dirty="0"/>
              <a:t>Constitution d’une « Cellule de gouvernance des données »</a:t>
            </a:r>
          </a:p>
          <a:p>
            <a:pPr lvl="1"/>
            <a:r>
              <a:rPr lang="fr-FR" dirty="0"/>
              <a:t>Mobilisable via l’adresse: </a:t>
            </a:r>
            <a:r>
              <a:rPr lang="fr-FR" i="1" dirty="0" err="1"/>
              <a:t>AdministrateurDonnees@inrae.fr</a:t>
            </a:r>
            <a:endParaRPr lang="fr-FR" i="1" dirty="0"/>
          </a:p>
          <a:p>
            <a:r>
              <a:rPr lang="fr-FR" dirty="0"/>
              <a:t>Construction de réseaux de compétences de la donnée</a:t>
            </a:r>
          </a:p>
          <a:p>
            <a:pPr lvl="1"/>
            <a:r>
              <a:rPr lang="fr-FR" dirty="0"/>
              <a:t>Référents « stratégiques » au niveau des départements</a:t>
            </a:r>
          </a:p>
          <a:p>
            <a:pPr lvl="1"/>
            <a:r>
              <a:rPr lang="fr-FR" dirty="0"/>
              <a:t>Référents « opérationnels » pour l’appuie aux chercheurs</a:t>
            </a:r>
          </a:p>
          <a:p>
            <a:r>
              <a:rPr lang="fr-FR" dirty="0"/>
              <a:t>Lien avec le plan innovation INRAE : action 4 (</a:t>
            </a:r>
            <a:r>
              <a:rPr lang="fr-FR" dirty="0" err="1"/>
              <a:t>DipSO</a:t>
            </a:r>
            <a:r>
              <a:rPr lang="fr-FR" dirty="0"/>
              <a:t>) et action 5 (DPTI)</a:t>
            </a:r>
          </a:p>
          <a:p>
            <a:pPr lvl="1"/>
            <a:r>
              <a:rPr lang="fr-FR" dirty="0"/>
              <a:t>Open data, Open source et valorisation par des tiers</a:t>
            </a:r>
          </a:p>
        </p:txBody>
      </p:sp>
      <p:sp>
        <p:nvSpPr>
          <p:cNvPr id="3" name="Titre 2">
            <a:extLst>
              <a:ext uri="{FF2B5EF4-FFF2-40B4-BE49-F238E27FC236}">
                <a16:creationId xmlns:a16="http://schemas.microsoft.com/office/drawing/2014/main" id="{B3F5214E-BBBC-BE46-BC6E-CEA04028A406}"/>
              </a:ext>
            </a:extLst>
          </p:cNvPr>
          <p:cNvSpPr>
            <a:spLocks noGrp="1"/>
          </p:cNvSpPr>
          <p:nvPr>
            <p:ph type="title"/>
          </p:nvPr>
        </p:nvSpPr>
        <p:spPr/>
        <p:txBody>
          <a:bodyPr/>
          <a:lstStyle/>
          <a:p>
            <a:r>
              <a:rPr lang="fr-FR" dirty="0"/>
              <a:t>Conclusions et perspectives</a:t>
            </a:r>
          </a:p>
        </p:txBody>
      </p:sp>
      <p:sp>
        <p:nvSpPr>
          <p:cNvPr id="4" name="Sous-titre 3">
            <a:extLst>
              <a:ext uri="{FF2B5EF4-FFF2-40B4-BE49-F238E27FC236}">
                <a16:creationId xmlns:a16="http://schemas.microsoft.com/office/drawing/2014/main" id="{8D895C7D-BABB-9841-96B2-D72A15F6E425}"/>
              </a:ext>
            </a:extLst>
          </p:cNvPr>
          <p:cNvSpPr>
            <a:spLocks noGrp="1"/>
          </p:cNvSpPr>
          <p:nvPr>
            <p:ph type="subTitle" idx="10"/>
          </p:nvPr>
        </p:nvSpPr>
        <p:spPr/>
        <p:txBody>
          <a:bodyPr/>
          <a:lstStyle/>
          <a:p>
            <a:r>
              <a:rPr lang="fr-FR" dirty="0"/>
              <a:t>Une dynamique en démarrage</a:t>
            </a:r>
          </a:p>
          <a:p>
            <a:endParaRPr lang="fr-FR" dirty="0"/>
          </a:p>
        </p:txBody>
      </p:sp>
    </p:spTree>
    <p:extLst>
      <p:ext uri="{BB962C8B-B14F-4D97-AF65-F5344CB8AC3E}">
        <p14:creationId xmlns:p14="http://schemas.microsoft.com/office/powerpoint/2010/main" val="2466343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4C0198-0EC4-1A48-99AC-2E9F5FD04859}"/>
              </a:ext>
            </a:extLst>
          </p:cNvPr>
          <p:cNvSpPr>
            <a:spLocks noGrp="1"/>
          </p:cNvSpPr>
          <p:nvPr>
            <p:ph type="title"/>
          </p:nvPr>
        </p:nvSpPr>
        <p:spPr/>
        <p:txBody>
          <a:bodyPr/>
          <a:lstStyle/>
          <a:p>
            <a:r>
              <a:rPr lang="fr-FR" dirty="0"/>
              <a:t>Remerciements</a:t>
            </a:r>
          </a:p>
        </p:txBody>
      </p:sp>
      <p:sp>
        <p:nvSpPr>
          <p:cNvPr id="3" name="Espace réservé du contenu 2">
            <a:extLst>
              <a:ext uri="{FF2B5EF4-FFF2-40B4-BE49-F238E27FC236}">
                <a16:creationId xmlns:a16="http://schemas.microsoft.com/office/drawing/2014/main" id="{90A600BB-2BBC-034D-85CB-6E19D72D0019}"/>
              </a:ext>
            </a:extLst>
          </p:cNvPr>
          <p:cNvSpPr>
            <a:spLocks noGrp="1"/>
          </p:cNvSpPr>
          <p:nvPr>
            <p:ph idx="1"/>
          </p:nvPr>
        </p:nvSpPr>
        <p:spPr/>
        <p:txBody>
          <a:bodyPr/>
          <a:lstStyle/>
          <a:p>
            <a:r>
              <a:rPr lang="fr-FR" dirty="0"/>
              <a:t>Enquêteurs « cas d’études » et les nombreuses personnes interviewées</a:t>
            </a:r>
          </a:p>
          <a:p>
            <a:r>
              <a:rPr lang="fr-FR" dirty="0"/>
              <a:t>Nombreux participants aux séminaires et groupes de travail</a:t>
            </a:r>
          </a:p>
          <a:p>
            <a:r>
              <a:rPr lang="fr-FR" dirty="0"/>
              <a:t>Gilles Aumont, Michaël </a:t>
            </a:r>
            <a:r>
              <a:rPr lang="fr-FR" dirty="0" err="1"/>
              <a:t>Chelle</a:t>
            </a:r>
            <a:r>
              <a:rPr lang="fr-FR" dirty="0"/>
              <a:t>, Esther </a:t>
            </a:r>
            <a:r>
              <a:rPr lang="fr-FR" dirty="0" err="1"/>
              <a:t>Dzale-Yeumo</a:t>
            </a:r>
            <a:r>
              <a:rPr lang="fr-FR" dirty="0"/>
              <a:t>, Odile </a:t>
            </a:r>
            <a:r>
              <a:rPr lang="fr-FR" dirty="0" err="1"/>
              <a:t>Hologne</a:t>
            </a:r>
            <a:r>
              <a:rPr lang="fr-FR" dirty="0"/>
              <a:t>, Olivier Philipe, Hadi Quesneville, Stéphanie Rennes</a:t>
            </a:r>
          </a:p>
          <a:p>
            <a:endParaRPr lang="fr-FR" dirty="0"/>
          </a:p>
        </p:txBody>
      </p:sp>
      <p:sp>
        <p:nvSpPr>
          <p:cNvPr id="4" name="Sous-titre 3">
            <a:extLst>
              <a:ext uri="{FF2B5EF4-FFF2-40B4-BE49-F238E27FC236}">
                <a16:creationId xmlns:a16="http://schemas.microsoft.com/office/drawing/2014/main" id="{C9DBB4CB-CFC5-D342-9F24-E017D8AE8016}"/>
              </a:ext>
            </a:extLst>
          </p:cNvPr>
          <p:cNvSpPr>
            <a:spLocks noGrp="1"/>
          </p:cNvSpPr>
          <p:nvPr>
            <p:ph type="subTitle" idx="10"/>
          </p:nvPr>
        </p:nvSpPr>
        <p:spPr/>
        <p:txBody>
          <a:bodyPr/>
          <a:lstStyle/>
          <a:p>
            <a:r>
              <a:rPr lang="fr-FR" dirty="0"/>
              <a:t>Un travail collectif</a:t>
            </a:r>
          </a:p>
        </p:txBody>
      </p:sp>
    </p:spTree>
    <p:extLst>
      <p:ext uri="{BB962C8B-B14F-4D97-AF65-F5344CB8AC3E}">
        <p14:creationId xmlns:p14="http://schemas.microsoft.com/office/powerpoint/2010/main" val="38390137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ZoneTexte 1"/>
          <p:cNvSpPr>
            <a:spLocks/>
          </p:cNvSpPr>
          <p:nvPr/>
        </p:nvSpPr>
        <p:spPr bwMode="auto">
          <a:xfrm>
            <a:off x="2279576" y="2780928"/>
            <a:ext cx="5256584" cy="1384995"/>
          </a:xfrm>
          <a:prstGeom prst="rect">
            <a:avLst/>
          </a:prstGeom>
          <a:noFill/>
        </p:spPr>
        <p:txBody>
          <a:bodyPr wrap="square" rtlCol="0">
            <a:spAutoFit/>
          </a:bodyPr>
          <a:lstStyle/>
          <a:p>
            <a:pPr>
              <a:defRPr/>
            </a:pPr>
            <a:r>
              <a:rPr lang="fr-FR" sz="2800" dirty="0">
                <a:solidFill>
                  <a:schemeClr val="bg1"/>
                </a:solidFill>
              </a:rPr>
              <a:t>Merci pour votre attention</a:t>
            </a:r>
            <a:endParaRPr dirty="0"/>
          </a:p>
          <a:p>
            <a:pPr>
              <a:defRPr/>
            </a:pPr>
            <a:endParaRPr lang="fr-FR" sz="2800" dirty="0">
              <a:solidFill>
                <a:schemeClr val="bg1"/>
              </a:solidFill>
            </a:endParaRPr>
          </a:p>
          <a:p>
            <a:pPr>
              <a:defRPr/>
            </a:pPr>
            <a:r>
              <a:rPr lang="fr-FR" sz="2800" dirty="0">
                <a:solidFill>
                  <a:schemeClr val="bg1"/>
                </a:solidFill>
              </a:rPr>
              <a:t>Vos questions ?</a:t>
            </a:r>
            <a:endParaRPr dirty="0"/>
          </a:p>
        </p:txBody>
      </p:sp>
      <p:pic>
        <p:nvPicPr>
          <p:cNvPr id="3" name="Image 2">
            <a:extLst>
              <a:ext uri="{FF2B5EF4-FFF2-40B4-BE49-F238E27FC236}">
                <a16:creationId xmlns:a16="http://schemas.microsoft.com/office/drawing/2014/main" id="{0B4CD8BA-777F-6845-A599-A850C1DD6F4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0" r="99020">
                        <a14:foregroundMark x1="8170" y1="13399" x2="8170" y2="13399"/>
                        <a14:foregroundMark x1="94771" y1="4575" x2="94771" y2="4575"/>
                      </a14:backgroundRemoval>
                    </a14:imgEffect>
                  </a14:imgLayer>
                </a14:imgProps>
              </a:ext>
            </a:extLst>
          </a:blip>
          <a:stretch>
            <a:fillRect/>
          </a:stretch>
        </p:blipFill>
        <p:spPr>
          <a:xfrm>
            <a:off x="7104112" y="1080935"/>
            <a:ext cx="4608512" cy="4201878"/>
          </a:xfrm>
          <a:prstGeom prst="rect">
            <a:avLst/>
          </a:prstGeom>
        </p:spPr>
      </p:pic>
      <p:sp>
        <p:nvSpPr>
          <p:cNvPr id="9" name="Rectangle 8">
            <a:extLst>
              <a:ext uri="{FF2B5EF4-FFF2-40B4-BE49-F238E27FC236}">
                <a16:creationId xmlns:a16="http://schemas.microsoft.com/office/drawing/2014/main" id="{DF3A6A85-FB4F-8F41-B595-D340BF9F19B2}"/>
              </a:ext>
            </a:extLst>
          </p:cNvPr>
          <p:cNvSpPr/>
          <p:nvPr/>
        </p:nvSpPr>
        <p:spPr>
          <a:xfrm>
            <a:off x="7824193" y="830157"/>
            <a:ext cx="4572000" cy="276999"/>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srgbClr val="1F497D"/>
                </a:solidFill>
                <a:effectLst/>
                <a:uLnTx/>
                <a:uFillTx/>
                <a:latin typeface="Arial Narrow" charset="0"/>
                <a:ea typeface="Arial Narrow" charset="0"/>
                <a:cs typeface="Arial Narrow" charset="0"/>
              </a:rPr>
              <a:t>http://</a:t>
            </a:r>
            <a:r>
              <a:rPr kumimoji="0" lang="fr-FR" sz="1200" b="0" i="0" u="none" strike="noStrike" kern="1200" cap="none" spc="0" normalizeH="0" baseline="0" noProof="0" dirty="0" err="1">
                <a:ln>
                  <a:noFill/>
                </a:ln>
                <a:solidFill>
                  <a:srgbClr val="1F497D"/>
                </a:solidFill>
                <a:effectLst/>
                <a:uLnTx/>
                <a:uFillTx/>
                <a:latin typeface="Arial Narrow" charset="0"/>
                <a:ea typeface="Arial Narrow" charset="0"/>
                <a:cs typeface="Arial Narrow" charset="0"/>
              </a:rPr>
              <a:t>users.elite.net</a:t>
            </a:r>
            <a:r>
              <a:rPr kumimoji="0" lang="fr-FR" sz="1200" b="0" i="0" u="none" strike="noStrike" kern="1200" cap="none" spc="0" normalizeH="0" baseline="0" noProof="0" dirty="0">
                <a:ln>
                  <a:noFill/>
                </a:ln>
                <a:solidFill>
                  <a:srgbClr val="1F497D"/>
                </a:solidFill>
                <a:effectLst/>
                <a:uLnTx/>
                <a:uFillTx/>
                <a:latin typeface="Arial Narrow" charset="0"/>
                <a:ea typeface="Arial Narrow" charset="0"/>
                <a:cs typeface="Arial Narrow" charset="0"/>
              </a:rPr>
              <a:t>/</a:t>
            </a:r>
            <a:r>
              <a:rPr kumimoji="0" lang="fr-FR" sz="1200" b="0" i="0" u="none" strike="noStrike" kern="1200" cap="none" spc="0" normalizeH="0" baseline="0" noProof="0" dirty="0" err="1">
                <a:ln>
                  <a:noFill/>
                </a:ln>
                <a:solidFill>
                  <a:srgbClr val="1F497D"/>
                </a:solidFill>
                <a:effectLst/>
                <a:uLnTx/>
                <a:uFillTx/>
                <a:latin typeface="Arial Narrow" charset="0"/>
                <a:ea typeface="Arial Narrow" charset="0"/>
                <a:cs typeface="Arial Narrow" charset="0"/>
              </a:rPr>
              <a:t>runner</a:t>
            </a:r>
            <a:r>
              <a:rPr kumimoji="0" lang="fr-FR" sz="1200" b="0" i="0" u="none" strike="noStrike" kern="1200" cap="none" spc="0" normalizeH="0" baseline="0" noProof="0" dirty="0">
                <a:ln>
                  <a:noFill/>
                </a:ln>
                <a:solidFill>
                  <a:srgbClr val="1F497D"/>
                </a:solidFill>
                <a:effectLst/>
                <a:uLnTx/>
                <a:uFillTx/>
                <a:latin typeface="Arial Narrow" charset="0"/>
                <a:ea typeface="Arial Narrow" charset="0"/>
                <a:cs typeface="Arial Narrow" charset="0"/>
              </a:rPr>
              <a:t>/</a:t>
            </a:r>
            <a:r>
              <a:rPr kumimoji="0" lang="fr-FR" sz="1200" b="0" i="0" u="none" strike="noStrike" kern="1200" cap="none" spc="0" normalizeH="0" baseline="0" noProof="0" dirty="0" err="1">
                <a:ln>
                  <a:noFill/>
                </a:ln>
                <a:solidFill>
                  <a:srgbClr val="1F497D"/>
                </a:solidFill>
                <a:effectLst/>
                <a:uLnTx/>
                <a:uFillTx/>
                <a:latin typeface="Arial Narrow" charset="0"/>
                <a:ea typeface="Arial Narrow" charset="0"/>
                <a:cs typeface="Arial Narrow" charset="0"/>
              </a:rPr>
              <a:t>jennifers</a:t>
            </a:r>
            <a:r>
              <a:rPr kumimoji="0" lang="fr-FR" sz="1200" b="0" i="0" u="none" strike="noStrike" kern="1200" cap="none" spc="0" normalizeH="0" baseline="0" noProof="0" dirty="0">
                <a:ln>
                  <a:noFill/>
                </a:ln>
                <a:solidFill>
                  <a:srgbClr val="1F497D"/>
                </a:solidFill>
                <a:effectLst/>
                <a:uLnTx/>
                <a:uFillTx/>
                <a:latin typeface="Arial Narrow" charset="0"/>
                <a:ea typeface="Arial Narrow" charset="0"/>
                <a:cs typeface="Arial Narrow" charset="0"/>
              </a:rPr>
              <a:t>/</a:t>
            </a:r>
            <a:r>
              <a:rPr kumimoji="0" lang="fr-FR" sz="1200" b="0" i="0" u="none" strike="noStrike" kern="1200" cap="none" spc="0" normalizeH="0" baseline="0" noProof="0" dirty="0" err="1">
                <a:ln>
                  <a:noFill/>
                </a:ln>
                <a:solidFill>
                  <a:srgbClr val="1F497D"/>
                </a:solidFill>
                <a:effectLst/>
                <a:uLnTx/>
                <a:uFillTx/>
                <a:latin typeface="Arial Narrow" charset="0"/>
                <a:ea typeface="Arial Narrow" charset="0"/>
                <a:cs typeface="Arial Narrow" charset="0"/>
              </a:rPr>
              <a:t>thankyou.htm</a:t>
            </a:r>
            <a:endParaRPr kumimoji="0" lang="fr-FR" sz="1200" b="0" i="0" u="none" strike="noStrike" kern="1200" cap="none" spc="0" normalizeH="0" baseline="0" noProof="0" dirty="0">
              <a:ln>
                <a:noFill/>
              </a:ln>
              <a:solidFill>
                <a:srgbClr val="1F497D"/>
              </a:solidFill>
              <a:effectLst/>
              <a:uLnTx/>
              <a:uFillTx/>
              <a:latin typeface="Arial Narrow" charset="0"/>
              <a:ea typeface="Arial Narrow" charset="0"/>
              <a:cs typeface="Arial Narrow"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4" name="Diagramme 4"/>
          <p:cNvGrpSpPr/>
          <p:nvPr/>
        </p:nvGrpSpPr>
        <p:grpSpPr bwMode="auto">
          <a:xfrm>
            <a:off x="1830318" y="1343767"/>
            <a:ext cx="3767142" cy="3908489"/>
            <a:chOff x="1991420" y="467859"/>
            <a:chExt cx="3767142" cy="3908489"/>
          </a:xfrm>
        </p:grpSpPr>
        <p:sp>
          <p:nvSpPr>
            <p:cNvPr id="5" name="Ellipse 18"/>
            <p:cNvSpPr/>
            <p:nvPr/>
          </p:nvSpPr>
          <p:spPr bwMode="auto">
            <a:xfrm>
              <a:off x="3097831" y="1581263"/>
              <a:ext cx="1840754" cy="170871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p:spPr>
          <p:style>
            <a:lnRef idx="2">
              <a:srgbClr val="000000"/>
            </a:lnRef>
            <a:fillRef idx="1">
              <a:srgbClr val="000000"/>
            </a:fillRef>
            <a:effectRef idx="0">
              <a:srgbClr val="000000"/>
            </a:effectRef>
            <a:fontRef idx="minor">
              <a:schemeClr val="lt1"/>
            </a:fontRef>
          </p:style>
          <p:txBody>
            <a:bodyPr spcFirstLastPara="0" vert="horz" wrap="square" lIns="30480" tIns="30480" rIns="30480" bIns="30480" numCol="1" spcCol="1270" anchor="ctr" anchorCtr="0">
              <a:noAutofit/>
            </a:bodyPr>
            <a:lstStyle/>
            <a:p>
              <a:pPr marL="0" lvl="0" indent="0" algn="ctr" defTabSz="1066800">
                <a:lnSpc>
                  <a:spcPct val="90000"/>
                </a:lnSpc>
                <a:spcBef>
                  <a:spcPts val="0"/>
                </a:spcBef>
                <a:spcAft>
                  <a:spcPts val="0"/>
                </a:spcAft>
                <a:buNone/>
                <a:defRPr/>
              </a:pPr>
              <a:r>
                <a:rPr lang="fr-FR" sz="2400" b="1"/>
                <a:t>Données</a:t>
              </a:r>
              <a:endParaRPr lang="fr-FR" sz="1300" b="1"/>
            </a:p>
          </p:txBody>
        </p:sp>
        <p:sp>
          <p:nvSpPr>
            <p:cNvPr id="6" name="Flèche vers la droite 19"/>
            <p:cNvSpPr/>
            <p:nvPr/>
          </p:nvSpPr>
          <p:spPr bwMode="auto">
            <a:xfrm rot="13397588">
              <a:off x="3095868" y="1592779"/>
              <a:ext cx="148662" cy="444945"/>
            </a:xfrm>
            <a:prstGeom prst="rightArrow">
              <a:avLst>
                <a:gd name="adj1" fmla="val 60000"/>
                <a:gd name="adj2" fmla="val 50000"/>
              </a:avLst>
            </a:prstGeom>
            <a:solidFill>
              <a:schemeClr val="accent1">
                <a:tint val="60000"/>
                <a:hueOff val="0"/>
                <a:satOff val="0"/>
                <a:lumOff val="0"/>
                <a:alphaOff val="0"/>
              </a:schemeClr>
            </a:solidFill>
            <a:ln>
              <a:noFill/>
            </a:ln>
          </p:spPr>
          <p:style>
            <a:lnRef idx="0">
              <a:srgbClr val="000000"/>
            </a:lnRef>
            <a:fillRef idx="1">
              <a:srgbClr val="000000"/>
            </a:fillRef>
            <a:effectRef idx="0">
              <a:srgbClr val="000000"/>
            </a:effectRef>
            <a:fontRef idx="minor">
              <a:schemeClr val="lt1"/>
            </a:fontRef>
          </p:style>
          <p:txBody>
            <a:bodyPr spcFirstLastPara="0" vert="horz" wrap="square" lIns="0" tIns="0" rIns="0" bIns="0" numCol="1" spcCol="1270" anchor="ctr" anchorCtr="0">
              <a:noAutofit/>
            </a:bodyPr>
            <a:lstStyle/>
            <a:p>
              <a:pPr marL="0" lvl="0" indent="0" algn="ctr" defTabSz="844550">
                <a:lnSpc>
                  <a:spcPct val="90000"/>
                </a:lnSpc>
                <a:spcBef>
                  <a:spcPts val="0"/>
                </a:spcBef>
                <a:spcAft>
                  <a:spcPts val="0"/>
                </a:spcAft>
                <a:buNone/>
                <a:defRPr/>
              </a:pPr>
              <a:endParaRPr lang="fr-FR" sz="1900"/>
            </a:p>
          </p:txBody>
        </p:sp>
        <p:sp>
          <p:nvSpPr>
            <p:cNvPr id="7" name="Ellipse 20"/>
            <p:cNvSpPr/>
            <p:nvPr/>
          </p:nvSpPr>
          <p:spPr bwMode="auto">
            <a:xfrm>
              <a:off x="1991420" y="616060"/>
              <a:ext cx="1339616" cy="127096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p:spPr>
          <p:style>
            <a:lnRef idx="2">
              <a:srgbClr val="000000"/>
            </a:lnRef>
            <a:fillRef idx="1">
              <a:srgbClr val="000000"/>
            </a:fillRef>
            <a:effectRef idx="0">
              <a:srgbClr val="00000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ts val="0"/>
                </a:spcBef>
                <a:spcAft>
                  <a:spcPts val="0"/>
                </a:spcAft>
                <a:buNone/>
                <a:defRPr/>
              </a:pPr>
              <a:r>
                <a:rPr lang="fr-FR" sz="1600" b="0"/>
                <a:t>Tableaux</a:t>
              </a:r>
              <a:endParaRPr/>
            </a:p>
            <a:p>
              <a:pPr marL="0" lvl="0" indent="0" algn="ctr" defTabSz="711200">
                <a:lnSpc>
                  <a:spcPct val="90000"/>
                </a:lnSpc>
                <a:spcBef>
                  <a:spcPts val="0"/>
                </a:spcBef>
                <a:spcAft>
                  <a:spcPts val="0"/>
                </a:spcAft>
                <a:buNone/>
                <a:defRPr/>
              </a:pPr>
              <a:r>
                <a:rPr lang="fr-FR" sz="1600" b="0"/>
                <a:t>de </a:t>
              </a:r>
              <a:endParaRPr/>
            </a:p>
            <a:p>
              <a:pPr marL="0" lvl="0" indent="0" algn="ctr" defTabSz="711200">
                <a:lnSpc>
                  <a:spcPct val="90000"/>
                </a:lnSpc>
                <a:spcBef>
                  <a:spcPts val="0"/>
                </a:spcBef>
                <a:spcAft>
                  <a:spcPts val="0"/>
                </a:spcAft>
                <a:buNone/>
                <a:defRPr/>
              </a:pPr>
              <a:r>
                <a:rPr lang="fr-FR" sz="1600" b="0"/>
                <a:t>valeurs</a:t>
              </a:r>
              <a:endParaRPr lang="fr-FR" sz="1050" b="0"/>
            </a:p>
          </p:txBody>
        </p:sp>
        <p:sp>
          <p:nvSpPr>
            <p:cNvPr id="8" name="Flèche vers la droite 21"/>
            <p:cNvSpPr/>
            <p:nvPr/>
          </p:nvSpPr>
          <p:spPr bwMode="auto">
            <a:xfrm rot="19019710">
              <a:off x="4613557" y="1450529"/>
              <a:ext cx="135678" cy="444945"/>
            </a:xfrm>
            <a:prstGeom prst="rightArrow">
              <a:avLst>
                <a:gd name="adj1" fmla="val 60000"/>
                <a:gd name="adj2" fmla="val 50000"/>
              </a:avLst>
            </a:prstGeom>
            <a:solidFill>
              <a:schemeClr val="accent1">
                <a:tint val="60000"/>
                <a:hueOff val="0"/>
                <a:satOff val="0"/>
                <a:lumOff val="0"/>
                <a:alphaOff val="0"/>
              </a:schemeClr>
            </a:solidFill>
            <a:ln>
              <a:noFill/>
            </a:ln>
          </p:spPr>
          <p:style>
            <a:lnRef idx="0">
              <a:srgbClr val="000000"/>
            </a:lnRef>
            <a:fillRef idx="1">
              <a:srgbClr val="000000"/>
            </a:fillRef>
            <a:effectRef idx="0">
              <a:srgbClr val="000000"/>
            </a:effectRef>
            <a:fontRef idx="minor">
              <a:schemeClr val="lt1"/>
            </a:fontRef>
          </p:style>
          <p:txBody>
            <a:bodyPr spcFirstLastPara="0" vert="horz" wrap="square" lIns="0" tIns="0" rIns="0" bIns="0" numCol="1" spcCol="1270" anchor="ctr" anchorCtr="0">
              <a:noAutofit/>
            </a:bodyPr>
            <a:lstStyle/>
            <a:p>
              <a:pPr marL="0" lvl="0" indent="0" algn="ctr" defTabSz="844550">
                <a:lnSpc>
                  <a:spcPct val="90000"/>
                </a:lnSpc>
                <a:spcBef>
                  <a:spcPts val="0"/>
                </a:spcBef>
                <a:spcAft>
                  <a:spcPts val="0"/>
                </a:spcAft>
                <a:buNone/>
                <a:defRPr/>
              </a:pPr>
              <a:endParaRPr lang="fr-FR" sz="1900"/>
            </a:p>
          </p:txBody>
        </p:sp>
        <p:sp>
          <p:nvSpPr>
            <p:cNvPr id="9" name="Ellipse 22"/>
            <p:cNvSpPr/>
            <p:nvPr/>
          </p:nvSpPr>
          <p:spPr bwMode="auto">
            <a:xfrm>
              <a:off x="4540144" y="467859"/>
              <a:ext cx="1218418" cy="127096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p:spPr>
          <p:style>
            <a:lnRef idx="2">
              <a:srgbClr val="000000"/>
            </a:lnRef>
            <a:fillRef idx="1">
              <a:srgbClr val="000000"/>
            </a:fillRef>
            <a:effectRef idx="0">
              <a:srgbClr val="00000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ts val="0"/>
                </a:spcBef>
                <a:spcAft>
                  <a:spcPts val="0"/>
                </a:spcAft>
                <a:buNone/>
                <a:defRPr/>
              </a:pPr>
              <a:r>
                <a:rPr lang="fr-FR" sz="1600"/>
                <a:t>Images</a:t>
              </a:r>
              <a:endParaRPr lang="fr-FR" sz="1000"/>
            </a:p>
          </p:txBody>
        </p:sp>
        <p:sp>
          <p:nvSpPr>
            <p:cNvPr id="10" name="Flèche vers la droite 23"/>
            <p:cNvSpPr/>
            <p:nvPr/>
          </p:nvSpPr>
          <p:spPr bwMode="auto">
            <a:xfrm rot="3360743">
              <a:off x="4582767" y="2997205"/>
              <a:ext cx="130418" cy="444945"/>
            </a:xfrm>
            <a:prstGeom prst="rightArrow">
              <a:avLst>
                <a:gd name="adj1" fmla="val 60000"/>
                <a:gd name="adj2" fmla="val 50000"/>
              </a:avLst>
            </a:prstGeom>
            <a:solidFill>
              <a:schemeClr val="accent1">
                <a:tint val="60000"/>
                <a:hueOff val="0"/>
                <a:satOff val="0"/>
                <a:lumOff val="0"/>
                <a:alphaOff val="0"/>
              </a:schemeClr>
            </a:solidFill>
            <a:ln>
              <a:noFill/>
            </a:ln>
          </p:spPr>
          <p:style>
            <a:lnRef idx="0">
              <a:srgbClr val="000000"/>
            </a:lnRef>
            <a:fillRef idx="1">
              <a:srgbClr val="000000"/>
            </a:fillRef>
            <a:effectRef idx="0">
              <a:srgbClr val="000000"/>
            </a:effectRef>
            <a:fontRef idx="minor">
              <a:schemeClr val="lt1"/>
            </a:fontRef>
          </p:style>
          <p:txBody>
            <a:bodyPr rot="10800000" spcFirstLastPara="0" vert="horz" wrap="square" lIns="0" tIns="0" rIns="0" bIns="0" numCol="1" spcCol="1270" anchor="ctr" anchorCtr="0">
              <a:noAutofit/>
            </a:bodyPr>
            <a:lstStyle/>
            <a:p>
              <a:pPr marL="0" lvl="0" indent="0" algn="ctr" defTabSz="844550">
                <a:lnSpc>
                  <a:spcPct val="90000"/>
                </a:lnSpc>
                <a:spcBef>
                  <a:spcPts val="0"/>
                </a:spcBef>
                <a:spcAft>
                  <a:spcPts val="0"/>
                </a:spcAft>
                <a:buNone/>
                <a:defRPr/>
              </a:pPr>
              <a:endParaRPr lang="fr-FR" sz="1900"/>
            </a:p>
          </p:txBody>
        </p:sp>
        <p:sp>
          <p:nvSpPr>
            <p:cNvPr id="11" name="Ellipse 24"/>
            <p:cNvSpPr/>
            <p:nvPr/>
          </p:nvSpPr>
          <p:spPr bwMode="auto">
            <a:xfrm>
              <a:off x="4441075" y="3224219"/>
              <a:ext cx="1242893" cy="11521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p:spPr>
          <p:style>
            <a:lnRef idx="2">
              <a:srgbClr val="000000"/>
            </a:lnRef>
            <a:fillRef idx="1">
              <a:srgbClr val="000000"/>
            </a:fillRef>
            <a:effectRef idx="0">
              <a:srgbClr val="00000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ts val="0"/>
                </a:spcBef>
                <a:spcAft>
                  <a:spcPts val="0"/>
                </a:spcAft>
                <a:buNone/>
                <a:defRPr/>
              </a:pPr>
              <a:r>
                <a:rPr lang="fr-FR" sz="1600"/>
                <a:t>Audio /video</a:t>
              </a:r>
            </a:p>
          </p:txBody>
        </p:sp>
        <p:sp>
          <p:nvSpPr>
            <p:cNvPr id="12" name="Flèche vers la droite 25"/>
            <p:cNvSpPr/>
            <p:nvPr/>
          </p:nvSpPr>
          <p:spPr bwMode="auto">
            <a:xfrm rot="8021187">
              <a:off x="3202603" y="2889845"/>
              <a:ext cx="135678" cy="444945"/>
            </a:xfrm>
            <a:prstGeom prst="rightArrow">
              <a:avLst>
                <a:gd name="adj1" fmla="val 60000"/>
                <a:gd name="adj2" fmla="val 50000"/>
              </a:avLst>
            </a:prstGeom>
            <a:solidFill>
              <a:schemeClr val="accent1">
                <a:tint val="60000"/>
                <a:hueOff val="0"/>
                <a:satOff val="0"/>
                <a:lumOff val="0"/>
                <a:alphaOff val="0"/>
              </a:schemeClr>
            </a:solidFill>
            <a:ln>
              <a:noFill/>
            </a:ln>
          </p:spPr>
          <p:style>
            <a:lnRef idx="0">
              <a:srgbClr val="000000"/>
            </a:lnRef>
            <a:fillRef idx="1">
              <a:srgbClr val="000000"/>
            </a:fillRef>
            <a:effectRef idx="0">
              <a:srgbClr val="000000"/>
            </a:effectRef>
            <a:fontRef idx="minor">
              <a:schemeClr val="lt1"/>
            </a:fontRef>
          </p:style>
          <p:txBody>
            <a:bodyPr rot="10800000" spcFirstLastPara="0" vert="horz" wrap="square" lIns="0" tIns="0" rIns="0" bIns="0" numCol="1" spcCol="1270" anchor="ctr" anchorCtr="0">
              <a:noAutofit/>
            </a:bodyPr>
            <a:lstStyle/>
            <a:p>
              <a:pPr marL="0" lvl="0" indent="0" algn="ctr" defTabSz="844550">
                <a:lnSpc>
                  <a:spcPct val="90000"/>
                </a:lnSpc>
                <a:spcBef>
                  <a:spcPts val="0"/>
                </a:spcBef>
                <a:spcAft>
                  <a:spcPts val="0"/>
                </a:spcAft>
                <a:buNone/>
                <a:defRPr/>
              </a:pPr>
              <a:endParaRPr lang="fr-FR" sz="1900"/>
            </a:p>
          </p:txBody>
        </p:sp>
        <p:sp>
          <p:nvSpPr>
            <p:cNvPr id="13" name="Ellipse 26"/>
            <p:cNvSpPr/>
            <p:nvPr/>
          </p:nvSpPr>
          <p:spPr bwMode="auto">
            <a:xfrm>
              <a:off x="2199671" y="3082640"/>
              <a:ext cx="1156667" cy="112860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p:spPr>
          <p:style>
            <a:lnRef idx="2">
              <a:srgbClr val="000000"/>
            </a:lnRef>
            <a:fillRef idx="1">
              <a:srgbClr val="000000"/>
            </a:fillRef>
            <a:effectRef idx="0">
              <a:srgbClr val="00000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ts val="0"/>
                </a:spcBef>
                <a:spcAft>
                  <a:spcPts val="0"/>
                </a:spcAft>
                <a:buNone/>
                <a:defRPr/>
              </a:pPr>
              <a:r>
                <a:rPr lang="fr-FR" sz="1600"/>
                <a:t>Textes</a:t>
              </a:r>
              <a:endParaRPr lang="fr-FR" sz="1000"/>
            </a:p>
          </p:txBody>
        </p:sp>
      </p:grpSp>
      <p:sp>
        <p:nvSpPr>
          <p:cNvPr id="14" name="Titre 1"/>
          <p:cNvSpPr>
            <a:spLocks noGrp="1"/>
          </p:cNvSpPr>
          <p:nvPr>
            <p:ph type="title"/>
          </p:nvPr>
        </p:nvSpPr>
        <p:spPr bwMode="auto">
          <a:xfrm>
            <a:off x="767408" y="66591"/>
            <a:ext cx="10216343" cy="888251"/>
          </a:xfrm>
        </p:spPr>
        <p:txBody>
          <a:bodyPr>
            <a:normAutofit/>
          </a:bodyPr>
          <a:lstStyle/>
          <a:p>
            <a:pPr>
              <a:defRPr/>
            </a:pPr>
            <a:r>
              <a:rPr lang="fr-FR" sz="2800" dirty="0"/>
              <a:t>II - Ambition et périmètre du plan </a:t>
            </a:r>
            <a:r>
              <a:rPr lang="fr-FR" dirty="0"/>
              <a:t>: </a:t>
            </a:r>
            <a:r>
              <a:rPr lang="fr-FR" i="1" dirty="0"/>
              <a:t>le quoi ?</a:t>
            </a:r>
            <a:r>
              <a:rPr lang="fr-FR" dirty="0"/>
              <a:t> </a:t>
            </a:r>
          </a:p>
        </p:txBody>
      </p:sp>
      <p:grpSp>
        <p:nvGrpSpPr>
          <p:cNvPr id="15" name="Groupe 29"/>
          <p:cNvGrpSpPr/>
          <p:nvPr/>
        </p:nvGrpSpPr>
        <p:grpSpPr bwMode="auto">
          <a:xfrm>
            <a:off x="6672064" y="1343767"/>
            <a:ext cx="3713625" cy="3935517"/>
            <a:chOff x="7522775" y="1369619"/>
            <a:chExt cx="3713625" cy="3935517"/>
          </a:xfrm>
        </p:grpSpPr>
        <p:grpSp>
          <p:nvGrpSpPr>
            <p:cNvPr id="16" name="Diagramme 5"/>
            <p:cNvGrpSpPr/>
            <p:nvPr/>
          </p:nvGrpSpPr>
          <p:grpSpPr bwMode="auto">
            <a:xfrm>
              <a:off x="7522775" y="1369619"/>
              <a:ext cx="3713625" cy="3935517"/>
              <a:chOff x="2542712" y="331705"/>
              <a:chExt cx="3713625" cy="3935517"/>
            </a:xfrm>
          </p:grpSpPr>
          <p:sp>
            <p:nvSpPr>
              <p:cNvPr id="17" name="Ellipse 5"/>
              <p:cNvSpPr/>
              <p:nvPr/>
            </p:nvSpPr>
            <p:spPr bwMode="auto">
              <a:xfrm>
                <a:off x="3273382" y="1632045"/>
                <a:ext cx="1389199" cy="1334837"/>
              </a:xfrm>
              <a:prstGeom prst="ellipse">
                <a:avLst/>
              </a:prstGeom>
              <a:solidFill>
                <a:srgbClr val="00B14F"/>
              </a:solidFill>
              <a:ln w="12700" cap="flat" cmpd="sng" algn="ctr">
                <a:solidFill>
                  <a:schemeClr val="lt1">
                    <a:hueOff val="0"/>
                    <a:satOff val="0"/>
                    <a:lumOff val="0"/>
                    <a:alphaOff val="0"/>
                  </a:schemeClr>
                </a:solidFill>
                <a:prstDash val="solid"/>
                <a:miter lim="800000"/>
              </a:ln>
            </p:spPr>
            <p:style>
              <a:lnRef idx="2">
                <a:srgbClr val="000000"/>
              </a:lnRef>
              <a:fillRef idx="1">
                <a:srgbClr val="000000"/>
              </a:fillRef>
              <a:effectRef idx="0">
                <a:srgbClr val="000000"/>
              </a:effectRef>
              <a:fontRef idx="minor">
                <a:schemeClr val="lt1"/>
              </a:fontRef>
            </p:style>
            <p:txBody>
              <a:bodyPr spcFirstLastPara="0" vert="horz" wrap="square" lIns="30480" tIns="30480" rIns="30480" bIns="30480" numCol="1" spcCol="1270" anchor="ctr" anchorCtr="0">
                <a:noAutofit/>
              </a:bodyPr>
              <a:lstStyle/>
              <a:p>
                <a:pPr marL="0" lvl="0" indent="0" algn="ctr" defTabSz="1066800">
                  <a:lnSpc>
                    <a:spcPct val="90000"/>
                  </a:lnSpc>
                  <a:spcBef>
                    <a:spcPts val="0"/>
                  </a:spcBef>
                  <a:spcAft>
                    <a:spcPts val="0"/>
                  </a:spcAft>
                  <a:buNone/>
                  <a:defRPr/>
                </a:pPr>
                <a:r>
                  <a:rPr lang="fr-FR" sz="2400" b="1"/>
                  <a:t>Codes</a:t>
                </a:r>
                <a:endParaRPr/>
              </a:p>
              <a:p>
                <a:pPr marL="0" lvl="0" indent="0" algn="ctr" defTabSz="1066800">
                  <a:lnSpc>
                    <a:spcPct val="90000"/>
                  </a:lnSpc>
                  <a:spcBef>
                    <a:spcPts val="0"/>
                  </a:spcBef>
                  <a:spcAft>
                    <a:spcPts val="0"/>
                  </a:spcAft>
                  <a:buNone/>
                  <a:defRPr/>
                </a:pPr>
                <a:r>
                  <a:rPr lang="fr-FR" sz="2400" b="1"/>
                  <a:t>source</a:t>
                </a:r>
                <a:endParaRPr lang="fr-FR" sz="1600" b="1"/>
              </a:p>
            </p:txBody>
          </p:sp>
          <p:sp>
            <p:nvSpPr>
              <p:cNvPr id="18" name="Flèche vers la droite 6"/>
              <p:cNvSpPr/>
              <p:nvPr/>
            </p:nvSpPr>
            <p:spPr bwMode="auto">
              <a:xfrm rot="14393334">
                <a:off x="3411809" y="1380712"/>
                <a:ext cx="223205" cy="410924"/>
              </a:xfrm>
              <a:prstGeom prst="rightArrow">
                <a:avLst>
                  <a:gd name="adj1" fmla="val 60000"/>
                  <a:gd name="adj2" fmla="val 50000"/>
                </a:avLst>
              </a:prstGeom>
              <a:solidFill>
                <a:schemeClr val="accent1">
                  <a:tint val="60000"/>
                  <a:hueOff val="0"/>
                  <a:satOff val="0"/>
                  <a:lumOff val="0"/>
                  <a:alphaOff val="0"/>
                </a:schemeClr>
              </a:solidFill>
              <a:ln>
                <a:noFill/>
              </a:ln>
            </p:spPr>
            <p:style>
              <a:lnRef idx="0">
                <a:srgbClr val="000000"/>
              </a:lnRef>
              <a:fillRef idx="1">
                <a:srgbClr val="000000"/>
              </a:fillRef>
              <a:effectRef idx="0">
                <a:srgbClr val="00000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ts val="0"/>
                  </a:spcBef>
                  <a:spcAft>
                    <a:spcPts val="0"/>
                  </a:spcAft>
                  <a:buNone/>
                  <a:defRPr/>
                </a:pPr>
                <a:endParaRPr lang="fr-FR" sz="1700"/>
              </a:p>
            </p:txBody>
          </p:sp>
          <p:sp>
            <p:nvSpPr>
              <p:cNvPr id="19" name="Ellipse 7"/>
              <p:cNvSpPr/>
              <p:nvPr/>
            </p:nvSpPr>
            <p:spPr bwMode="auto">
              <a:xfrm>
                <a:off x="2542712" y="331705"/>
                <a:ext cx="1208601" cy="1208601"/>
              </a:xfrm>
              <a:prstGeom prst="ellipse">
                <a:avLst/>
              </a:prstGeom>
              <a:solidFill>
                <a:srgbClr val="00B050"/>
              </a:solidFill>
              <a:ln w="12700" cap="flat" cmpd="sng" algn="ctr">
                <a:solidFill>
                  <a:schemeClr val="lt1">
                    <a:hueOff val="0"/>
                    <a:satOff val="0"/>
                    <a:lumOff val="0"/>
                    <a:alphaOff val="0"/>
                  </a:schemeClr>
                </a:solidFill>
                <a:prstDash val="solid"/>
                <a:miter lim="800000"/>
              </a:ln>
            </p:spPr>
            <p:style>
              <a:lnRef idx="2">
                <a:srgbClr val="000000"/>
              </a:lnRef>
              <a:fillRef idx="1">
                <a:srgbClr val="000000"/>
              </a:fillRef>
              <a:effectRef idx="0">
                <a:srgbClr val="00000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ts val="0"/>
                  </a:spcBef>
                  <a:spcAft>
                    <a:spcPts val="0"/>
                  </a:spcAft>
                  <a:buNone/>
                  <a:defRPr/>
                </a:pPr>
                <a:r>
                  <a:rPr lang="fr-FR" sz="1600" b="0"/>
                  <a:t>scripts</a:t>
                </a:r>
                <a:endParaRPr lang="fr-FR" sz="1000" b="0"/>
              </a:p>
            </p:txBody>
          </p:sp>
          <p:sp>
            <p:nvSpPr>
              <p:cNvPr id="20" name="Flèche vers la droite 8"/>
              <p:cNvSpPr/>
              <p:nvPr/>
            </p:nvSpPr>
            <p:spPr bwMode="auto">
              <a:xfrm>
                <a:off x="4727153" y="2094002"/>
                <a:ext cx="155559" cy="410924"/>
              </a:xfrm>
              <a:prstGeom prst="rightArrow">
                <a:avLst>
                  <a:gd name="adj1" fmla="val 60000"/>
                  <a:gd name="adj2" fmla="val 50000"/>
                </a:avLst>
              </a:prstGeom>
              <a:solidFill>
                <a:schemeClr val="accent1">
                  <a:tint val="60000"/>
                  <a:hueOff val="0"/>
                  <a:satOff val="0"/>
                  <a:lumOff val="0"/>
                  <a:alphaOff val="0"/>
                </a:schemeClr>
              </a:solidFill>
              <a:ln>
                <a:noFill/>
              </a:ln>
            </p:spPr>
            <p:style>
              <a:lnRef idx="0">
                <a:srgbClr val="000000"/>
              </a:lnRef>
              <a:fillRef idx="1">
                <a:srgbClr val="000000"/>
              </a:fillRef>
              <a:effectRef idx="0">
                <a:srgbClr val="00000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ts val="0"/>
                  </a:spcBef>
                  <a:spcAft>
                    <a:spcPts val="0"/>
                  </a:spcAft>
                  <a:buNone/>
                  <a:defRPr/>
                </a:pPr>
                <a:endParaRPr lang="fr-FR" sz="1700"/>
              </a:p>
            </p:txBody>
          </p:sp>
          <p:sp>
            <p:nvSpPr>
              <p:cNvPr id="21" name="Ellipse 9"/>
              <p:cNvSpPr/>
              <p:nvPr/>
            </p:nvSpPr>
            <p:spPr bwMode="auto">
              <a:xfrm>
                <a:off x="4947284" y="1695163"/>
                <a:ext cx="1309053" cy="1146567"/>
              </a:xfrm>
              <a:prstGeom prst="ellipse">
                <a:avLst/>
              </a:prstGeom>
              <a:solidFill>
                <a:srgbClr val="00B14F"/>
              </a:solidFill>
              <a:ln w="12700" cap="flat" cmpd="sng" algn="ctr">
                <a:solidFill>
                  <a:schemeClr val="lt1">
                    <a:hueOff val="0"/>
                    <a:satOff val="0"/>
                    <a:lumOff val="0"/>
                    <a:alphaOff val="0"/>
                  </a:schemeClr>
                </a:solidFill>
                <a:prstDash val="solid"/>
                <a:miter lim="800000"/>
              </a:ln>
            </p:spPr>
            <p:style>
              <a:lnRef idx="2">
                <a:srgbClr val="000000"/>
              </a:lnRef>
              <a:fillRef idx="1">
                <a:srgbClr val="000000"/>
              </a:fillRef>
              <a:effectRef idx="0">
                <a:srgbClr val="00000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ts val="0"/>
                  </a:spcBef>
                  <a:spcAft>
                    <a:spcPts val="0"/>
                  </a:spcAft>
                  <a:buNone/>
                  <a:defRPr/>
                </a:pPr>
                <a:r>
                  <a:rPr lang="fr-FR" sz="1600"/>
                  <a:t>workflows</a:t>
                </a:r>
                <a:endParaRPr lang="fr-FR" sz="1050"/>
              </a:p>
            </p:txBody>
          </p:sp>
          <p:sp>
            <p:nvSpPr>
              <p:cNvPr id="22" name="Flèche vers la droite 10"/>
              <p:cNvSpPr/>
              <p:nvPr/>
            </p:nvSpPr>
            <p:spPr bwMode="auto">
              <a:xfrm rot="3590117">
                <a:off x="4366194" y="2792909"/>
                <a:ext cx="223205" cy="410924"/>
              </a:xfrm>
              <a:prstGeom prst="rightArrow">
                <a:avLst>
                  <a:gd name="adj1" fmla="val 60000"/>
                  <a:gd name="adj2" fmla="val 50000"/>
                </a:avLst>
              </a:prstGeom>
              <a:solidFill>
                <a:schemeClr val="accent1">
                  <a:tint val="60000"/>
                  <a:hueOff val="0"/>
                  <a:satOff val="0"/>
                  <a:lumOff val="0"/>
                  <a:alphaOff val="0"/>
                </a:schemeClr>
              </a:solidFill>
              <a:ln>
                <a:noFill/>
              </a:ln>
            </p:spPr>
            <p:style>
              <a:lnRef idx="0">
                <a:srgbClr val="000000"/>
              </a:lnRef>
              <a:fillRef idx="1">
                <a:srgbClr val="000000"/>
              </a:fillRef>
              <a:effectRef idx="0">
                <a:srgbClr val="00000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ts val="0"/>
                  </a:spcBef>
                  <a:spcAft>
                    <a:spcPts val="0"/>
                  </a:spcAft>
                  <a:buNone/>
                  <a:defRPr/>
                </a:pPr>
                <a:endParaRPr lang="fr-FR" sz="1700"/>
              </a:p>
            </p:txBody>
          </p:sp>
          <p:sp>
            <p:nvSpPr>
              <p:cNvPr id="23" name="Ellipse 11"/>
              <p:cNvSpPr/>
              <p:nvPr/>
            </p:nvSpPr>
            <p:spPr bwMode="auto">
              <a:xfrm>
                <a:off x="4218267" y="3058620"/>
                <a:ext cx="1328890" cy="1208602"/>
              </a:xfrm>
              <a:prstGeom prst="ellipse">
                <a:avLst/>
              </a:prstGeom>
              <a:solidFill>
                <a:srgbClr val="00B14F"/>
              </a:solidFill>
              <a:ln w="12700" cap="flat" cmpd="sng" algn="ctr">
                <a:solidFill>
                  <a:schemeClr val="lt1">
                    <a:hueOff val="0"/>
                    <a:satOff val="0"/>
                    <a:lumOff val="0"/>
                    <a:alphaOff val="0"/>
                  </a:schemeClr>
                </a:solidFill>
                <a:prstDash val="solid"/>
                <a:miter lim="800000"/>
              </a:ln>
            </p:spPr>
            <p:style>
              <a:lnRef idx="2">
                <a:srgbClr val="000000"/>
              </a:lnRef>
              <a:fillRef idx="1">
                <a:srgbClr val="000000"/>
              </a:fillRef>
              <a:effectRef idx="0">
                <a:srgbClr val="00000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ts val="0"/>
                  </a:spcBef>
                  <a:spcAft>
                    <a:spcPts val="0"/>
                  </a:spcAft>
                  <a:buNone/>
                  <a:defRPr/>
                </a:pPr>
                <a:r>
                  <a:rPr lang="fr-FR" sz="1600"/>
                  <a:t>Infra-structures</a:t>
                </a:r>
                <a:endParaRPr/>
              </a:p>
              <a:p>
                <a:pPr marL="0" lvl="0" indent="0" algn="ctr" defTabSz="711200">
                  <a:lnSpc>
                    <a:spcPct val="90000"/>
                  </a:lnSpc>
                  <a:spcBef>
                    <a:spcPts val="0"/>
                  </a:spcBef>
                  <a:spcAft>
                    <a:spcPts val="0"/>
                  </a:spcAft>
                  <a:buNone/>
                  <a:defRPr/>
                </a:pPr>
                <a:r>
                  <a:rPr lang="fr-FR" sz="1600"/>
                  <a:t>virtuelles</a:t>
                </a:r>
                <a:endParaRPr/>
              </a:p>
            </p:txBody>
          </p:sp>
          <p:sp>
            <p:nvSpPr>
              <p:cNvPr id="24" name="Flèche vers la droite 12"/>
              <p:cNvSpPr/>
              <p:nvPr/>
            </p:nvSpPr>
            <p:spPr bwMode="auto">
              <a:xfrm rot="7529467">
                <a:off x="3419013" y="2783729"/>
                <a:ext cx="208799" cy="410924"/>
              </a:xfrm>
              <a:prstGeom prst="rightArrow">
                <a:avLst>
                  <a:gd name="adj1" fmla="val 60000"/>
                  <a:gd name="adj2" fmla="val 50000"/>
                </a:avLst>
              </a:prstGeom>
              <a:solidFill>
                <a:schemeClr val="accent1">
                  <a:tint val="60000"/>
                  <a:hueOff val="0"/>
                  <a:satOff val="0"/>
                  <a:lumOff val="0"/>
                  <a:alphaOff val="0"/>
                </a:schemeClr>
              </a:solidFill>
              <a:ln>
                <a:noFill/>
              </a:ln>
            </p:spPr>
            <p:style>
              <a:lnRef idx="0">
                <a:srgbClr val="000000"/>
              </a:lnRef>
              <a:fillRef idx="1">
                <a:srgbClr val="000000"/>
              </a:fillRef>
              <a:effectRef idx="0">
                <a:srgbClr val="000000"/>
              </a:effectRef>
              <a:fontRef idx="minor">
                <a:schemeClr val="lt1"/>
              </a:fontRef>
            </p:style>
            <p:txBody>
              <a:bodyPr rot="10800000" spcFirstLastPara="0" vert="horz" wrap="square" lIns="0" tIns="0" rIns="0" bIns="0" numCol="1" spcCol="1270" anchor="ctr" anchorCtr="0">
                <a:noAutofit/>
              </a:bodyPr>
              <a:lstStyle/>
              <a:p>
                <a:pPr marL="0" lvl="0" indent="0" algn="ctr" defTabSz="755650">
                  <a:lnSpc>
                    <a:spcPct val="90000"/>
                  </a:lnSpc>
                  <a:spcBef>
                    <a:spcPts val="0"/>
                  </a:spcBef>
                  <a:spcAft>
                    <a:spcPts val="0"/>
                  </a:spcAft>
                  <a:buNone/>
                  <a:defRPr/>
                </a:pPr>
                <a:endParaRPr lang="fr-FR" sz="1700"/>
              </a:p>
            </p:txBody>
          </p:sp>
          <p:sp>
            <p:nvSpPr>
              <p:cNvPr id="25" name="Ellipse 13"/>
              <p:cNvSpPr/>
              <p:nvPr/>
            </p:nvSpPr>
            <p:spPr bwMode="auto">
              <a:xfrm>
                <a:off x="2550129" y="3031593"/>
                <a:ext cx="1208601" cy="1208601"/>
              </a:xfrm>
              <a:prstGeom prst="ellipse">
                <a:avLst/>
              </a:prstGeom>
              <a:solidFill>
                <a:srgbClr val="00B050"/>
              </a:solidFill>
              <a:ln w="12700" cap="flat" cmpd="sng" algn="ctr">
                <a:solidFill>
                  <a:schemeClr val="lt1">
                    <a:hueOff val="0"/>
                    <a:satOff val="0"/>
                    <a:lumOff val="0"/>
                    <a:alphaOff val="0"/>
                  </a:schemeClr>
                </a:solidFill>
                <a:prstDash val="solid"/>
                <a:miter lim="800000"/>
              </a:ln>
            </p:spPr>
            <p:style>
              <a:lnRef idx="2">
                <a:srgbClr val="000000"/>
              </a:lnRef>
              <a:fillRef idx="1">
                <a:srgbClr val="000000"/>
              </a:fillRef>
              <a:effectRef idx="0">
                <a:srgbClr val="00000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ts val="0"/>
                  </a:spcBef>
                  <a:spcAft>
                    <a:spcPts val="0"/>
                  </a:spcAft>
                  <a:buNone/>
                  <a:defRPr/>
                </a:pPr>
                <a:r>
                  <a:rPr lang="fr-FR" sz="1600"/>
                  <a:t>modèles</a:t>
                </a:r>
                <a:endParaRPr lang="fr-FR" sz="1050"/>
              </a:p>
            </p:txBody>
          </p:sp>
        </p:grpSp>
        <p:sp>
          <p:nvSpPr>
            <p:cNvPr id="26" name="Flèche vers la droite 27"/>
            <p:cNvSpPr/>
            <p:nvPr/>
          </p:nvSpPr>
          <p:spPr bwMode="auto">
            <a:xfrm rot="18597052">
              <a:off x="9364750" y="2406072"/>
              <a:ext cx="179495" cy="424743"/>
            </a:xfrm>
            <a:prstGeom prst="rightArrow">
              <a:avLst>
                <a:gd name="adj1" fmla="val 60000"/>
                <a:gd name="adj2" fmla="val 50000"/>
              </a:avLst>
            </a:prstGeom>
            <a:solidFill>
              <a:schemeClr val="accent1">
                <a:tint val="60000"/>
                <a:hueOff val="0"/>
                <a:satOff val="0"/>
                <a:lumOff val="0"/>
                <a:alphaOff val="0"/>
              </a:schemeClr>
            </a:solidFill>
            <a:ln>
              <a:noFill/>
            </a:ln>
          </p:spPr>
          <p:style>
            <a:lnRef idx="0">
              <a:srgbClr val="000000"/>
            </a:lnRef>
            <a:fillRef idx="1">
              <a:srgbClr val="000000"/>
            </a:fillRef>
            <a:effectRef idx="0">
              <a:srgbClr val="00000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ts val="0"/>
                </a:spcBef>
                <a:spcAft>
                  <a:spcPts val="0"/>
                </a:spcAft>
                <a:buNone/>
                <a:defRPr/>
              </a:pPr>
              <a:endParaRPr lang="fr-FR" sz="1700"/>
            </a:p>
          </p:txBody>
        </p:sp>
        <p:sp>
          <p:nvSpPr>
            <p:cNvPr id="27" name="Ellipse 28"/>
            <p:cNvSpPr/>
            <p:nvPr/>
          </p:nvSpPr>
          <p:spPr bwMode="auto">
            <a:xfrm>
              <a:off x="9281408" y="1369620"/>
              <a:ext cx="1208601" cy="1208601"/>
            </a:xfrm>
            <a:prstGeom prst="ellipse">
              <a:avLst/>
            </a:prstGeom>
            <a:solidFill>
              <a:srgbClr val="00B050"/>
            </a:solidFill>
            <a:ln w="12700" cap="flat" cmpd="sng" algn="ctr">
              <a:solidFill>
                <a:schemeClr val="lt1">
                  <a:hueOff val="0"/>
                  <a:satOff val="0"/>
                  <a:lumOff val="0"/>
                  <a:alphaOff val="0"/>
                </a:schemeClr>
              </a:solidFill>
              <a:prstDash val="solid"/>
              <a:miter lim="800000"/>
            </a:ln>
          </p:spPr>
          <p:style>
            <a:lnRef idx="2">
              <a:srgbClr val="000000"/>
            </a:lnRef>
            <a:fillRef idx="1">
              <a:srgbClr val="000000"/>
            </a:fillRef>
            <a:effectRef idx="0">
              <a:srgbClr val="00000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ts val="0"/>
                </a:spcBef>
                <a:spcAft>
                  <a:spcPts val="0"/>
                </a:spcAft>
                <a:buNone/>
                <a:defRPr/>
              </a:pPr>
              <a:r>
                <a:rPr lang="fr-FR" sz="1600" b="0"/>
                <a:t>Logiciels / BD</a:t>
              </a:r>
              <a:endParaRPr lang="fr-FR" sz="1000" b="0"/>
            </a:p>
          </p:txBody>
        </p:sp>
      </p:grpSp>
      <p:sp>
        <p:nvSpPr>
          <p:cNvPr id="28" name="Double flèche horizontale 30"/>
          <p:cNvSpPr/>
          <p:nvPr/>
        </p:nvSpPr>
        <p:spPr bwMode="auto">
          <a:xfrm>
            <a:off x="5074221" y="2894134"/>
            <a:ext cx="2132439" cy="906642"/>
          </a:xfrm>
          <a:prstGeom prst="leftRightArrow">
            <a:avLst>
              <a:gd name="adj1" fmla="val 50000"/>
              <a:gd name="adj2" fmla="val 50000"/>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fr-FR"/>
              <a:t>Manipulent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4" name="Espace réservé du contenu 4"/>
          <p:cNvGrpSpPr/>
          <p:nvPr/>
        </p:nvGrpSpPr>
        <p:grpSpPr bwMode="auto">
          <a:xfrm>
            <a:off x="-1611987" y="721641"/>
            <a:ext cx="11695440" cy="5152928"/>
            <a:chOff x="0" y="0"/>
            <a:chExt cx="11784169" cy="5705290"/>
          </a:xfrm>
        </p:grpSpPr>
        <p:sp>
          <p:nvSpPr>
            <p:cNvPr id="5" name="Rectangle à coins arrondis 4"/>
            <p:cNvSpPr/>
            <p:nvPr/>
          </p:nvSpPr>
          <p:spPr bwMode="auto">
            <a:xfrm>
              <a:off x="5209517" y="3202"/>
              <a:ext cx="1365133" cy="887336"/>
            </a:xfrm>
            <a:prstGeom prst="roundRect">
              <a:avLst>
                <a:gd name="adj" fmla="val 1666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p:spPr>
          <p:style>
            <a:lnRef idx="2">
              <a:srgbClr val="000000"/>
            </a:lnRef>
            <a:fillRef idx="1">
              <a:srgbClr val="000000"/>
            </a:fillRef>
            <a:effectRef idx="0">
              <a:srgbClr val="00000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ts val="0"/>
                </a:spcBef>
                <a:spcAft>
                  <a:spcPts val="0"/>
                </a:spcAft>
                <a:buNone/>
                <a:defRPr/>
              </a:pPr>
              <a:r>
                <a:rPr lang="fr-FR" sz="2200"/>
                <a:t>Planifier</a:t>
              </a:r>
              <a:endParaRPr/>
            </a:p>
          </p:txBody>
        </p:sp>
        <p:sp>
          <p:nvSpPr>
            <p:cNvPr id="6" name="Forme libre 5"/>
            <p:cNvSpPr/>
            <p:nvPr/>
          </p:nvSpPr>
          <p:spPr bwMode="auto">
            <a:xfrm>
              <a:off x="3360981" y="446871"/>
              <a:ext cx="5062205" cy="5062205"/>
            </a:xfrm>
            <a:custGeom>
              <a:avLst/>
              <a:gdLst/>
              <a:ahLst/>
              <a:cxnLst/>
              <a:rect l="0" t="0" r="0" b="0"/>
              <a:pathLst>
                <a:path w="5062205" h="5062205" extrusionOk="0">
                  <a:moveTo>
                    <a:pt x="3392159" y="150963"/>
                  </a:moveTo>
                  <a:arcTo wR="2531102" hR="2531102" stAng="17393308" swAng="771262"/>
                </a:path>
              </a:pathLst>
            </a:custGeom>
            <a:noFill/>
            <a:ln w="6350" cap="flat" cmpd="sng" algn="ctr">
              <a:solidFill>
                <a:schemeClr val="accent1">
                  <a:hueOff val="0"/>
                  <a:satOff val="0"/>
                  <a:lumOff val="0"/>
                  <a:alphaOff val="0"/>
                </a:schemeClr>
              </a:solidFill>
              <a:prstDash val="solid"/>
              <a:miter lim="800000"/>
              <a:tailEnd type="arrow"/>
            </a:ln>
          </p:spPr>
          <p:style>
            <a:lnRef idx="1">
              <a:srgbClr val="000000"/>
            </a:lnRef>
            <a:fillRef idx="0">
              <a:srgbClr val="000000"/>
            </a:fillRef>
            <a:effectRef idx="0">
              <a:srgbClr val="000000"/>
            </a:effectRef>
            <a:fontRef idx="minor"/>
          </p:style>
        </p:sp>
        <p:sp>
          <p:nvSpPr>
            <p:cNvPr id="7" name="Rectangle à coins arrondis 6"/>
            <p:cNvSpPr/>
            <p:nvPr/>
          </p:nvSpPr>
          <p:spPr bwMode="auto">
            <a:xfrm>
              <a:off x="7188413" y="956188"/>
              <a:ext cx="1365133" cy="887336"/>
            </a:xfrm>
            <a:prstGeom prst="roundRect">
              <a:avLst>
                <a:gd name="adj" fmla="val 1666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p:spPr>
          <p:style>
            <a:lnRef idx="2">
              <a:srgbClr val="000000"/>
            </a:lnRef>
            <a:fillRef idx="1">
              <a:srgbClr val="000000"/>
            </a:fillRef>
            <a:effectRef idx="0">
              <a:srgbClr val="00000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ts val="0"/>
                </a:spcBef>
                <a:spcAft>
                  <a:spcPts val="0"/>
                </a:spcAft>
                <a:buNone/>
                <a:defRPr/>
              </a:pPr>
              <a:r>
                <a:rPr lang="fr-FR" sz="2200"/>
                <a:t>Collecter</a:t>
              </a:r>
              <a:endParaRPr/>
            </a:p>
          </p:txBody>
        </p:sp>
        <p:sp>
          <p:nvSpPr>
            <p:cNvPr id="8" name="Forme libre 7"/>
            <p:cNvSpPr/>
            <p:nvPr/>
          </p:nvSpPr>
          <p:spPr bwMode="auto">
            <a:xfrm>
              <a:off x="3360981" y="446871"/>
              <a:ext cx="5062205" cy="5062205"/>
            </a:xfrm>
            <a:custGeom>
              <a:avLst/>
              <a:gdLst/>
              <a:ahLst/>
              <a:cxnLst/>
              <a:rect l="0" t="0" r="0" b="0"/>
              <a:pathLst>
                <a:path w="5062205" h="5062205" extrusionOk="0">
                  <a:moveTo>
                    <a:pt x="4896847" y="1631250"/>
                  </a:moveTo>
                  <a:arcTo wR="2531102" hR="2531102" stAng="20350489" swAng="1063754"/>
                </a:path>
              </a:pathLst>
            </a:custGeom>
            <a:noFill/>
            <a:ln w="6350" cap="flat" cmpd="sng" algn="ctr">
              <a:solidFill>
                <a:schemeClr val="accent1">
                  <a:hueOff val="0"/>
                  <a:satOff val="0"/>
                  <a:lumOff val="0"/>
                  <a:alphaOff val="0"/>
                </a:schemeClr>
              </a:solidFill>
              <a:prstDash val="solid"/>
              <a:miter lim="800000"/>
              <a:tailEnd type="arrow"/>
            </a:ln>
          </p:spPr>
          <p:style>
            <a:lnRef idx="1">
              <a:srgbClr val="000000"/>
            </a:lnRef>
            <a:fillRef idx="0">
              <a:srgbClr val="000000"/>
            </a:fillRef>
            <a:effectRef idx="0">
              <a:srgbClr val="000000"/>
            </a:effectRef>
            <a:fontRef idx="minor"/>
          </p:style>
        </p:sp>
        <p:sp>
          <p:nvSpPr>
            <p:cNvPr id="9" name="Rectangle à coins arrondis 8"/>
            <p:cNvSpPr/>
            <p:nvPr/>
          </p:nvSpPr>
          <p:spPr bwMode="auto">
            <a:xfrm>
              <a:off x="7677159" y="3097528"/>
              <a:ext cx="1365133" cy="887336"/>
            </a:xfrm>
            <a:prstGeom prst="roundRect">
              <a:avLst>
                <a:gd name="adj" fmla="val 1666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p:spPr>
          <p:style>
            <a:lnRef idx="2">
              <a:srgbClr val="000000"/>
            </a:lnRef>
            <a:fillRef idx="1">
              <a:srgbClr val="000000"/>
            </a:fillRef>
            <a:effectRef idx="0">
              <a:srgbClr val="00000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ts val="0"/>
                </a:spcBef>
                <a:spcAft>
                  <a:spcPts val="0"/>
                </a:spcAft>
                <a:buNone/>
                <a:defRPr/>
              </a:pPr>
              <a:r>
                <a:rPr lang="fr-FR" sz="2200"/>
                <a:t>Préparer</a:t>
              </a:r>
              <a:endParaRPr/>
            </a:p>
          </p:txBody>
        </p:sp>
        <p:sp>
          <p:nvSpPr>
            <p:cNvPr id="10" name="Forme libre 9"/>
            <p:cNvSpPr/>
            <p:nvPr/>
          </p:nvSpPr>
          <p:spPr bwMode="auto">
            <a:xfrm>
              <a:off x="3360981" y="446871"/>
              <a:ext cx="5062205" cy="5062205"/>
            </a:xfrm>
            <a:custGeom>
              <a:avLst/>
              <a:gdLst/>
              <a:ahLst/>
              <a:cxnLst/>
              <a:rect l="0" t="0" r="0" b="0"/>
              <a:pathLst>
                <a:path w="5062205" h="5062205" extrusionOk="0">
                  <a:moveTo>
                    <a:pt x="4765375" y="3720433"/>
                  </a:moveTo>
                  <a:arcTo wR="2531102" hR="2531102" stAng="1681615" swAng="834780"/>
                </a:path>
              </a:pathLst>
            </a:custGeom>
            <a:noFill/>
            <a:ln w="6350" cap="flat" cmpd="sng" algn="ctr">
              <a:solidFill>
                <a:schemeClr val="accent1">
                  <a:hueOff val="0"/>
                  <a:satOff val="0"/>
                  <a:lumOff val="0"/>
                  <a:alphaOff val="0"/>
                </a:schemeClr>
              </a:solidFill>
              <a:prstDash val="solid"/>
              <a:miter lim="800000"/>
              <a:tailEnd type="arrow"/>
            </a:ln>
          </p:spPr>
          <p:style>
            <a:lnRef idx="1">
              <a:srgbClr val="000000"/>
            </a:lnRef>
            <a:fillRef idx="0">
              <a:srgbClr val="000000"/>
            </a:fillRef>
            <a:effectRef idx="0">
              <a:srgbClr val="000000"/>
            </a:effectRef>
            <a:fontRef idx="minor"/>
          </p:style>
        </p:sp>
        <p:sp>
          <p:nvSpPr>
            <p:cNvPr id="11" name="Rectangle à coins arrondis 10"/>
            <p:cNvSpPr/>
            <p:nvPr/>
          </p:nvSpPr>
          <p:spPr bwMode="auto">
            <a:xfrm>
              <a:off x="6307721" y="4814750"/>
              <a:ext cx="1365133" cy="887336"/>
            </a:xfrm>
            <a:prstGeom prst="roundRect">
              <a:avLst>
                <a:gd name="adj" fmla="val 1666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p:spPr>
          <p:style>
            <a:lnRef idx="2">
              <a:srgbClr val="000000"/>
            </a:lnRef>
            <a:fillRef idx="1">
              <a:srgbClr val="000000"/>
            </a:fillRef>
            <a:effectRef idx="0">
              <a:srgbClr val="00000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ts val="0"/>
                </a:spcBef>
                <a:spcAft>
                  <a:spcPts val="0"/>
                </a:spcAft>
                <a:buNone/>
                <a:defRPr/>
              </a:pPr>
              <a:r>
                <a:rPr lang="fr-FR" sz="2200"/>
                <a:t>Analyser</a:t>
              </a:r>
              <a:endParaRPr/>
            </a:p>
          </p:txBody>
        </p:sp>
        <p:sp>
          <p:nvSpPr>
            <p:cNvPr id="12" name="Forme libre 11"/>
            <p:cNvSpPr/>
            <p:nvPr/>
          </p:nvSpPr>
          <p:spPr bwMode="auto">
            <a:xfrm>
              <a:off x="3360981" y="446871"/>
              <a:ext cx="5062205" cy="5062205"/>
            </a:xfrm>
            <a:custGeom>
              <a:avLst/>
              <a:gdLst/>
              <a:ahLst/>
              <a:cxnLst/>
              <a:rect l="0" t="0" r="0" b="0"/>
              <a:pathLst>
                <a:path w="5062205" h="5062205" extrusionOk="0">
                  <a:moveTo>
                    <a:pt x="2781963" y="5049743"/>
                  </a:moveTo>
                  <a:arcTo wR="2531102" hR="2531102" stAng="5058720" swAng="682560"/>
                </a:path>
              </a:pathLst>
            </a:custGeom>
            <a:noFill/>
            <a:ln w="6350" cap="flat" cmpd="sng" algn="ctr">
              <a:solidFill>
                <a:schemeClr val="accent1">
                  <a:hueOff val="0"/>
                  <a:satOff val="0"/>
                  <a:lumOff val="0"/>
                  <a:alphaOff val="0"/>
                </a:schemeClr>
              </a:solidFill>
              <a:prstDash val="solid"/>
              <a:miter lim="800000"/>
              <a:tailEnd type="arrow"/>
            </a:ln>
          </p:spPr>
          <p:style>
            <a:lnRef idx="1">
              <a:srgbClr val="000000"/>
            </a:lnRef>
            <a:fillRef idx="0">
              <a:srgbClr val="000000"/>
            </a:fillRef>
            <a:effectRef idx="0">
              <a:srgbClr val="000000"/>
            </a:effectRef>
            <a:fontRef idx="minor"/>
          </p:style>
        </p:sp>
        <p:sp>
          <p:nvSpPr>
            <p:cNvPr id="13" name="Rectangle à coins arrondis 12"/>
            <p:cNvSpPr/>
            <p:nvPr/>
          </p:nvSpPr>
          <p:spPr bwMode="auto">
            <a:xfrm>
              <a:off x="4111313" y="4814750"/>
              <a:ext cx="1365133" cy="887336"/>
            </a:xfrm>
            <a:prstGeom prst="roundRect">
              <a:avLst>
                <a:gd name="adj" fmla="val 1666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p:spPr>
          <p:style>
            <a:lnRef idx="2">
              <a:srgbClr val="000000"/>
            </a:lnRef>
            <a:fillRef idx="1">
              <a:srgbClr val="000000"/>
            </a:fillRef>
            <a:effectRef idx="0">
              <a:srgbClr val="00000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ts val="0"/>
                </a:spcBef>
                <a:spcAft>
                  <a:spcPts val="0"/>
                </a:spcAft>
                <a:buNone/>
                <a:defRPr/>
              </a:pPr>
              <a:r>
                <a:rPr lang="fr-FR" sz="2200"/>
                <a:t>Partager</a:t>
              </a:r>
              <a:endParaRPr/>
            </a:p>
          </p:txBody>
        </p:sp>
        <p:sp>
          <p:nvSpPr>
            <p:cNvPr id="14" name="Forme libre 13"/>
            <p:cNvSpPr/>
            <p:nvPr/>
          </p:nvSpPr>
          <p:spPr bwMode="auto">
            <a:xfrm>
              <a:off x="3360981" y="446871"/>
              <a:ext cx="5062205" cy="5062205"/>
            </a:xfrm>
            <a:custGeom>
              <a:avLst/>
              <a:gdLst/>
              <a:ahLst/>
              <a:cxnLst/>
              <a:rect l="0" t="0" r="0" b="0"/>
              <a:pathLst>
                <a:path w="5062205" h="5062205" extrusionOk="0">
                  <a:moveTo>
                    <a:pt x="648351" y="4222767"/>
                  </a:moveTo>
                  <a:arcTo wR="2531102" hR="2531102" stAng="8283606" swAng="834780"/>
                </a:path>
              </a:pathLst>
            </a:custGeom>
            <a:noFill/>
            <a:ln w="6350" cap="flat" cmpd="sng" algn="ctr">
              <a:noFill/>
              <a:prstDash val="solid"/>
              <a:miter lim="800000"/>
              <a:tailEnd type="arrow"/>
            </a:ln>
          </p:spPr>
          <p:style>
            <a:lnRef idx="1">
              <a:srgbClr val="000000"/>
            </a:lnRef>
            <a:fillRef idx="0">
              <a:srgbClr val="000000"/>
            </a:fillRef>
            <a:effectRef idx="0">
              <a:srgbClr val="000000"/>
            </a:effectRef>
            <a:fontRef idx="minor"/>
          </p:style>
        </p:sp>
        <p:sp>
          <p:nvSpPr>
            <p:cNvPr id="15" name="Rectangle à coins arrondis 14"/>
            <p:cNvSpPr/>
            <p:nvPr/>
          </p:nvSpPr>
          <p:spPr bwMode="auto">
            <a:xfrm>
              <a:off x="2741874" y="3097528"/>
              <a:ext cx="1365133" cy="887336"/>
            </a:xfrm>
            <a:prstGeom prst="roundRect">
              <a:avLst>
                <a:gd name="adj" fmla="val 1666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p:spPr>
          <p:style>
            <a:lnRef idx="2">
              <a:srgbClr val="000000"/>
            </a:lnRef>
            <a:fillRef idx="1">
              <a:srgbClr val="000000"/>
            </a:fillRef>
            <a:effectRef idx="0">
              <a:srgbClr val="00000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ts val="0"/>
                </a:spcBef>
                <a:spcAft>
                  <a:spcPts val="0"/>
                </a:spcAft>
                <a:buNone/>
                <a:defRPr/>
              </a:pPr>
              <a:r>
                <a:rPr lang="fr-FR" sz="2200"/>
                <a:t>Archiver</a:t>
              </a:r>
              <a:endParaRPr/>
            </a:p>
          </p:txBody>
        </p:sp>
        <p:sp>
          <p:nvSpPr>
            <p:cNvPr id="16" name="Forme libre 15"/>
            <p:cNvSpPr/>
            <p:nvPr/>
          </p:nvSpPr>
          <p:spPr bwMode="auto">
            <a:xfrm>
              <a:off x="3360981" y="446871"/>
              <a:ext cx="5062205" cy="5062205"/>
            </a:xfrm>
            <a:custGeom>
              <a:avLst/>
              <a:gdLst/>
              <a:ahLst/>
              <a:cxnLst/>
              <a:rect l="0" t="0" r="0" b="0"/>
              <a:pathLst>
                <a:path w="5062205" h="5062205" extrusionOk="0">
                  <a:moveTo>
                    <a:pt x="3694" y="2394402"/>
                  </a:moveTo>
                  <a:arcTo wR="2531102" hR="2531102" stAng="10985757" swAng="1063754"/>
                </a:path>
              </a:pathLst>
            </a:custGeom>
            <a:noFill/>
            <a:ln w="6350" cap="flat" cmpd="sng" algn="ctr">
              <a:solidFill>
                <a:schemeClr val="accent1">
                  <a:hueOff val="0"/>
                  <a:satOff val="0"/>
                  <a:lumOff val="0"/>
                  <a:alphaOff val="0"/>
                </a:schemeClr>
              </a:solidFill>
              <a:prstDash val="solid"/>
              <a:miter lim="800000"/>
              <a:tailEnd type="arrow"/>
            </a:ln>
          </p:spPr>
          <p:style>
            <a:lnRef idx="1">
              <a:srgbClr val="000000"/>
            </a:lnRef>
            <a:fillRef idx="0">
              <a:srgbClr val="000000"/>
            </a:fillRef>
            <a:effectRef idx="0">
              <a:srgbClr val="000000"/>
            </a:effectRef>
            <a:fontRef idx="minor"/>
          </p:style>
        </p:sp>
        <p:sp>
          <p:nvSpPr>
            <p:cNvPr id="17" name="Rectangle à coins arrondis 16"/>
            <p:cNvSpPr/>
            <p:nvPr/>
          </p:nvSpPr>
          <p:spPr bwMode="auto">
            <a:xfrm>
              <a:off x="3230621" y="956188"/>
              <a:ext cx="1365133" cy="887336"/>
            </a:xfrm>
            <a:prstGeom prst="roundRect">
              <a:avLst>
                <a:gd name="adj" fmla="val 1666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p:spPr>
          <p:style>
            <a:lnRef idx="2">
              <a:srgbClr val="000000"/>
            </a:lnRef>
            <a:fillRef idx="1">
              <a:srgbClr val="000000"/>
            </a:fillRef>
            <a:effectRef idx="0">
              <a:srgbClr val="00000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ts val="0"/>
                </a:spcBef>
                <a:spcAft>
                  <a:spcPts val="0"/>
                </a:spcAft>
                <a:buNone/>
                <a:defRPr/>
              </a:pPr>
              <a:r>
                <a:rPr lang="fr-FR" sz="2200"/>
                <a:t>Découvrir</a:t>
              </a:r>
              <a:endParaRPr/>
            </a:p>
          </p:txBody>
        </p:sp>
        <p:sp>
          <p:nvSpPr>
            <p:cNvPr id="18" name="Forme libre 17"/>
            <p:cNvSpPr/>
            <p:nvPr/>
          </p:nvSpPr>
          <p:spPr bwMode="auto">
            <a:xfrm>
              <a:off x="3360981" y="446871"/>
              <a:ext cx="5062205" cy="5062205"/>
            </a:xfrm>
            <a:custGeom>
              <a:avLst/>
              <a:gdLst/>
              <a:ahLst/>
              <a:cxnLst/>
              <a:rect l="0" t="0" r="0" b="0"/>
              <a:pathLst>
                <a:path w="5062205" h="5062205" extrusionOk="0">
                  <a:moveTo>
                    <a:pt x="1162106" y="402175"/>
                  </a:moveTo>
                  <a:arcTo wR="2531102" hR="2531102" stAng="14235429" swAng="771262"/>
                </a:path>
              </a:pathLst>
            </a:custGeom>
            <a:noFill/>
            <a:ln w="6350" cap="flat" cmpd="sng" algn="ctr">
              <a:solidFill>
                <a:schemeClr val="accent1">
                  <a:hueOff val="0"/>
                  <a:satOff val="0"/>
                  <a:lumOff val="0"/>
                  <a:alphaOff val="0"/>
                </a:schemeClr>
              </a:solidFill>
              <a:prstDash val="solid"/>
              <a:miter lim="800000"/>
              <a:tailEnd type="arrow"/>
            </a:ln>
          </p:spPr>
          <p:style>
            <a:lnRef idx="1">
              <a:srgbClr val="000000"/>
            </a:lnRef>
            <a:fillRef idx="0">
              <a:srgbClr val="000000"/>
            </a:fillRef>
            <a:effectRef idx="0">
              <a:srgbClr val="000000"/>
            </a:effectRef>
            <a:fontRef idx="minor"/>
          </p:style>
        </p:sp>
      </p:grpSp>
      <p:sp>
        <p:nvSpPr>
          <p:cNvPr id="19" name="Arc 6"/>
          <p:cNvSpPr/>
          <p:nvPr/>
        </p:nvSpPr>
        <p:spPr bwMode="auto">
          <a:xfrm rot="20486611" flipH="1">
            <a:off x="1786475" y="3551655"/>
            <a:ext cx="798490" cy="2086094"/>
          </a:xfrm>
          <a:prstGeom prst="arc">
            <a:avLst>
              <a:gd name="adj1" fmla="val 19433974"/>
              <a:gd name="adj2" fmla="val 5089090"/>
            </a:avLst>
          </a:prstGeom>
          <a:ln w="15875">
            <a:prstDash val="dash"/>
            <a:headEnd type="stealth"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fr-FR"/>
          </a:p>
        </p:txBody>
      </p:sp>
      <p:sp>
        <p:nvSpPr>
          <p:cNvPr id="25" name="ZoneTexte 2"/>
          <p:cNvSpPr/>
          <p:nvPr/>
        </p:nvSpPr>
        <p:spPr bwMode="auto">
          <a:xfrm>
            <a:off x="9232301" y="768155"/>
            <a:ext cx="2656496" cy="2339102"/>
          </a:xfrm>
          <a:prstGeom prst="rect">
            <a:avLst/>
          </a:prstGeom>
          <a:noFill/>
        </p:spPr>
        <p:txBody>
          <a:bodyPr wrap="none" rtlCol="0">
            <a:spAutoFit/>
          </a:bodyPr>
          <a:lstStyle/>
          <a:p>
            <a:pPr algn="ctr">
              <a:defRPr/>
            </a:pPr>
            <a:r>
              <a:rPr lang="fr-FR" sz="2400" b="1" dirty="0">
                <a:solidFill>
                  <a:srgbClr val="275662"/>
                </a:solidFill>
              </a:rPr>
              <a:t>Systémique</a:t>
            </a:r>
            <a:endParaRPr sz="1200" dirty="0">
              <a:solidFill>
                <a:srgbClr val="275662"/>
              </a:solidFill>
            </a:endParaRPr>
          </a:p>
          <a:p>
            <a:pPr marL="342900" indent="-342900">
              <a:buFont typeface="Wingdings"/>
              <a:buChar char="§"/>
              <a:defRPr/>
            </a:pPr>
            <a:r>
              <a:rPr lang="fr-FR" sz="1600" b="1" dirty="0">
                <a:solidFill>
                  <a:srgbClr val="275662"/>
                </a:solidFill>
              </a:rPr>
              <a:t>Toutes les communautés</a:t>
            </a:r>
            <a:endParaRPr sz="1400" dirty="0">
              <a:solidFill>
                <a:srgbClr val="275662"/>
              </a:solidFill>
            </a:endParaRPr>
          </a:p>
          <a:p>
            <a:pPr marL="342900" indent="-342900">
              <a:buFont typeface="Wingdings"/>
              <a:buChar char="§"/>
              <a:defRPr/>
            </a:pPr>
            <a:r>
              <a:rPr lang="fr-FR" sz="1600" b="1" dirty="0">
                <a:solidFill>
                  <a:srgbClr val="275662"/>
                </a:solidFill>
              </a:rPr>
              <a:t>Tous les métiers</a:t>
            </a:r>
          </a:p>
          <a:p>
            <a:pPr marL="342900" indent="-342900">
              <a:buFont typeface="Wingdings"/>
              <a:buChar char="§"/>
              <a:defRPr/>
            </a:pPr>
            <a:r>
              <a:rPr lang="fr-FR" sz="1600" b="1" dirty="0">
                <a:solidFill>
                  <a:srgbClr val="275662"/>
                </a:solidFill>
              </a:rPr>
              <a:t>Différentes dimensions : </a:t>
            </a:r>
          </a:p>
          <a:p>
            <a:pPr marL="800100" lvl="1" indent="-342900">
              <a:buFont typeface="Wingdings"/>
              <a:buChar char="§"/>
              <a:defRPr/>
            </a:pPr>
            <a:r>
              <a:rPr lang="fr-FR" sz="1100" b="1" dirty="0">
                <a:solidFill>
                  <a:srgbClr val="275662"/>
                </a:solidFill>
              </a:rPr>
              <a:t>science, </a:t>
            </a:r>
          </a:p>
          <a:p>
            <a:pPr marL="800100" lvl="1" indent="-342900">
              <a:buFont typeface="Wingdings"/>
              <a:buChar char="§"/>
              <a:defRPr/>
            </a:pPr>
            <a:r>
              <a:rPr lang="fr-FR" sz="1100" b="1" dirty="0">
                <a:solidFill>
                  <a:srgbClr val="275662"/>
                </a:solidFill>
              </a:rPr>
              <a:t>ingénierie</a:t>
            </a:r>
          </a:p>
          <a:p>
            <a:pPr marL="800100" lvl="1" indent="-342900">
              <a:buFont typeface="Wingdings"/>
              <a:buChar char="§"/>
              <a:defRPr/>
            </a:pPr>
            <a:r>
              <a:rPr lang="fr-FR" sz="1100" b="1" dirty="0">
                <a:solidFill>
                  <a:srgbClr val="275662"/>
                </a:solidFill>
              </a:rPr>
              <a:t>compétences</a:t>
            </a:r>
          </a:p>
          <a:p>
            <a:pPr marL="800100" lvl="1" indent="-342900">
              <a:buFont typeface="Wingdings"/>
              <a:buChar char="§"/>
              <a:defRPr/>
            </a:pPr>
            <a:r>
              <a:rPr lang="fr-FR" sz="1100" b="1" dirty="0">
                <a:solidFill>
                  <a:srgbClr val="275662"/>
                </a:solidFill>
              </a:rPr>
              <a:t>partenariat </a:t>
            </a:r>
            <a:endParaRPr sz="1050" dirty="0">
              <a:solidFill>
                <a:srgbClr val="275662"/>
              </a:solidFill>
            </a:endParaRPr>
          </a:p>
          <a:p>
            <a:pPr>
              <a:defRPr/>
            </a:pPr>
            <a:endParaRPr lang="fr-FR" sz="1600" b="1" dirty="0">
              <a:solidFill>
                <a:srgbClr val="275662"/>
              </a:solidFill>
            </a:endParaRPr>
          </a:p>
          <a:p>
            <a:pPr marL="342900" indent="-342900">
              <a:buFont typeface="Wingdings"/>
              <a:buChar char="§"/>
              <a:defRPr/>
            </a:pPr>
            <a:endParaRPr lang="fr-FR" sz="1400" b="1" dirty="0">
              <a:solidFill>
                <a:srgbClr val="275662"/>
              </a:solidFill>
            </a:endParaRPr>
          </a:p>
        </p:txBody>
      </p:sp>
      <p:grpSp>
        <p:nvGrpSpPr>
          <p:cNvPr id="30" name="Groupe 29">
            <a:extLst>
              <a:ext uri="{FF2B5EF4-FFF2-40B4-BE49-F238E27FC236}">
                <a16:creationId xmlns:a16="http://schemas.microsoft.com/office/drawing/2014/main" id="{73DFFCB0-55F0-C947-8821-B33C9B2B18A9}"/>
              </a:ext>
            </a:extLst>
          </p:cNvPr>
          <p:cNvGrpSpPr/>
          <p:nvPr/>
        </p:nvGrpSpPr>
        <p:grpSpPr>
          <a:xfrm>
            <a:off x="287698" y="429556"/>
            <a:ext cx="11121738" cy="6150637"/>
            <a:chOff x="287698" y="429556"/>
            <a:chExt cx="11121738" cy="6150637"/>
          </a:xfrm>
        </p:grpSpPr>
        <p:grpSp>
          <p:nvGrpSpPr>
            <p:cNvPr id="3" name="Groupe 2">
              <a:extLst>
                <a:ext uri="{FF2B5EF4-FFF2-40B4-BE49-F238E27FC236}">
                  <a16:creationId xmlns:a16="http://schemas.microsoft.com/office/drawing/2014/main" id="{8BBE0DD0-4C67-EF48-A09A-4EAB0D677852}"/>
                </a:ext>
              </a:extLst>
            </p:cNvPr>
            <p:cNvGrpSpPr/>
            <p:nvPr/>
          </p:nvGrpSpPr>
          <p:grpSpPr>
            <a:xfrm>
              <a:off x="287698" y="429556"/>
              <a:ext cx="7824386" cy="6150637"/>
              <a:chOff x="287698" y="429556"/>
              <a:chExt cx="7824386" cy="6150637"/>
            </a:xfrm>
          </p:grpSpPr>
          <p:sp>
            <p:nvSpPr>
              <p:cNvPr id="20" name="Arc 7"/>
              <p:cNvSpPr/>
              <p:nvPr/>
            </p:nvSpPr>
            <p:spPr bwMode="auto">
              <a:xfrm rot="6827140">
                <a:off x="953131" y="305986"/>
                <a:ext cx="716885" cy="2047751"/>
              </a:xfrm>
              <a:prstGeom prst="arc">
                <a:avLst>
                  <a:gd name="adj1" fmla="val 19433974"/>
                  <a:gd name="adj2" fmla="val 5089090"/>
                </a:avLst>
              </a:prstGeom>
              <a:ln w="25400">
                <a:solidFill>
                  <a:srgbClr val="C00000"/>
                </a:solidFill>
                <a:prstDash val="dash"/>
                <a:headEnd type="stealth"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fr-FR"/>
              </a:p>
            </p:txBody>
          </p:sp>
          <p:sp>
            <p:nvSpPr>
              <p:cNvPr id="21" name="Arc 9"/>
              <p:cNvSpPr/>
              <p:nvPr/>
            </p:nvSpPr>
            <p:spPr bwMode="auto">
              <a:xfrm rot="14588435">
                <a:off x="1334976" y="5197875"/>
                <a:ext cx="716885" cy="2047751"/>
              </a:xfrm>
              <a:prstGeom prst="arc">
                <a:avLst>
                  <a:gd name="adj1" fmla="val 19433974"/>
                  <a:gd name="adj2" fmla="val 4767892"/>
                </a:avLst>
              </a:prstGeom>
              <a:ln w="25400">
                <a:solidFill>
                  <a:srgbClr val="C00000"/>
                </a:solidFill>
                <a:prstDash val="dash"/>
                <a:headEnd type="stealth"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fr-FR"/>
              </a:p>
            </p:txBody>
          </p:sp>
          <p:sp>
            <p:nvSpPr>
              <p:cNvPr id="22" name="Arc 10"/>
              <p:cNvSpPr/>
              <p:nvPr/>
            </p:nvSpPr>
            <p:spPr bwMode="auto">
              <a:xfrm rot="2033632" flipH="1" flipV="1">
                <a:off x="6077337" y="429556"/>
                <a:ext cx="2034747" cy="3931868"/>
              </a:xfrm>
              <a:prstGeom prst="arc">
                <a:avLst>
                  <a:gd name="adj1" fmla="val 1211682"/>
                  <a:gd name="adj2" fmla="val 5184405"/>
                </a:avLst>
              </a:prstGeom>
              <a:ln w="25400">
                <a:solidFill>
                  <a:srgbClr val="C00000"/>
                </a:solidFill>
                <a:prstDash val="dash"/>
                <a:headEnd type="stealth"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fr-FR"/>
              </a:p>
            </p:txBody>
          </p:sp>
          <p:cxnSp>
            <p:nvCxnSpPr>
              <p:cNvPr id="23" name="Connecteur droit 13"/>
              <p:cNvCxnSpPr>
                <a:cxnSpLocks/>
              </p:cNvCxnSpPr>
              <p:nvPr/>
            </p:nvCxnSpPr>
            <p:spPr bwMode="auto">
              <a:xfrm flipH="1">
                <a:off x="3939552" y="6448181"/>
                <a:ext cx="1430599" cy="0"/>
              </a:xfrm>
              <a:prstGeom prst="line">
                <a:avLst/>
              </a:prstGeom>
              <a:ln w="28575">
                <a:solidFill>
                  <a:srgbClr val="C00000"/>
                </a:solidFill>
                <a:prstDash val="dash"/>
                <a:headEnd type="stealth" w="lg" len="lg"/>
                <a:tailEnd type="none"/>
              </a:ln>
            </p:spPr>
            <p:style>
              <a:lnRef idx="1">
                <a:schemeClr val="accent1"/>
              </a:lnRef>
              <a:fillRef idx="0">
                <a:schemeClr val="accent1"/>
              </a:fillRef>
              <a:effectRef idx="0">
                <a:schemeClr val="accent1"/>
              </a:effectRef>
              <a:fontRef idx="minor">
                <a:schemeClr val="tx1"/>
              </a:fontRef>
            </p:style>
          </p:cxnSp>
          <p:sp>
            <p:nvSpPr>
              <p:cNvPr id="24" name="Rectangle 21"/>
              <p:cNvSpPr/>
              <p:nvPr/>
            </p:nvSpPr>
            <p:spPr bwMode="auto">
              <a:xfrm>
                <a:off x="4081458" y="6048072"/>
                <a:ext cx="1146788" cy="400110"/>
              </a:xfrm>
              <a:prstGeom prst="rect">
                <a:avLst/>
              </a:prstGeom>
              <a:noFill/>
            </p:spPr>
            <p:txBody>
              <a:bodyPr wrap="none" lIns="91440" tIns="45720" rIns="91440" bIns="45720">
                <a:spAutoFit/>
              </a:bodyPr>
              <a:lstStyle/>
              <a:p>
                <a:pPr algn="ctr">
                  <a:defRPr/>
                </a:pPr>
                <a:r>
                  <a:rPr lang="fr-FR" sz="2000" i="1" cap="none" spc="0">
                    <a:ln w="12700">
                      <a:noFill/>
                      <a:prstDash val="solid"/>
                    </a:ln>
                    <a:solidFill>
                      <a:srgbClr val="C00000"/>
                    </a:solidFill>
                  </a:rPr>
                  <a:t>Réutiliser</a:t>
                </a:r>
                <a:endParaRPr lang="fr-FR" sz="4000" i="1" cap="none" spc="0">
                  <a:ln w="12700">
                    <a:noFill/>
                    <a:prstDash val="solid"/>
                  </a:ln>
                  <a:solidFill>
                    <a:srgbClr val="C00000"/>
                  </a:solidFill>
                </a:endParaRPr>
              </a:p>
            </p:txBody>
          </p:sp>
        </p:grpSp>
        <p:sp>
          <p:nvSpPr>
            <p:cNvPr id="26" name="ZoneTexte 12"/>
            <p:cNvSpPr/>
            <p:nvPr/>
          </p:nvSpPr>
          <p:spPr bwMode="auto">
            <a:xfrm>
              <a:off x="9527189" y="2817137"/>
              <a:ext cx="1882247" cy="1446550"/>
            </a:xfrm>
            <a:prstGeom prst="rect">
              <a:avLst/>
            </a:prstGeom>
            <a:noFill/>
          </p:spPr>
          <p:txBody>
            <a:bodyPr wrap="none" rtlCol="0">
              <a:spAutoFit/>
            </a:bodyPr>
            <a:lstStyle/>
            <a:p>
              <a:pPr algn="ctr">
                <a:defRPr/>
              </a:pPr>
              <a:r>
                <a:rPr lang="fr-FR" sz="2400" b="1" dirty="0">
                  <a:solidFill>
                    <a:srgbClr val="275662"/>
                  </a:solidFill>
                </a:rPr>
                <a:t>Ouvert</a:t>
              </a:r>
              <a:endParaRPr sz="2400" b="1" dirty="0">
                <a:solidFill>
                  <a:srgbClr val="275662"/>
                </a:solidFill>
              </a:endParaRPr>
            </a:p>
            <a:p>
              <a:pPr marL="342900" indent="-342900">
                <a:buFont typeface="Wingdings"/>
                <a:buChar char="§"/>
                <a:defRPr/>
              </a:pPr>
              <a:r>
                <a:rPr lang="fr-FR" sz="1600" b="1" dirty="0">
                  <a:solidFill>
                    <a:srgbClr val="275662"/>
                  </a:solidFill>
                </a:rPr>
                <a:t>Science ouverte</a:t>
              </a:r>
              <a:endParaRPr sz="1400" dirty="0">
                <a:solidFill>
                  <a:srgbClr val="275662"/>
                </a:solidFill>
              </a:endParaRPr>
            </a:p>
            <a:p>
              <a:pPr marL="342900" indent="-342900">
                <a:buFont typeface="Wingdings"/>
                <a:buChar char="§"/>
                <a:defRPr/>
              </a:pPr>
              <a:r>
                <a:rPr lang="fr-FR" sz="1600" b="1" dirty="0">
                  <a:solidFill>
                    <a:srgbClr val="275662"/>
                  </a:solidFill>
                </a:rPr>
                <a:t>DES cycles…</a:t>
              </a:r>
              <a:endParaRPr sz="1400" dirty="0">
                <a:solidFill>
                  <a:srgbClr val="275662"/>
                </a:solidFill>
              </a:endParaRPr>
            </a:p>
            <a:p>
              <a:pPr marL="342900" indent="-342900">
                <a:buFont typeface="Wingdings"/>
                <a:buChar char="§"/>
                <a:defRPr/>
              </a:pPr>
              <a:r>
                <a:rPr lang="fr-FR" sz="1600" b="1" dirty="0">
                  <a:solidFill>
                    <a:srgbClr val="275662"/>
                  </a:solidFill>
                </a:rPr>
                <a:t>Réutilisation</a:t>
              </a:r>
            </a:p>
            <a:p>
              <a:pPr marL="342900" indent="-342900">
                <a:buFont typeface="Wingdings"/>
                <a:buChar char="§"/>
                <a:defRPr/>
              </a:pPr>
              <a:r>
                <a:rPr lang="fr-FR" sz="1600" b="1" dirty="0">
                  <a:solidFill>
                    <a:srgbClr val="275662"/>
                  </a:solidFill>
                </a:rPr>
                <a:t>Collaboratif</a:t>
              </a:r>
              <a:endParaRPr sz="1600" dirty="0">
                <a:solidFill>
                  <a:srgbClr val="275662"/>
                </a:solidFill>
              </a:endParaRPr>
            </a:p>
          </p:txBody>
        </p:sp>
      </p:grpSp>
      <p:sp>
        <p:nvSpPr>
          <p:cNvPr id="27" name="ZoneTexte 14"/>
          <p:cNvSpPr/>
          <p:nvPr/>
        </p:nvSpPr>
        <p:spPr bwMode="auto">
          <a:xfrm>
            <a:off x="9508629" y="4329609"/>
            <a:ext cx="2347117" cy="1415772"/>
          </a:xfrm>
          <a:prstGeom prst="rect">
            <a:avLst/>
          </a:prstGeom>
          <a:noFill/>
        </p:spPr>
        <p:txBody>
          <a:bodyPr wrap="none" rtlCol="0">
            <a:spAutoFit/>
          </a:bodyPr>
          <a:lstStyle/>
          <a:p>
            <a:pPr algn="ctr">
              <a:defRPr/>
            </a:pPr>
            <a:r>
              <a:rPr lang="fr-FR" sz="2400" b="1" dirty="0">
                <a:solidFill>
                  <a:srgbClr val="275662"/>
                </a:solidFill>
              </a:rPr>
              <a:t>Technologique</a:t>
            </a:r>
            <a:endParaRPr sz="2400" b="1" dirty="0">
              <a:solidFill>
                <a:srgbClr val="275662"/>
              </a:solidFill>
            </a:endParaRPr>
          </a:p>
          <a:p>
            <a:pPr marL="342900" indent="-342900">
              <a:buFont typeface="Wingdings"/>
              <a:buChar char="§"/>
              <a:defRPr/>
            </a:pPr>
            <a:r>
              <a:rPr lang="fr-FR" sz="1600" b="1" dirty="0">
                <a:solidFill>
                  <a:srgbClr val="275662"/>
                </a:solidFill>
              </a:rPr>
              <a:t>Capacités ↑</a:t>
            </a:r>
            <a:endParaRPr sz="1400" dirty="0">
              <a:solidFill>
                <a:srgbClr val="275662"/>
              </a:solidFill>
            </a:endParaRPr>
          </a:p>
          <a:p>
            <a:pPr marL="342900" indent="-342900">
              <a:buFont typeface="Wingdings"/>
              <a:buChar char="§"/>
              <a:defRPr/>
            </a:pPr>
            <a:r>
              <a:rPr lang="fr-FR" sz="1600" b="1" dirty="0">
                <a:solidFill>
                  <a:srgbClr val="275662"/>
                </a:solidFill>
              </a:rPr>
              <a:t>Virtualisation (Cloud)</a:t>
            </a:r>
            <a:endParaRPr sz="1400" dirty="0">
              <a:solidFill>
                <a:srgbClr val="275662"/>
              </a:solidFill>
            </a:endParaRPr>
          </a:p>
          <a:p>
            <a:pPr marL="342900" indent="-342900">
              <a:buFont typeface="Wingdings"/>
              <a:buChar char="§"/>
              <a:defRPr/>
            </a:pPr>
            <a:endParaRPr lang="fr-FR" sz="1600" b="1" dirty="0">
              <a:solidFill>
                <a:srgbClr val="275662"/>
              </a:solidFill>
            </a:endParaRPr>
          </a:p>
          <a:p>
            <a:pPr marL="342900" indent="-342900">
              <a:buFont typeface="Wingdings"/>
              <a:buChar char="§"/>
              <a:defRPr/>
            </a:pPr>
            <a:endParaRPr lang="fr-FR" sz="1400" b="1" dirty="0">
              <a:solidFill>
                <a:srgbClr val="275662"/>
              </a:solidFill>
            </a:endParaRPr>
          </a:p>
        </p:txBody>
      </p:sp>
      <p:sp>
        <p:nvSpPr>
          <p:cNvPr id="28" name="Rectangle 30"/>
          <p:cNvSpPr/>
          <p:nvPr/>
        </p:nvSpPr>
        <p:spPr bwMode="auto">
          <a:xfrm>
            <a:off x="3157172" y="2826781"/>
            <a:ext cx="2330513" cy="1384995"/>
          </a:xfrm>
          <a:prstGeom prst="rect">
            <a:avLst/>
          </a:prstGeom>
        </p:spPr>
        <p:txBody>
          <a:bodyPr wrap="square">
            <a:spAutoFit/>
          </a:bodyPr>
          <a:lstStyle/>
          <a:p>
            <a:pPr algn="ctr">
              <a:defRPr/>
            </a:pPr>
            <a:r>
              <a:rPr lang="fr-FR" sz="2800" b="1">
                <a:solidFill>
                  <a:srgbClr val="00A3A6"/>
                </a:solidFill>
              </a:rPr>
              <a:t>Cycle de vie </a:t>
            </a:r>
            <a:br>
              <a:rPr lang="fr-FR" sz="2800" b="1">
                <a:solidFill>
                  <a:srgbClr val="00A3A6"/>
                </a:solidFill>
              </a:rPr>
            </a:br>
            <a:r>
              <a:rPr lang="fr-FR" sz="2800" b="1">
                <a:solidFill>
                  <a:srgbClr val="00A3A6"/>
                </a:solidFill>
              </a:rPr>
              <a:t>de la donnée </a:t>
            </a:r>
            <a:br>
              <a:rPr lang="fr-FR" sz="2800" b="1">
                <a:solidFill>
                  <a:srgbClr val="00A3A6"/>
                </a:solidFill>
              </a:rPr>
            </a:br>
            <a:r>
              <a:rPr lang="fr-FR" sz="2800" b="1">
                <a:solidFill>
                  <a:srgbClr val="00A3A6"/>
                </a:solidFill>
              </a:rPr>
              <a:t>de recherche</a:t>
            </a:r>
            <a:endParaRPr lang="fr-FR" sz="2800">
              <a:solidFill>
                <a:srgbClr val="00A3A6"/>
              </a:solidFill>
            </a:endParaRPr>
          </a:p>
        </p:txBody>
      </p:sp>
      <p:sp>
        <p:nvSpPr>
          <p:cNvPr id="29" name="Titre 1"/>
          <p:cNvSpPr>
            <a:spLocks noGrp="1"/>
          </p:cNvSpPr>
          <p:nvPr>
            <p:ph type="title"/>
          </p:nvPr>
        </p:nvSpPr>
        <p:spPr bwMode="auto">
          <a:xfrm>
            <a:off x="414129" y="-110640"/>
            <a:ext cx="10216343" cy="888251"/>
          </a:xfrm>
        </p:spPr>
        <p:txBody>
          <a:bodyPr>
            <a:normAutofit/>
          </a:bodyPr>
          <a:lstStyle/>
          <a:p>
            <a:pPr marL="0">
              <a:defRPr/>
            </a:pPr>
            <a:r>
              <a:rPr lang="fr-FR" sz="2800" dirty="0"/>
              <a:t>II - Ambition et périmètre du plan </a:t>
            </a:r>
            <a:r>
              <a:rPr lang="fr-FR" dirty="0"/>
              <a:t>: </a:t>
            </a:r>
            <a:r>
              <a:rPr lang="fr-FR" i="1" dirty="0"/>
              <a:t>le quoi ?</a:t>
            </a:r>
            <a:r>
              <a:rPr lang="fr-FR" dirty="0"/>
              <a:t> </a:t>
            </a:r>
          </a:p>
        </p:txBody>
      </p:sp>
      <p:sp>
        <p:nvSpPr>
          <p:cNvPr id="2" name="Rectangle 1">
            <a:extLst>
              <a:ext uri="{FF2B5EF4-FFF2-40B4-BE49-F238E27FC236}">
                <a16:creationId xmlns:a16="http://schemas.microsoft.com/office/drawing/2014/main" id="{D435E42A-DD53-8046-B016-50BB95E63B47}"/>
              </a:ext>
            </a:extLst>
          </p:cNvPr>
          <p:cNvSpPr/>
          <p:nvPr/>
        </p:nvSpPr>
        <p:spPr>
          <a:xfrm>
            <a:off x="7144059" y="5599970"/>
            <a:ext cx="6972826" cy="1015663"/>
          </a:xfrm>
          <a:prstGeom prst="rect">
            <a:avLst/>
          </a:prstGeom>
        </p:spPr>
        <p:txBody>
          <a:bodyPr wrap="square">
            <a:spAutoFit/>
          </a:bodyPr>
          <a:lstStyle/>
          <a:p>
            <a:pPr>
              <a:defRPr/>
            </a:pPr>
            <a:r>
              <a:rPr lang="fr-FR" sz="2000" b="1" dirty="0">
                <a:solidFill>
                  <a:srgbClr val="00A3A6"/>
                </a:solidFill>
                <a:latin typeface="+mj-lt"/>
                <a:ea typeface="+mj-ea"/>
                <a:cs typeface="+mj-cs"/>
              </a:rPr>
              <a:t>&gt;&gt;&gt; des pratiques et des compétences diverses </a:t>
            </a:r>
          </a:p>
          <a:p>
            <a:pPr>
              <a:defRPr/>
            </a:pPr>
            <a:r>
              <a:rPr lang="fr-FR" sz="2000" b="1" dirty="0">
                <a:solidFill>
                  <a:srgbClr val="00A3A6"/>
                </a:solidFill>
                <a:latin typeface="+mj-lt"/>
                <a:ea typeface="+mj-ea"/>
                <a:cs typeface="+mj-cs"/>
              </a:rPr>
              <a:t>          dans le cycle de vie de la donnée</a:t>
            </a:r>
          </a:p>
          <a:p>
            <a:pPr>
              <a:defRPr/>
            </a:pPr>
            <a:r>
              <a:rPr lang="fr-FR" sz="2000" b="1" dirty="0">
                <a:solidFill>
                  <a:srgbClr val="00A3A6"/>
                </a:solidFill>
                <a:latin typeface="+mj-lt"/>
                <a:ea typeface="+mj-ea"/>
                <a:cs typeface="+mj-cs"/>
              </a:rPr>
              <a:t>&gt;&gt;&gt;  différentes actions en cours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Image 11"/>
          <p:cNvPicPr>
            <a:picLocks noChangeAspect="1"/>
          </p:cNvPicPr>
          <p:nvPr/>
        </p:nvPicPr>
        <p:blipFill>
          <a:blip r:embed="rId3" cstate="screen">
            <a:extLst>
              <a:ext uri="{28A0092B-C50C-407E-A947-70E740481C1C}">
                <a14:useLocalDpi xmlns:a14="http://schemas.microsoft.com/office/drawing/2010/main"/>
              </a:ext>
            </a:extLst>
          </a:blip>
          <a:srcRect/>
          <a:stretch/>
        </p:blipFill>
        <p:spPr bwMode="auto">
          <a:xfrm>
            <a:off x="10085769" y="1249898"/>
            <a:ext cx="1462543" cy="1482358"/>
          </a:xfrm>
          <a:prstGeom prst="rect">
            <a:avLst/>
          </a:prstGeom>
        </p:spPr>
      </p:pic>
      <p:pic>
        <p:nvPicPr>
          <p:cNvPr id="5" name="Image 25"/>
          <p:cNvPicPr>
            <a:picLocks noChangeAspect="1"/>
          </p:cNvPicPr>
          <p:nvPr/>
        </p:nvPicPr>
        <p:blipFill>
          <a:blip r:embed="rId4" cstate="screen">
            <a:extLst>
              <a:ext uri="{28A0092B-C50C-407E-A947-70E740481C1C}">
                <a14:useLocalDpi xmlns:a14="http://schemas.microsoft.com/office/drawing/2010/main"/>
              </a:ext>
            </a:extLst>
          </a:blip>
          <a:stretch/>
        </p:blipFill>
        <p:spPr bwMode="auto">
          <a:xfrm>
            <a:off x="9520158" y="5127753"/>
            <a:ext cx="1823835" cy="1270395"/>
          </a:xfrm>
          <a:prstGeom prst="rect">
            <a:avLst/>
          </a:prstGeom>
        </p:spPr>
      </p:pic>
      <p:pic>
        <p:nvPicPr>
          <p:cNvPr id="6" name="Image 67"/>
          <p:cNvPicPr>
            <a:picLocks noChangeAspect="1"/>
          </p:cNvPicPr>
          <p:nvPr/>
        </p:nvPicPr>
        <p:blipFill>
          <a:blip r:embed="rId5" cstate="screen">
            <a:extLst>
              <a:ext uri="{28A0092B-C50C-407E-A947-70E740481C1C}">
                <a14:useLocalDpi xmlns:a14="http://schemas.microsoft.com/office/drawing/2010/main"/>
              </a:ext>
            </a:extLst>
          </a:blip>
          <a:srcRect/>
          <a:stretch/>
        </p:blipFill>
        <p:spPr bwMode="auto">
          <a:xfrm>
            <a:off x="8904312" y="2557106"/>
            <a:ext cx="3263423" cy="2502303"/>
          </a:xfrm>
          <a:prstGeom prst="rect">
            <a:avLst/>
          </a:prstGeom>
        </p:spPr>
      </p:pic>
      <p:sp>
        <p:nvSpPr>
          <p:cNvPr id="7" name="Nuage 69"/>
          <p:cNvSpPr/>
          <p:nvPr/>
        </p:nvSpPr>
        <p:spPr bwMode="auto">
          <a:xfrm>
            <a:off x="9832230" y="3090931"/>
            <a:ext cx="1462542" cy="1442432"/>
          </a:xfrm>
          <a:prstGeom prst="cloud">
            <a:avLst/>
          </a:prstGeom>
          <a:solidFill>
            <a:schemeClr val="accent1">
              <a:alpha val="35000"/>
            </a:schemeClr>
          </a:solidFill>
          <a:ln>
            <a:solidFill>
              <a:schemeClr val="accent1">
                <a:shade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ZoneTexte 70"/>
          <p:cNvSpPr/>
          <p:nvPr/>
        </p:nvSpPr>
        <p:spPr bwMode="auto">
          <a:xfrm>
            <a:off x="7104112" y="51582"/>
            <a:ext cx="5127491" cy="962187"/>
          </a:xfrm>
          <a:prstGeom prst="rect">
            <a:avLst/>
          </a:prstGeom>
          <a:solidFill>
            <a:schemeClr val="bg1">
              <a:lumMod val="85000"/>
              <a:alpha val="69000"/>
            </a:schemeClr>
          </a:solidFill>
        </p:spPr>
        <p:txBody>
          <a:bodyPr wrap="square" rtlCol="0">
            <a:noAutofit/>
          </a:bodyPr>
          <a:lstStyle/>
          <a:p>
            <a:pPr lvl="0" algn="ctr">
              <a:defRPr/>
            </a:pPr>
            <a:r>
              <a:rPr lang="fr-FR" b="1">
                <a:solidFill>
                  <a:srgbClr val="002060"/>
                </a:solidFill>
              </a:rPr>
              <a:t>Une science ouverte, capable d’appréhender des enjeux disciplinaires, inter et transdisciplinaires</a:t>
            </a:r>
            <a:endParaRPr/>
          </a:p>
          <a:p>
            <a:pPr lvl="0" algn="ctr">
              <a:defRPr/>
            </a:pPr>
            <a:r>
              <a:rPr lang="fr-FR" b="1">
                <a:solidFill>
                  <a:srgbClr val="002060"/>
                </a:solidFill>
              </a:rPr>
              <a:t>en exploitant au mieux le capital des données </a:t>
            </a:r>
            <a:endParaRPr/>
          </a:p>
        </p:txBody>
      </p:sp>
      <p:sp>
        <p:nvSpPr>
          <p:cNvPr id="9" name="ZoneTexte 90"/>
          <p:cNvSpPr/>
          <p:nvPr/>
        </p:nvSpPr>
        <p:spPr bwMode="auto">
          <a:xfrm>
            <a:off x="9696400" y="3520142"/>
            <a:ext cx="1775777" cy="553998"/>
          </a:xfrm>
          <a:prstGeom prst="rect">
            <a:avLst/>
          </a:prstGeom>
          <a:noFill/>
        </p:spPr>
        <p:txBody>
          <a:bodyPr wrap="square" rtlCol="0">
            <a:spAutoFit/>
          </a:bodyPr>
          <a:lstStyle/>
          <a:p>
            <a:pPr algn="ctr">
              <a:defRPr/>
            </a:pPr>
            <a:r>
              <a:rPr lang="fr-FR" sz="1000">
                <a:solidFill>
                  <a:srgbClr val="4372C4"/>
                </a:solidFill>
                <a:latin typeface="Chalkduster"/>
              </a:rPr>
              <a:t>Chercheur</a:t>
            </a:r>
            <a:endParaRPr/>
          </a:p>
          <a:p>
            <a:pPr algn="ctr">
              <a:defRPr/>
            </a:pPr>
            <a:r>
              <a:rPr lang="fr-FR" sz="1000">
                <a:solidFill>
                  <a:srgbClr val="4372C4"/>
                </a:solidFill>
                <a:latin typeface="Chalkduster"/>
              </a:rPr>
              <a:t>Ingénieur</a:t>
            </a:r>
            <a:endParaRPr/>
          </a:p>
          <a:p>
            <a:pPr algn="ctr">
              <a:defRPr/>
            </a:pPr>
            <a:r>
              <a:rPr lang="fr-FR" sz="1000">
                <a:solidFill>
                  <a:srgbClr val="4372C4"/>
                </a:solidFill>
                <a:latin typeface="Chalkduster"/>
              </a:rPr>
              <a:t>Technicien</a:t>
            </a:r>
            <a:endParaRPr/>
          </a:p>
        </p:txBody>
      </p:sp>
      <p:pic>
        <p:nvPicPr>
          <p:cNvPr id="10" name="Image 5"/>
          <p:cNvPicPr>
            <a:picLocks noChangeAspect="1"/>
          </p:cNvPicPr>
          <p:nvPr/>
        </p:nvPicPr>
        <p:blipFill>
          <a:blip r:embed="rId6" cstate="screen">
            <a:extLst>
              <a:ext uri="{28A0092B-C50C-407E-A947-70E740481C1C}">
                <a14:useLocalDpi xmlns:a14="http://schemas.microsoft.com/office/drawing/2010/main"/>
              </a:ext>
            </a:extLst>
          </a:blip>
          <a:stretch/>
        </p:blipFill>
        <p:spPr bwMode="auto">
          <a:xfrm>
            <a:off x="1029462" y="3090931"/>
            <a:ext cx="1765703" cy="1178427"/>
          </a:xfrm>
          <a:prstGeom prst="rect">
            <a:avLst/>
          </a:prstGeom>
        </p:spPr>
      </p:pic>
      <p:pic>
        <p:nvPicPr>
          <p:cNvPr id="11" name="Image 7"/>
          <p:cNvPicPr>
            <a:picLocks noChangeAspect="1"/>
          </p:cNvPicPr>
          <p:nvPr/>
        </p:nvPicPr>
        <p:blipFill>
          <a:blip r:embed="rId7" cstate="screen">
            <a:extLst>
              <a:ext uri="{28A0092B-C50C-407E-A947-70E740481C1C}">
                <a14:useLocalDpi xmlns:a14="http://schemas.microsoft.com/office/drawing/2010/main"/>
              </a:ext>
            </a:extLst>
          </a:blip>
          <a:srcRect/>
          <a:stretch/>
        </p:blipFill>
        <p:spPr bwMode="auto">
          <a:xfrm>
            <a:off x="303961" y="1114182"/>
            <a:ext cx="1387053" cy="1831199"/>
          </a:xfrm>
          <a:prstGeom prst="rect">
            <a:avLst/>
          </a:prstGeom>
        </p:spPr>
      </p:pic>
      <p:pic>
        <p:nvPicPr>
          <p:cNvPr id="12" name="Image 16"/>
          <p:cNvPicPr>
            <a:picLocks noChangeAspect="1"/>
          </p:cNvPicPr>
          <p:nvPr/>
        </p:nvPicPr>
        <p:blipFill>
          <a:blip r:embed="rId8" cstate="screen">
            <a:extLst>
              <a:ext uri="{28A0092B-C50C-407E-A947-70E740481C1C}">
                <a14:useLocalDpi xmlns:a14="http://schemas.microsoft.com/office/drawing/2010/main"/>
              </a:ext>
            </a:extLst>
          </a:blip>
          <a:stretch/>
        </p:blipFill>
        <p:spPr bwMode="auto">
          <a:xfrm>
            <a:off x="2121169" y="4579671"/>
            <a:ext cx="1732078" cy="1650413"/>
          </a:xfrm>
          <a:prstGeom prst="rect">
            <a:avLst/>
          </a:prstGeom>
        </p:spPr>
      </p:pic>
      <p:sp>
        <p:nvSpPr>
          <p:cNvPr id="13" name="ZoneTexte 26"/>
          <p:cNvSpPr/>
          <p:nvPr/>
        </p:nvSpPr>
        <p:spPr bwMode="auto">
          <a:xfrm>
            <a:off x="0" y="243047"/>
            <a:ext cx="4295800" cy="646331"/>
          </a:xfrm>
          <a:prstGeom prst="rect">
            <a:avLst/>
          </a:prstGeom>
          <a:solidFill>
            <a:schemeClr val="bg1">
              <a:lumMod val="85000"/>
              <a:alpha val="69000"/>
            </a:schemeClr>
          </a:solidFill>
        </p:spPr>
        <p:txBody>
          <a:bodyPr wrap="square" rtlCol="0">
            <a:spAutoFit/>
          </a:bodyPr>
          <a:lstStyle>
            <a:defPPr>
              <a:defRPr lang="fr-FR"/>
            </a:defPPr>
            <a:lvl1pPr lvl="0" algn="ctr">
              <a:defRPr sz="1600" b="1">
                <a:solidFill>
                  <a:srgbClr val="002060"/>
                </a:solidFill>
              </a:defRPr>
            </a:lvl1pPr>
          </a:lstStyle>
          <a:p>
            <a:pPr>
              <a:defRPr/>
            </a:pPr>
            <a:r>
              <a:rPr lang="fr-FR" sz="1800" dirty="0"/>
              <a:t>Des pratiques et des compétences diverses</a:t>
            </a:r>
            <a:endParaRPr sz="1800" dirty="0"/>
          </a:p>
          <a:p>
            <a:pPr>
              <a:defRPr/>
            </a:pPr>
            <a:r>
              <a:rPr lang="fr-FR" sz="1800" dirty="0"/>
              <a:t>dans le cycle de vie de la donnée</a:t>
            </a:r>
            <a:endParaRPr sz="1800" dirty="0"/>
          </a:p>
        </p:txBody>
      </p:sp>
      <p:grpSp>
        <p:nvGrpSpPr>
          <p:cNvPr id="2" name="Groupe 1">
            <a:extLst>
              <a:ext uri="{FF2B5EF4-FFF2-40B4-BE49-F238E27FC236}">
                <a16:creationId xmlns:a16="http://schemas.microsoft.com/office/drawing/2014/main" id="{F28EA04E-1108-FE42-BDE4-5F3B2F8E8051}"/>
              </a:ext>
            </a:extLst>
          </p:cNvPr>
          <p:cNvGrpSpPr/>
          <p:nvPr/>
        </p:nvGrpSpPr>
        <p:grpSpPr>
          <a:xfrm>
            <a:off x="4020373" y="179743"/>
            <a:ext cx="5023860" cy="6389111"/>
            <a:chOff x="4020373" y="179743"/>
            <a:chExt cx="5023860" cy="6389111"/>
          </a:xfrm>
        </p:grpSpPr>
        <p:grpSp>
          <p:nvGrpSpPr>
            <p:cNvPr id="14" name="Groupe 13"/>
            <p:cNvGrpSpPr/>
            <p:nvPr/>
          </p:nvGrpSpPr>
          <p:grpSpPr bwMode="auto">
            <a:xfrm>
              <a:off x="4020373" y="1047660"/>
              <a:ext cx="5023860" cy="5521194"/>
              <a:chOff x="4316613" y="1098547"/>
              <a:chExt cx="5023860" cy="5521194"/>
            </a:xfrm>
          </p:grpSpPr>
          <p:sp>
            <p:nvSpPr>
              <p:cNvPr id="15" name="Signalisation droite 68"/>
              <p:cNvSpPr/>
              <p:nvPr/>
            </p:nvSpPr>
            <p:spPr bwMode="auto">
              <a:xfrm>
                <a:off x="4316613" y="1098547"/>
                <a:ext cx="4976190" cy="5521194"/>
              </a:xfrm>
              <a:prstGeom prst="homePlate">
                <a:avLst>
                  <a:gd name="adj" fmla="val 43943"/>
                </a:avLst>
              </a:prstGeom>
              <a:solidFill>
                <a:schemeClr val="accent1">
                  <a:lumMod val="60000"/>
                  <a:lumOff val="4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1600">
                  <a:solidFill>
                    <a:srgbClr val="00B14F"/>
                  </a:solidFill>
                </a:endParaRPr>
              </a:p>
              <a:p>
                <a:pPr algn="ctr">
                  <a:defRPr/>
                </a:pPr>
                <a:endParaRPr lang="fr-FR" sz="1600">
                  <a:solidFill>
                    <a:srgbClr val="00B14F"/>
                  </a:solidFill>
                </a:endParaRPr>
              </a:p>
              <a:p>
                <a:pPr algn="ctr">
                  <a:defRPr/>
                </a:pPr>
                <a:endParaRPr lang="fr-FR" sz="1600">
                  <a:solidFill>
                    <a:srgbClr val="00B14F"/>
                  </a:solidFill>
                </a:endParaRPr>
              </a:p>
              <a:p>
                <a:pPr algn="ctr">
                  <a:defRPr/>
                </a:pPr>
                <a:endParaRPr lang="fr-FR" sz="1600">
                  <a:solidFill>
                    <a:srgbClr val="00B14F"/>
                  </a:solidFill>
                </a:endParaRPr>
              </a:p>
              <a:p>
                <a:pPr algn="ctr">
                  <a:defRPr/>
                </a:pPr>
                <a:endParaRPr lang="fr-FR" sz="1600">
                  <a:solidFill>
                    <a:srgbClr val="00B14F"/>
                  </a:solidFill>
                </a:endParaRPr>
              </a:p>
              <a:p>
                <a:pPr algn="ctr">
                  <a:defRPr/>
                </a:pPr>
                <a:endParaRPr lang="fr-FR" sz="1600">
                  <a:solidFill>
                    <a:srgbClr val="00B14F"/>
                  </a:solidFill>
                </a:endParaRPr>
              </a:p>
              <a:p>
                <a:pPr algn="ctr">
                  <a:defRPr/>
                </a:pPr>
                <a:endParaRPr lang="fr-FR" sz="1600">
                  <a:solidFill>
                    <a:srgbClr val="00B14F"/>
                  </a:solidFill>
                </a:endParaRPr>
              </a:p>
              <a:p>
                <a:pPr algn="ctr">
                  <a:defRPr/>
                </a:pPr>
                <a:endParaRPr lang="fr-FR" sz="1600">
                  <a:solidFill>
                    <a:srgbClr val="00B14F"/>
                  </a:solidFill>
                </a:endParaRPr>
              </a:p>
              <a:p>
                <a:pPr algn="ctr">
                  <a:defRPr/>
                </a:pPr>
                <a:endParaRPr lang="fr-FR" sz="1600">
                  <a:solidFill>
                    <a:srgbClr val="00B14F"/>
                  </a:solidFill>
                </a:endParaRPr>
              </a:p>
              <a:p>
                <a:pPr algn="ctr">
                  <a:defRPr/>
                </a:pPr>
                <a:endParaRPr lang="fr-FR" sz="1600">
                  <a:solidFill>
                    <a:srgbClr val="00B14F"/>
                  </a:solidFill>
                </a:endParaRPr>
              </a:p>
              <a:p>
                <a:pPr algn="ctr">
                  <a:defRPr/>
                </a:pPr>
                <a:endParaRPr lang="fr-FR" sz="1600">
                  <a:solidFill>
                    <a:srgbClr val="00B14F"/>
                  </a:solidFill>
                </a:endParaRPr>
              </a:p>
              <a:p>
                <a:pPr algn="ctr">
                  <a:defRPr/>
                </a:pPr>
                <a:endParaRPr lang="fr-FR" sz="1600">
                  <a:solidFill>
                    <a:srgbClr val="00B14F"/>
                  </a:solidFill>
                </a:endParaRPr>
              </a:p>
            </p:txBody>
          </p:sp>
          <p:sp>
            <p:nvSpPr>
              <p:cNvPr id="16" name="Rectangle : coins arrondis 71"/>
              <p:cNvSpPr/>
              <p:nvPr/>
            </p:nvSpPr>
            <p:spPr bwMode="auto">
              <a:xfrm>
                <a:off x="5223470" y="1885628"/>
                <a:ext cx="773314" cy="3261733"/>
              </a:xfrm>
              <a:prstGeom prst="roundRect">
                <a:avLst>
                  <a:gd name="adj" fmla="val 16667"/>
                </a:avLst>
              </a:prstGeom>
              <a:solidFill>
                <a:srgbClr val="00B14F">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7" name="Rectangle : coins arrondis 72"/>
              <p:cNvSpPr/>
              <p:nvPr/>
            </p:nvSpPr>
            <p:spPr bwMode="auto">
              <a:xfrm>
                <a:off x="4398638" y="1892922"/>
                <a:ext cx="728295" cy="3254440"/>
              </a:xfrm>
              <a:prstGeom prst="roundRect">
                <a:avLst>
                  <a:gd name="adj" fmla="val 16667"/>
                </a:avLst>
              </a:prstGeom>
              <a:solidFill>
                <a:srgbClr val="00B14F">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8" name="Rectangle : coins arrondis 73"/>
              <p:cNvSpPr/>
              <p:nvPr/>
            </p:nvSpPr>
            <p:spPr bwMode="auto">
              <a:xfrm>
                <a:off x="6094229" y="1896134"/>
                <a:ext cx="733043" cy="3261733"/>
              </a:xfrm>
              <a:prstGeom prst="roundRect">
                <a:avLst>
                  <a:gd name="adj" fmla="val 16667"/>
                </a:avLst>
              </a:prstGeom>
              <a:solidFill>
                <a:srgbClr val="00B14F">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Rectangle : coins arrondis 74"/>
              <p:cNvSpPr/>
              <p:nvPr/>
            </p:nvSpPr>
            <p:spPr bwMode="auto">
              <a:xfrm>
                <a:off x="6919364" y="1879677"/>
                <a:ext cx="773314" cy="3261733"/>
              </a:xfrm>
              <a:prstGeom prst="roundRect">
                <a:avLst>
                  <a:gd name="adj" fmla="val 16667"/>
                </a:avLst>
              </a:prstGeom>
              <a:solidFill>
                <a:srgbClr val="00B14F">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Rectangle 75"/>
              <p:cNvSpPr/>
              <p:nvPr/>
            </p:nvSpPr>
            <p:spPr bwMode="auto">
              <a:xfrm rot="19327132">
                <a:off x="4425333" y="2090458"/>
                <a:ext cx="660758" cy="276999"/>
              </a:xfrm>
              <a:prstGeom prst="rect">
                <a:avLst/>
              </a:prstGeom>
              <a:grpFill/>
            </p:spPr>
            <p:txBody>
              <a:bodyPr wrap="square">
                <a:spAutoFit/>
              </a:bodyPr>
              <a:lstStyle/>
              <a:p>
                <a:pPr>
                  <a:defRPr/>
                </a:pPr>
                <a:r>
                  <a:rPr lang="fr-FR" sz="1200" b="1">
                    <a:solidFill>
                      <a:srgbClr val="C00000"/>
                    </a:solidFill>
                  </a:rPr>
                  <a:t>Science</a:t>
                </a:r>
                <a:endParaRPr lang="fr-FR" sz="1200">
                  <a:solidFill>
                    <a:srgbClr val="C00000"/>
                  </a:solidFill>
                </a:endParaRPr>
              </a:p>
            </p:txBody>
          </p:sp>
          <p:sp>
            <p:nvSpPr>
              <p:cNvPr id="21" name="Rectangle 76"/>
              <p:cNvSpPr/>
              <p:nvPr/>
            </p:nvSpPr>
            <p:spPr bwMode="auto">
              <a:xfrm rot="19327132">
                <a:off x="5207173" y="2086040"/>
                <a:ext cx="824200" cy="276999"/>
              </a:xfrm>
              <a:prstGeom prst="rect">
                <a:avLst/>
              </a:prstGeom>
              <a:grpFill/>
            </p:spPr>
            <p:txBody>
              <a:bodyPr wrap="none">
                <a:spAutoFit/>
              </a:bodyPr>
              <a:lstStyle/>
              <a:p>
                <a:pPr>
                  <a:defRPr/>
                </a:pPr>
                <a:r>
                  <a:rPr lang="fr-FR" sz="1200" b="1">
                    <a:solidFill>
                      <a:srgbClr val="C00000"/>
                    </a:solidFill>
                  </a:rPr>
                  <a:t>ingénierie</a:t>
                </a:r>
                <a:endParaRPr lang="fr-FR" sz="1200">
                  <a:solidFill>
                    <a:srgbClr val="C00000"/>
                  </a:solidFill>
                </a:endParaRPr>
              </a:p>
            </p:txBody>
          </p:sp>
          <p:sp>
            <p:nvSpPr>
              <p:cNvPr id="22" name="Rectangle 77"/>
              <p:cNvSpPr/>
              <p:nvPr/>
            </p:nvSpPr>
            <p:spPr bwMode="auto">
              <a:xfrm rot="19327132">
                <a:off x="5913802" y="2118973"/>
                <a:ext cx="1045324" cy="276999"/>
              </a:xfrm>
              <a:prstGeom prst="rect">
                <a:avLst/>
              </a:prstGeom>
              <a:grpFill/>
            </p:spPr>
            <p:txBody>
              <a:bodyPr wrap="square">
                <a:spAutoFit/>
              </a:bodyPr>
              <a:lstStyle/>
              <a:p>
                <a:pPr>
                  <a:defRPr/>
                </a:pPr>
                <a:r>
                  <a:rPr lang="fr-FR" sz="1200" b="1">
                    <a:solidFill>
                      <a:srgbClr val="C00000"/>
                    </a:solidFill>
                  </a:rPr>
                  <a:t>Compétences</a:t>
                </a:r>
                <a:endParaRPr lang="fr-FR" sz="1200">
                  <a:solidFill>
                    <a:srgbClr val="C00000"/>
                  </a:solidFill>
                </a:endParaRPr>
              </a:p>
            </p:txBody>
          </p:sp>
          <p:sp>
            <p:nvSpPr>
              <p:cNvPr id="23" name="Rectangle 78"/>
              <p:cNvSpPr/>
              <p:nvPr/>
            </p:nvSpPr>
            <p:spPr bwMode="auto">
              <a:xfrm rot="19267865">
                <a:off x="6830145" y="2076205"/>
                <a:ext cx="904350" cy="276999"/>
              </a:xfrm>
              <a:prstGeom prst="rect">
                <a:avLst/>
              </a:prstGeom>
              <a:grpFill/>
            </p:spPr>
            <p:txBody>
              <a:bodyPr wrap="none">
                <a:spAutoFit/>
              </a:bodyPr>
              <a:lstStyle/>
              <a:p>
                <a:pPr>
                  <a:defRPr/>
                </a:pPr>
                <a:r>
                  <a:rPr lang="fr-FR" sz="1200" b="1">
                    <a:solidFill>
                      <a:srgbClr val="C00000"/>
                    </a:solidFill>
                  </a:rPr>
                  <a:t>partenariat</a:t>
                </a:r>
                <a:endParaRPr lang="fr-FR" sz="1200">
                  <a:solidFill>
                    <a:srgbClr val="C00000"/>
                  </a:solidFill>
                </a:endParaRPr>
              </a:p>
            </p:txBody>
          </p:sp>
          <p:sp>
            <p:nvSpPr>
              <p:cNvPr id="24" name="Signalisation droite 79"/>
              <p:cNvSpPr/>
              <p:nvPr/>
            </p:nvSpPr>
            <p:spPr bwMode="auto">
              <a:xfrm>
                <a:off x="4364283" y="2568419"/>
                <a:ext cx="4976190" cy="2606882"/>
              </a:xfrm>
              <a:prstGeom prst="homePlate">
                <a:avLst>
                  <a:gd name="adj" fmla="val 43691"/>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25" name="Image 80"/>
              <p:cNvPicPr>
                <a:picLocks noChangeAspect="1"/>
              </p:cNvPicPr>
              <p:nvPr/>
            </p:nvPicPr>
            <p:blipFill>
              <a:blip r:embed="rId9" cstate="screen">
                <a:extLst>
                  <a:ext uri="{28A0092B-C50C-407E-A947-70E740481C1C}">
                    <a14:useLocalDpi xmlns:a14="http://schemas.microsoft.com/office/drawing/2010/main"/>
                  </a:ext>
                </a:extLst>
              </a:blip>
              <a:srcRect/>
              <a:stretch/>
            </p:blipFill>
            <p:spPr bwMode="auto">
              <a:xfrm>
                <a:off x="4395139" y="5380216"/>
                <a:ext cx="1102993" cy="1055575"/>
              </a:xfrm>
              <a:prstGeom prst="rect">
                <a:avLst/>
              </a:prstGeom>
            </p:spPr>
          </p:pic>
          <p:sp>
            <p:nvSpPr>
              <p:cNvPr id="26" name="Rectangle : coins arrondis 81"/>
              <p:cNvSpPr/>
              <p:nvPr/>
            </p:nvSpPr>
            <p:spPr bwMode="auto">
              <a:xfrm>
                <a:off x="6169942" y="6149371"/>
                <a:ext cx="733798" cy="369431"/>
              </a:xfrm>
              <a:prstGeom prst="roundRect">
                <a:avLst>
                  <a:gd name="adj" fmla="val 16667"/>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200" b="1">
                    <a:solidFill>
                      <a:srgbClr val="002060"/>
                    </a:solidFill>
                  </a:rPr>
                  <a:t>DG</a:t>
                </a:r>
                <a:endParaRPr/>
              </a:p>
            </p:txBody>
          </p:sp>
          <p:sp>
            <p:nvSpPr>
              <p:cNvPr id="27" name="Rectangle : coins arrondis 82"/>
              <p:cNvSpPr/>
              <p:nvPr/>
            </p:nvSpPr>
            <p:spPr bwMode="auto">
              <a:xfrm>
                <a:off x="5442526" y="5864226"/>
                <a:ext cx="1142046" cy="369431"/>
              </a:xfrm>
              <a:prstGeom prst="roundRect">
                <a:avLst>
                  <a:gd name="adj" fmla="val 16667"/>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200" b="1">
                    <a:solidFill>
                      <a:srgbClr val="002060"/>
                    </a:solidFill>
                  </a:rPr>
                  <a:t>départements</a:t>
                </a:r>
                <a:endParaRPr/>
              </a:p>
              <a:p>
                <a:pPr algn="ctr">
                  <a:defRPr/>
                </a:pPr>
                <a:r>
                  <a:rPr lang="fr-FR" sz="1200" b="1">
                    <a:solidFill>
                      <a:srgbClr val="002060"/>
                    </a:solidFill>
                  </a:rPr>
                  <a:t>de recherche</a:t>
                </a:r>
                <a:endParaRPr/>
              </a:p>
            </p:txBody>
          </p:sp>
          <p:sp>
            <p:nvSpPr>
              <p:cNvPr id="28" name="Rectangle : coins arrondis 83"/>
              <p:cNvSpPr/>
              <p:nvPr/>
            </p:nvSpPr>
            <p:spPr bwMode="auto">
              <a:xfrm>
                <a:off x="6629384" y="5864225"/>
                <a:ext cx="934701" cy="369431"/>
              </a:xfrm>
              <a:prstGeom prst="roundRect">
                <a:avLst>
                  <a:gd name="adj" fmla="val 16667"/>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200" b="1">
                    <a:solidFill>
                      <a:srgbClr val="002060"/>
                    </a:solidFill>
                  </a:rPr>
                  <a:t>directions d’appui</a:t>
                </a:r>
                <a:endParaRPr/>
              </a:p>
            </p:txBody>
          </p:sp>
          <p:sp>
            <p:nvSpPr>
              <p:cNvPr id="29" name="Rectangle : coins arrondis 84"/>
              <p:cNvSpPr/>
              <p:nvPr/>
            </p:nvSpPr>
            <p:spPr bwMode="auto">
              <a:xfrm>
                <a:off x="5725487" y="5523122"/>
                <a:ext cx="903279" cy="369431"/>
              </a:xfrm>
              <a:prstGeom prst="roundRect">
                <a:avLst>
                  <a:gd name="adj" fmla="val 16667"/>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200" b="1">
                    <a:solidFill>
                      <a:srgbClr val="002060"/>
                    </a:solidFill>
                  </a:rPr>
                  <a:t>unités</a:t>
                </a:r>
                <a:endParaRPr/>
              </a:p>
            </p:txBody>
          </p:sp>
          <p:sp>
            <p:nvSpPr>
              <p:cNvPr id="30" name="Rectangle : coins arrondis 85"/>
              <p:cNvSpPr/>
              <p:nvPr/>
            </p:nvSpPr>
            <p:spPr bwMode="auto">
              <a:xfrm>
                <a:off x="6634623" y="5512534"/>
                <a:ext cx="903279" cy="369431"/>
              </a:xfrm>
              <a:prstGeom prst="roundRect">
                <a:avLst>
                  <a:gd name="adj" fmla="val 16667"/>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200" b="1">
                    <a:solidFill>
                      <a:srgbClr val="002060"/>
                    </a:solidFill>
                  </a:rPr>
                  <a:t>équipes</a:t>
                </a:r>
                <a:endParaRPr/>
              </a:p>
            </p:txBody>
          </p:sp>
          <p:sp>
            <p:nvSpPr>
              <p:cNvPr id="31" name="Rectangle : coins arrondis 86"/>
              <p:cNvSpPr/>
              <p:nvPr/>
            </p:nvSpPr>
            <p:spPr bwMode="auto">
              <a:xfrm>
                <a:off x="5338686" y="5182203"/>
                <a:ext cx="903279" cy="369431"/>
              </a:xfrm>
              <a:prstGeom prst="roundRect">
                <a:avLst>
                  <a:gd name="adj" fmla="val 16667"/>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200" b="1">
                    <a:solidFill>
                      <a:srgbClr val="002060"/>
                    </a:solidFill>
                  </a:rPr>
                  <a:t>Ingénieurs</a:t>
                </a:r>
                <a:endParaRPr/>
              </a:p>
            </p:txBody>
          </p:sp>
          <p:sp>
            <p:nvSpPr>
              <p:cNvPr id="32" name="Rectangle : coins arrondis 87"/>
              <p:cNvSpPr/>
              <p:nvPr/>
            </p:nvSpPr>
            <p:spPr bwMode="auto">
              <a:xfrm>
                <a:off x="6174076" y="5169350"/>
                <a:ext cx="980253" cy="369431"/>
              </a:xfrm>
              <a:prstGeom prst="roundRect">
                <a:avLst>
                  <a:gd name="adj" fmla="val 16667"/>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200" b="1">
                    <a:solidFill>
                      <a:srgbClr val="002060"/>
                    </a:solidFill>
                  </a:rPr>
                  <a:t>chercheurs</a:t>
                </a:r>
                <a:endParaRPr/>
              </a:p>
            </p:txBody>
          </p:sp>
          <p:sp>
            <p:nvSpPr>
              <p:cNvPr id="33" name="Rectangle : coins arrondis 88"/>
              <p:cNvSpPr/>
              <p:nvPr/>
            </p:nvSpPr>
            <p:spPr bwMode="auto">
              <a:xfrm>
                <a:off x="7042947" y="5182216"/>
                <a:ext cx="980253" cy="369431"/>
              </a:xfrm>
              <a:prstGeom prst="roundRect">
                <a:avLst>
                  <a:gd name="adj" fmla="val 16667"/>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200" b="1">
                    <a:solidFill>
                      <a:srgbClr val="002060"/>
                    </a:solidFill>
                  </a:rPr>
                  <a:t>techniciens</a:t>
                </a:r>
                <a:endParaRPr/>
              </a:p>
            </p:txBody>
          </p:sp>
          <p:sp>
            <p:nvSpPr>
              <p:cNvPr id="34" name="Rectangle 89"/>
              <p:cNvSpPr/>
              <p:nvPr/>
            </p:nvSpPr>
            <p:spPr bwMode="auto">
              <a:xfrm>
                <a:off x="4435224" y="3184655"/>
                <a:ext cx="4347664" cy="954107"/>
              </a:xfrm>
              <a:prstGeom prst="rect">
                <a:avLst/>
              </a:prstGeom>
              <a:grpFill/>
            </p:spPr>
            <p:txBody>
              <a:bodyPr wrap="none">
                <a:spAutoFit/>
              </a:bodyPr>
              <a:lstStyle/>
              <a:p>
                <a:pPr algn="ctr">
                  <a:defRPr/>
                </a:pPr>
                <a:r>
                  <a:rPr lang="fr-FR" sz="2800" b="1">
                    <a:solidFill>
                      <a:srgbClr val="002060"/>
                    </a:solidFill>
                  </a:rPr>
                  <a:t>Plan </a:t>
                </a:r>
                <a:endParaRPr/>
              </a:p>
              <a:p>
                <a:pPr algn="ctr">
                  <a:defRPr/>
                </a:pPr>
                <a:r>
                  <a:rPr lang="fr-FR" sz="2800" b="1">
                    <a:solidFill>
                      <a:srgbClr val="002060"/>
                    </a:solidFill>
                  </a:rPr>
                  <a:t>« Données pour la science »</a:t>
                </a:r>
                <a:endParaRPr/>
              </a:p>
            </p:txBody>
          </p:sp>
        </p:grpSp>
        <p:sp>
          <p:nvSpPr>
            <p:cNvPr id="35" name="Forme libre 15"/>
            <p:cNvSpPr/>
            <p:nvPr/>
          </p:nvSpPr>
          <p:spPr bwMode="auto">
            <a:xfrm>
              <a:off x="4138984" y="179743"/>
              <a:ext cx="2965128" cy="409214"/>
            </a:xfrm>
            <a:custGeom>
              <a:avLst/>
              <a:gdLst>
                <a:gd name="connsiteX0" fmla="*/ 0 w 4479305"/>
                <a:gd name="connsiteY0" fmla="*/ 220914 h 409215"/>
                <a:gd name="connsiteX1" fmla="*/ 649995 w 4479305"/>
                <a:gd name="connsiteY1" fmla="*/ 77695 h 409215"/>
                <a:gd name="connsiteX2" fmla="*/ 1377108 w 4479305"/>
                <a:gd name="connsiteY2" fmla="*/ 408201 h 409215"/>
                <a:gd name="connsiteX3" fmla="*/ 2093205 w 4479305"/>
                <a:gd name="connsiteY3" fmla="*/ 187864 h 409215"/>
                <a:gd name="connsiteX4" fmla="*/ 2853368 w 4479305"/>
                <a:gd name="connsiteY4" fmla="*/ 397184 h 409215"/>
                <a:gd name="connsiteX5" fmla="*/ 3712684 w 4479305"/>
                <a:gd name="connsiteY5" fmla="*/ 577 h 409215"/>
                <a:gd name="connsiteX6" fmla="*/ 4087258 w 4479305"/>
                <a:gd name="connsiteY6" fmla="*/ 309049 h 409215"/>
                <a:gd name="connsiteX7" fmla="*/ 4450814 w 4479305"/>
                <a:gd name="connsiteY7" fmla="*/ 320066 h 409215"/>
                <a:gd name="connsiteX8" fmla="*/ 4428781 w 4479305"/>
                <a:gd name="connsiteY8" fmla="*/ 320066 h 409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79305" h="409215" extrusionOk="0">
                  <a:moveTo>
                    <a:pt x="0" y="220914"/>
                  </a:moveTo>
                  <a:cubicBezTo>
                    <a:pt x="210238" y="133697"/>
                    <a:pt x="420477" y="46480"/>
                    <a:pt x="649995" y="77695"/>
                  </a:cubicBezTo>
                  <a:cubicBezTo>
                    <a:pt x="879513" y="108910"/>
                    <a:pt x="1136573" y="389840"/>
                    <a:pt x="1377108" y="408201"/>
                  </a:cubicBezTo>
                  <a:cubicBezTo>
                    <a:pt x="1617643" y="426562"/>
                    <a:pt x="1847162" y="189700"/>
                    <a:pt x="2093205" y="187864"/>
                  </a:cubicBezTo>
                  <a:cubicBezTo>
                    <a:pt x="2339248" y="186028"/>
                    <a:pt x="2583455" y="428398"/>
                    <a:pt x="2853368" y="397184"/>
                  </a:cubicBezTo>
                  <a:cubicBezTo>
                    <a:pt x="3123281" y="365970"/>
                    <a:pt x="3507036" y="15266"/>
                    <a:pt x="3712684" y="577"/>
                  </a:cubicBezTo>
                  <a:cubicBezTo>
                    <a:pt x="3918332" y="-14112"/>
                    <a:pt x="3964236" y="255801"/>
                    <a:pt x="4087258" y="309049"/>
                  </a:cubicBezTo>
                  <a:cubicBezTo>
                    <a:pt x="4210280" y="362297"/>
                    <a:pt x="4393894" y="318230"/>
                    <a:pt x="4450814" y="320066"/>
                  </a:cubicBezTo>
                  <a:cubicBezTo>
                    <a:pt x="4507734" y="321902"/>
                    <a:pt x="4468257" y="320984"/>
                    <a:pt x="4428781" y="320066"/>
                  </a:cubicBezTo>
                </a:path>
              </a:pathLst>
            </a:custGeom>
            <a:noFill/>
            <a:ln w="19050">
              <a:prstDash val="sysDot"/>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b="1" i="1" dirty="0">
                  <a:solidFill>
                    <a:srgbClr val="002060"/>
                  </a:solidFill>
                </a:rPr>
                <a:t>transformation</a:t>
              </a:r>
              <a:endParaRPr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idx="1"/>
          </p:nvPr>
        </p:nvSpPr>
        <p:spPr bwMode="auto">
          <a:xfrm>
            <a:off x="1703512" y="1268327"/>
            <a:ext cx="10216342" cy="5185009"/>
          </a:xfrm>
          <a:prstGeom prst="rect">
            <a:avLst/>
          </a:prstGeom>
          <a:noFill/>
          <a:ln>
            <a:noFill/>
          </a:ln>
        </p:spPr>
        <p:txBody>
          <a:bodyPr vert="horz" wrap="square" lIns="91440" tIns="45720" rIns="91440" bIns="45720" numCol="1" anchor="ctr" anchorCtr="0" compatLnSpc="1">
            <a:prstTxWarp prst="textNoShape">
              <a:avLst/>
            </a:prstTxWarp>
            <a:spAutoFit/>
          </a:bodyPr>
          <a:lstStyle/>
          <a:p>
            <a:pPr>
              <a:spcAft>
                <a:spcPts val="1800"/>
              </a:spcAft>
              <a:defRPr/>
            </a:pPr>
            <a:r>
              <a:rPr lang="fr-FR" sz="2000" b="1" dirty="0"/>
              <a:t>Capitalisation</a:t>
            </a:r>
            <a:r>
              <a:rPr lang="fr-FR" sz="2000" dirty="0">
                <a:solidFill>
                  <a:srgbClr val="275662"/>
                </a:solidFill>
              </a:rPr>
              <a:t> :  Les données de recherche constituent un capital à identifier, à exploiter, à sécuriser, à partager, à réutiliser et à valoriser</a:t>
            </a:r>
            <a:endParaRPr dirty="0">
              <a:solidFill>
                <a:srgbClr val="275662"/>
              </a:solidFill>
            </a:endParaRPr>
          </a:p>
          <a:p>
            <a:pPr>
              <a:spcAft>
                <a:spcPts val="1800"/>
              </a:spcAft>
              <a:defRPr/>
            </a:pPr>
            <a:r>
              <a:rPr lang="fr-FR" sz="2000" b="1" dirty="0"/>
              <a:t>Synergie</a:t>
            </a:r>
            <a:r>
              <a:rPr lang="fr-FR" sz="2000" dirty="0">
                <a:solidFill>
                  <a:srgbClr val="275662"/>
                </a:solidFill>
              </a:rPr>
              <a:t> : Une meilleure articulation est recherchée entre acquisition de données, analyse de données et  simulation, au sein mais aussi entre communautés de recherches ou de l’appui</a:t>
            </a:r>
            <a:endParaRPr dirty="0"/>
          </a:p>
          <a:p>
            <a:pPr>
              <a:spcAft>
                <a:spcPts val="1800"/>
              </a:spcAft>
              <a:defRPr/>
            </a:pPr>
            <a:r>
              <a:rPr lang="fr-FR" sz="2000" b="1" dirty="0"/>
              <a:t>Parcimonie</a:t>
            </a:r>
            <a:r>
              <a:rPr lang="fr-FR" dirty="0">
                <a:solidFill>
                  <a:srgbClr val="275662"/>
                </a:solidFill>
              </a:rPr>
              <a:t> </a:t>
            </a:r>
            <a:r>
              <a:rPr lang="fr-FR" sz="2000" dirty="0">
                <a:solidFill>
                  <a:srgbClr val="275662"/>
                </a:solidFill>
              </a:rPr>
              <a:t>: la production de nouvelles données est raisonnée en fonction des besoins et des données existantes, ce qui implique d’encourager la réutilisation des données produites et partagées par des tiers, lorsque cela est pertinent </a:t>
            </a:r>
          </a:p>
          <a:p>
            <a:pPr>
              <a:spcAft>
                <a:spcPts val="1800"/>
              </a:spcAft>
              <a:defRPr/>
            </a:pPr>
            <a:r>
              <a:rPr lang="fr-FR" sz="2000" b="1" dirty="0"/>
              <a:t>Responsabilité</a:t>
            </a:r>
            <a:r>
              <a:rPr lang="fr-FR" sz="2000" dirty="0">
                <a:solidFill>
                  <a:srgbClr val="275662"/>
                </a:solidFill>
              </a:rPr>
              <a:t> : traçabilité et intégrité des pratiques assurant confiance et reproductibilité des résultats, un partage de données aussi ouvert que possible et des pratiques respectueuses des personnes et de l’environnement en recherchant une sobriété numérique</a:t>
            </a:r>
          </a:p>
          <a:p>
            <a:pPr>
              <a:spcAft>
                <a:spcPts val="1800"/>
              </a:spcAft>
              <a:defRPr/>
            </a:pPr>
            <a:r>
              <a:rPr lang="fr-FR" sz="2000" b="1" dirty="0"/>
              <a:t>Subsidiarité</a:t>
            </a:r>
            <a:r>
              <a:rPr lang="fr-FR" sz="2000" dirty="0">
                <a:solidFill>
                  <a:srgbClr val="275662"/>
                </a:solidFill>
              </a:rPr>
              <a:t> : adopter le principe de subsidiarité pour un équilibre entre recherche de solutions génériques mutualisées et adaptation aux besoins et questions spécifiques des communautés scientifiques</a:t>
            </a:r>
            <a:endParaRPr sz="2000" dirty="0">
              <a:solidFill>
                <a:srgbClr val="275662"/>
              </a:solidFill>
            </a:endParaRPr>
          </a:p>
        </p:txBody>
      </p:sp>
      <p:sp>
        <p:nvSpPr>
          <p:cNvPr id="5" name="Titre 1"/>
          <p:cNvSpPr>
            <a:spLocks noGrp="1"/>
          </p:cNvSpPr>
          <p:nvPr>
            <p:ph type="title"/>
          </p:nvPr>
        </p:nvSpPr>
        <p:spPr bwMode="auto">
          <a:xfrm>
            <a:off x="245905" y="-99392"/>
            <a:ext cx="10216343" cy="888251"/>
          </a:xfrm>
        </p:spPr>
        <p:txBody>
          <a:bodyPr/>
          <a:lstStyle/>
          <a:p>
            <a:pPr>
              <a:defRPr/>
            </a:pPr>
            <a:r>
              <a:rPr lang="fr-FR" sz="2800" dirty="0"/>
              <a:t>II - Ambition et périmètre du plan :</a:t>
            </a:r>
            <a:r>
              <a:rPr lang="fr-FR" dirty="0"/>
              <a:t> </a:t>
            </a:r>
            <a:r>
              <a:rPr lang="fr-FR" i="1" dirty="0"/>
              <a:t>le quoi ?</a:t>
            </a:r>
            <a:r>
              <a:rPr lang="fr-FR" dirty="0"/>
              <a:t> </a:t>
            </a:r>
          </a:p>
        </p:txBody>
      </p:sp>
      <p:sp>
        <p:nvSpPr>
          <p:cNvPr id="6" name="Espace réservé du numéro de diapositive 3"/>
          <p:cNvSpPr>
            <a:spLocks noGrp="1"/>
          </p:cNvSpPr>
          <p:nvPr>
            <p:ph type="sldNum" sz="quarter" idx="4294967295"/>
          </p:nvPr>
        </p:nvSpPr>
        <p:spPr bwMode="auto"/>
        <p:txBody>
          <a:bodyPr/>
          <a:lstStyle/>
          <a:p>
            <a:pPr>
              <a:defRPr/>
            </a:pPr>
            <a:r>
              <a:rPr lang="fr-FR"/>
              <a:t> </a:t>
            </a:r>
            <a:endParaRPr/>
          </a:p>
          <a:p>
            <a:pPr>
              <a:defRPr/>
            </a:pPr>
            <a:endParaRPr lang="fr-FR"/>
          </a:p>
        </p:txBody>
      </p:sp>
      <p:sp>
        <p:nvSpPr>
          <p:cNvPr id="7" name="Sous-titre 5"/>
          <p:cNvSpPr/>
          <p:nvPr/>
        </p:nvSpPr>
        <p:spPr bwMode="auto">
          <a:xfrm>
            <a:off x="513992" y="688464"/>
            <a:ext cx="9680171" cy="679019"/>
          </a:xfrm>
        </p:spPr>
        <p:txBody>
          <a:bodyPr/>
          <a:lst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r>
              <a:rPr lang="fr-FR" sz="2800" b="1">
                <a:solidFill>
                  <a:srgbClr val="00A3A6"/>
                </a:solidFill>
              </a:rPr>
              <a:t>5 principes directeurs de cette transformation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2"/>
          <p:cNvSpPr>
            <a:spLocks noGrp="1" noChangeArrowheads="1"/>
          </p:cNvSpPr>
          <p:nvPr>
            <p:ph idx="1"/>
          </p:nvPr>
        </p:nvSpPr>
        <p:spPr bwMode="auto">
          <a:xfrm>
            <a:off x="762296" y="1522147"/>
            <a:ext cx="11310368" cy="3647152"/>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just">
              <a:lnSpc>
                <a:spcPct val="100000"/>
              </a:lnSpc>
              <a:spcBef>
                <a:spcPts val="0"/>
              </a:spcBef>
              <a:spcAft>
                <a:spcPts val="1800"/>
              </a:spcAft>
              <a:buFont typeface="Arial"/>
              <a:buChar char="•"/>
              <a:defRPr/>
            </a:pPr>
            <a:r>
              <a:rPr lang="fr-FR" sz="2400" dirty="0"/>
              <a:t>Proposition de 6 objectifs stratégiques</a:t>
            </a:r>
            <a:endParaRPr sz="2400" dirty="0"/>
          </a:p>
          <a:p>
            <a:pPr lvl="0">
              <a:lnSpc>
                <a:spcPct val="100000"/>
              </a:lnSpc>
              <a:spcBef>
                <a:spcPts val="0"/>
              </a:spcBef>
              <a:spcAft>
                <a:spcPts val="1800"/>
              </a:spcAft>
              <a:buFont typeface="Arial"/>
              <a:buChar char="•"/>
              <a:defRPr/>
            </a:pPr>
            <a:r>
              <a:rPr lang="fr-FR" sz="2400" dirty="0"/>
              <a:t>Déclinés en actions à court terme (2021-2022) au niveau de l’établissement</a:t>
            </a:r>
            <a:endParaRPr sz="2400" dirty="0"/>
          </a:p>
          <a:p>
            <a:pPr lvl="0" algn="just">
              <a:lnSpc>
                <a:spcPct val="100000"/>
              </a:lnSpc>
              <a:spcBef>
                <a:spcPts val="0"/>
              </a:spcBef>
              <a:spcAft>
                <a:spcPts val="0"/>
              </a:spcAft>
              <a:buFont typeface="Arial"/>
              <a:buChar char="•"/>
              <a:defRPr/>
            </a:pPr>
            <a:r>
              <a:rPr lang="fr-FR" sz="2400" dirty="0"/>
              <a:t>Orientations devant se traduire dans les stratégies</a:t>
            </a:r>
            <a:endParaRPr sz="2400" dirty="0"/>
          </a:p>
          <a:p>
            <a:pPr lvl="1" algn="just" defTabSz="914400">
              <a:lnSpc>
                <a:spcPct val="100000"/>
              </a:lnSpc>
              <a:spcBef>
                <a:spcPts val="600"/>
              </a:spcBef>
              <a:spcAft>
                <a:spcPts val="600"/>
              </a:spcAft>
              <a:buClrTx/>
              <a:buSzTx/>
              <a:buFont typeface="Arial"/>
              <a:buChar char="–"/>
              <a:defRPr/>
            </a:pPr>
            <a:r>
              <a:rPr lang="fr-FR" sz="2000" b="0" i="0" strike="noStrike" cap="none" dirty="0">
                <a:ln>
                  <a:noFill/>
                </a:ln>
                <a:solidFill>
                  <a:schemeClr val="tx1"/>
                </a:solidFill>
              </a:rPr>
              <a:t>des départements de </a:t>
            </a:r>
            <a:r>
              <a:rPr lang="fr-FR" sz="2000" dirty="0"/>
              <a:t>recherche</a:t>
            </a:r>
            <a:endParaRPr sz="2000" dirty="0"/>
          </a:p>
          <a:p>
            <a:pPr lvl="1" algn="just" defTabSz="914400">
              <a:lnSpc>
                <a:spcPct val="100000"/>
              </a:lnSpc>
              <a:spcBef>
                <a:spcPts val="0"/>
              </a:spcBef>
              <a:spcAft>
                <a:spcPts val="600"/>
              </a:spcAft>
              <a:buClrTx/>
              <a:buSzTx/>
              <a:buFont typeface="Arial"/>
              <a:buChar char="–"/>
              <a:defRPr/>
            </a:pPr>
            <a:r>
              <a:rPr lang="fr-FR" sz="2000" dirty="0"/>
              <a:t>des infrastructures de recherche </a:t>
            </a:r>
            <a:endParaRPr sz="2000" dirty="0"/>
          </a:p>
          <a:p>
            <a:pPr lvl="1" algn="just" defTabSz="914400">
              <a:lnSpc>
                <a:spcPct val="100000"/>
              </a:lnSpc>
              <a:spcBef>
                <a:spcPts val="0"/>
              </a:spcBef>
              <a:spcAft>
                <a:spcPts val="600"/>
              </a:spcAft>
              <a:buClrTx/>
              <a:buSzTx/>
              <a:buFont typeface="Arial"/>
              <a:buChar char="–"/>
              <a:defRPr/>
            </a:pPr>
            <a:r>
              <a:rPr lang="fr-FR" sz="2000" dirty="0"/>
              <a:t>des directions d’appui</a:t>
            </a:r>
            <a:endParaRPr dirty="0"/>
          </a:p>
          <a:p>
            <a:pPr lvl="1" algn="just" defTabSz="914400">
              <a:lnSpc>
                <a:spcPct val="100000"/>
              </a:lnSpc>
              <a:spcBef>
                <a:spcPts val="0"/>
              </a:spcBef>
              <a:spcAft>
                <a:spcPts val="600"/>
              </a:spcAft>
              <a:buClrTx/>
              <a:buSzTx/>
              <a:buFont typeface="Arial"/>
              <a:buChar char="–"/>
              <a:defRPr/>
            </a:pPr>
            <a:r>
              <a:rPr lang="fr-FR" sz="2000" dirty="0"/>
              <a:t>jusque dans les unités, les équipes, les CATI</a:t>
            </a:r>
            <a:endParaRPr dirty="0"/>
          </a:p>
          <a:p>
            <a:pPr>
              <a:lnSpc>
                <a:spcPct val="100000"/>
              </a:lnSpc>
              <a:spcBef>
                <a:spcPts val="0"/>
              </a:spcBef>
              <a:buFont typeface="Arial"/>
              <a:buChar char="•"/>
              <a:defRPr/>
            </a:pPr>
            <a:r>
              <a:rPr lang="fr-FR" sz="2400" dirty="0"/>
              <a:t>Animation à différents niveaux pour la mise en œuvre, le suivi, et l’actualisation du plan </a:t>
            </a:r>
            <a:endParaRPr sz="2400" b="0" i="0" strike="noStrike" cap="none" dirty="0">
              <a:ln>
                <a:noFill/>
              </a:ln>
              <a:solidFill>
                <a:schemeClr val="tx1"/>
              </a:solidFill>
            </a:endParaRPr>
          </a:p>
        </p:txBody>
      </p:sp>
      <p:sp>
        <p:nvSpPr>
          <p:cNvPr id="5" name="Titre 1"/>
          <p:cNvSpPr>
            <a:spLocks noGrp="1"/>
          </p:cNvSpPr>
          <p:nvPr>
            <p:ph type="title"/>
          </p:nvPr>
        </p:nvSpPr>
        <p:spPr bwMode="auto"/>
        <p:txBody>
          <a:bodyPr>
            <a:normAutofit/>
          </a:bodyPr>
          <a:lstStyle/>
          <a:p>
            <a:pPr>
              <a:defRPr/>
            </a:pPr>
            <a:r>
              <a:rPr lang="fr-FR" sz="3200" b="0" dirty="0">
                <a:latin typeface="Calibri"/>
                <a:ea typeface="+mn-ea"/>
                <a:cs typeface="+mn-cs"/>
              </a:rPr>
              <a:t>III – Objectifs : </a:t>
            </a:r>
            <a:r>
              <a:rPr lang="fr-FR" sz="3200" b="0" i="1" dirty="0">
                <a:latin typeface="Calibri"/>
                <a:ea typeface="+mn-ea"/>
                <a:cs typeface="+mn-cs"/>
              </a:rPr>
              <a:t>le quoi ? </a:t>
            </a:r>
            <a:endParaRPr sz="5400" i="1" dirty="0">
              <a:ea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2"/>
          <p:cNvSpPr>
            <a:spLocks noGrp="1"/>
          </p:cNvSpPr>
          <p:nvPr>
            <p:ph idx="1"/>
          </p:nvPr>
        </p:nvSpPr>
        <p:spPr bwMode="auto">
          <a:xfrm>
            <a:off x="1055440" y="1124744"/>
            <a:ext cx="9724504" cy="4719117"/>
          </a:xfrm>
        </p:spPr>
        <p:txBody>
          <a:bodyPr vertOverflow="overflow" horzOverflow="clip" vert="horz" wrap="square" lIns="91440" tIns="45720" rIns="91440" bIns="45720" numCol="1" spcCol="0" rtlCol="0" fromWordArt="0" anchor="t" anchorCtr="0" forceAA="0" compatLnSpc="0">
            <a:normAutofit fontScale="82500" lnSpcReduction="20000"/>
          </a:bodyPr>
          <a:lstStyle/>
          <a:p>
            <a:pPr>
              <a:spcBef>
                <a:spcPts val="1200"/>
              </a:spcBef>
              <a:spcAft>
                <a:spcPts val="1200"/>
              </a:spcAft>
              <a:defRPr/>
            </a:pPr>
            <a:r>
              <a:rPr lang="fr-FR" sz="2400" b="1" dirty="0">
                <a:solidFill>
                  <a:srgbClr val="275662"/>
                </a:solidFill>
                <a:ea typeface="Calibri"/>
              </a:rPr>
              <a:t>1 : </a:t>
            </a:r>
            <a:r>
              <a:rPr lang="fr-FR" sz="2400" dirty="0">
                <a:solidFill>
                  <a:srgbClr val="275662"/>
                </a:solidFill>
                <a:ea typeface="Calibri"/>
              </a:rPr>
              <a:t>Accroître l’appropriation des nouvelles approches en science des données par nos communautés scientifiques </a:t>
            </a:r>
            <a:endParaRPr dirty="0"/>
          </a:p>
          <a:p>
            <a:pPr>
              <a:spcBef>
                <a:spcPts val="1200"/>
              </a:spcBef>
              <a:spcAft>
                <a:spcPts val="1200"/>
              </a:spcAft>
              <a:defRPr/>
            </a:pPr>
            <a:r>
              <a:rPr lang="fr-FR" sz="2400" b="1" dirty="0">
                <a:solidFill>
                  <a:srgbClr val="275662"/>
                </a:solidFill>
                <a:ea typeface="Calibri"/>
              </a:rPr>
              <a:t>2 : </a:t>
            </a:r>
            <a:r>
              <a:rPr lang="fr-FR" sz="2400" dirty="0">
                <a:solidFill>
                  <a:srgbClr val="275662"/>
                </a:solidFill>
              </a:rPr>
              <a:t>Produire, partager et réutiliser les données pour une recherche ouverte et reproductible (FAIR)</a:t>
            </a:r>
            <a:endParaRPr dirty="0"/>
          </a:p>
          <a:p>
            <a:pPr>
              <a:spcBef>
                <a:spcPts val="1200"/>
              </a:spcBef>
              <a:spcAft>
                <a:spcPts val="1200"/>
              </a:spcAft>
              <a:defRPr/>
            </a:pPr>
            <a:r>
              <a:rPr lang="fr-FR" sz="2400" b="1" dirty="0">
                <a:solidFill>
                  <a:srgbClr val="275662"/>
                </a:solidFill>
                <a:ea typeface="Calibri"/>
              </a:rPr>
              <a:t>3 : </a:t>
            </a:r>
            <a:r>
              <a:rPr lang="fr-FR" sz="2400" dirty="0">
                <a:solidFill>
                  <a:srgbClr val="275662"/>
                </a:solidFill>
              </a:rPr>
              <a:t>Mettre en place une gouvernance des données accélérant partage, réutilisation et valorisation des données en toute confiance.</a:t>
            </a:r>
            <a:endParaRPr dirty="0"/>
          </a:p>
          <a:p>
            <a:pPr>
              <a:spcBef>
                <a:spcPts val="1200"/>
              </a:spcBef>
              <a:spcAft>
                <a:spcPts val="1200"/>
              </a:spcAft>
              <a:defRPr/>
            </a:pPr>
            <a:r>
              <a:rPr lang="fr-FR" sz="2400" b="1" dirty="0">
                <a:solidFill>
                  <a:srgbClr val="275662"/>
                </a:solidFill>
                <a:ea typeface="Calibri"/>
              </a:rPr>
              <a:t>4 : </a:t>
            </a:r>
            <a:r>
              <a:rPr lang="fr-FR" sz="2400" dirty="0">
                <a:solidFill>
                  <a:srgbClr val="275662"/>
                </a:solidFill>
              </a:rPr>
              <a:t>Disposer d’infrastructures et de services numériques performants, résilients et interconnectés, facilitant les activités du cycle de vie de la donnée et les approches collaboratives</a:t>
            </a:r>
            <a:endParaRPr dirty="0"/>
          </a:p>
          <a:p>
            <a:pPr>
              <a:spcBef>
                <a:spcPts val="1200"/>
              </a:spcBef>
              <a:spcAft>
                <a:spcPts val="1200"/>
              </a:spcAft>
              <a:defRPr/>
            </a:pPr>
            <a:r>
              <a:rPr lang="fr-FR" sz="2400" b="1" dirty="0">
                <a:solidFill>
                  <a:srgbClr val="275662"/>
                </a:solidFill>
                <a:ea typeface="Calibri"/>
              </a:rPr>
              <a:t>5</a:t>
            </a:r>
            <a:r>
              <a:rPr lang="fr-FR" sz="2400" b="1" dirty="0">
                <a:solidFill>
                  <a:srgbClr val="275662"/>
                </a:solidFill>
              </a:rPr>
              <a:t> : </a:t>
            </a:r>
            <a:r>
              <a:rPr lang="fr-FR" sz="2400" dirty="0">
                <a:solidFill>
                  <a:srgbClr val="275662"/>
                </a:solidFill>
              </a:rPr>
              <a:t>Accompagner l’évolution des compétences et des métiers pour les nouveaux usages des </a:t>
            </a:r>
            <a:r>
              <a:rPr lang="fr-FR" dirty="0">
                <a:solidFill>
                  <a:srgbClr val="275662"/>
                </a:solidFill>
              </a:rPr>
              <a:t>données pour la recherche </a:t>
            </a:r>
            <a:endParaRPr dirty="0"/>
          </a:p>
          <a:p>
            <a:pPr>
              <a:spcBef>
                <a:spcPts val="1200"/>
              </a:spcBef>
              <a:spcAft>
                <a:spcPts val="1200"/>
              </a:spcAft>
              <a:defRPr/>
            </a:pPr>
            <a:r>
              <a:rPr lang="fr-FR" sz="2400" b="1" dirty="0">
                <a:solidFill>
                  <a:srgbClr val="275662"/>
                </a:solidFill>
              </a:rPr>
              <a:t>6 : </a:t>
            </a:r>
            <a:r>
              <a:rPr lang="fr-FR" dirty="0">
                <a:solidFill>
                  <a:srgbClr val="275662"/>
                </a:solidFill>
              </a:rPr>
              <a:t>Conforter une stratégie partenariale pour accompagner les mutations liées à la nouvelle place des données dans les processus de recherche et d’innovation.</a:t>
            </a:r>
          </a:p>
          <a:p>
            <a:pPr>
              <a:spcBef>
                <a:spcPts val="1200"/>
              </a:spcBef>
              <a:spcAft>
                <a:spcPts val="1200"/>
              </a:spcAft>
              <a:defRPr/>
            </a:pPr>
            <a:endParaRPr lang="fr-FR" sz="2000" dirty="0">
              <a:solidFill>
                <a:srgbClr val="275662"/>
              </a:solidFill>
            </a:endParaRPr>
          </a:p>
        </p:txBody>
      </p:sp>
      <p:sp>
        <p:nvSpPr>
          <p:cNvPr id="5" name="Titre 1"/>
          <p:cNvSpPr>
            <a:spLocks noGrp="1"/>
          </p:cNvSpPr>
          <p:nvPr>
            <p:ph type="title"/>
          </p:nvPr>
        </p:nvSpPr>
        <p:spPr bwMode="auto"/>
        <p:txBody>
          <a:bodyPr>
            <a:normAutofit/>
          </a:bodyPr>
          <a:lstStyle/>
          <a:p>
            <a:pPr>
              <a:defRPr/>
            </a:pPr>
            <a:r>
              <a:rPr lang="fr-FR" sz="3200" b="1" dirty="0">
                <a:cs typeface="Arial"/>
              </a:rPr>
              <a:t>6 objectifs </a:t>
            </a:r>
            <a:r>
              <a:rPr lang="fr-FR" sz="3200" b="1" i="1" dirty="0">
                <a:cs typeface="Arial"/>
              </a:rPr>
              <a:t>stratégiques </a:t>
            </a:r>
            <a:r>
              <a:rPr lang="fr-FR" sz="2200" b="1" i="1" dirty="0">
                <a:cs typeface="Arial"/>
              </a:rPr>
              <a:t>(ne pas confondre avec les OS d’INRAE2030)</a:t>
            </a:r>
            <a:endParaRPr i="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2"/>
          <p:cNvSpPr>
            <a:spLocks noGrp="1"/>
          </p:cNvSpPr>
          <p:nvPr>
            <p:ph idx="1"/>
          </p:nvPr>
        </p:nvSpPr>
        <p:spPr bwMode="auto">
          <a:xfrm>
            <a:off x="1055440" y="1124744"/>
            <a:ext cx="9724504" cy="4719117"/>
          </a:xfrm>
        </p:spPr>
        <p:txBody>
          <a:bodyPr vertOverflow="overflow" horzOverflow="clip" vert="horz" wrap="square" lIns="91440" tIns="45720" rIns="91440" bIns="45720" numCol="1" spcCol="0" rtlCol="0" fromWordArt="0" anchor="t" anchorCtr="0" forceAA="0" compatLnSpc="0">
            <a:normAutofit fontScale="55000" lnSpcReduction="20000"/>
          </a:bodyPr>
          <a:lstStyle/>
          <a:p>
            <a:pPr marL="0" indent="0">
              <a:lnSpc>
                <a:spcPct val="120000"/>
              </a:lnSpc>
              <a:spcBef>
                <a:spcPts val="0"/>
              </a:spcBef>
              <a:buNone/>
            </a:pPr>
            <a:r>
              <a:rPr lang="fr-FR" sz="2400" b="1" dirty="0">
                <a:solidFill>
                  <a:srgbClr val="002060"/>
                </a:solidFill>
                <a:ea typeface="Calibri"/>
              </a:rPr>
              <a:t>1. Science de la données   =&gt; </a:t>
            </a:r>
            <a:r>
              <a:rPr lang="fr-FR" sz="2400" b="1" i="1" dirty="0">
                <a:solidFill>
                  <a:srgbClr val="002060"/>
                </a:solidFill>
                <a:ea typeface="Calibri"/>
              </a:rPr>
              <a:t>travail avec les départements</a:t>
            </a:r>
          </a:p>
          <a:p>
            <a:pPr marL="457200" indent="-457200">
              <a:lnSpc>
                <a:spcPct val="120000"/>
              </a:lnSpc>
              <a:spcBef>
                <a:spcPts val="0"/>
              </a:spcBef>
              <a:buAutoNum type="arabicPeriod"/>
            </a:pPr>
            <a:endParaRPr lang="fr-FR" sz="2400" b="1" i="1" dirty="0">
              <a:solidFill>
                <a:srgbClr val="002060"/>
              </a:solidFill>
              <a:ea typeface="Calibri"/>
            </a:endParaRPr>
          </a:p>
          <a:p>
            <a:pPr marL="0" indent="0">
              <a:lnSpc>
                <a:spcPct val="120000"/>
              </a:lnSpc>
              <a:spcBef>
                <a:spcPts val="0"/>
              </a:spcBef>
              <a:buNone/>
            </a:pPr>
            <a:r>
              <a:rPr lang="fr-FR" sz="2400" b="1" dirty="0">
                <a:solidFill>
                  <a:srgbClr val="002060"/>
                </a:solidFill>
                <a:ea typeface="Calibri"/>
              </a:rPr>
              <a:t>2. </a:t>
            </a:r>
            <a:r>
              <a:rPr lang="fr-FR" sz="2400" b="1" dirty="0" err="1">
                <a:solidFill>
                  <a:srgbClr val="002060"/>
                </a:solidFill>
                <a:ea typeface="Calibri"/>
              </a:rPr>
              <a:t>FAIRsation</a:t>
            </a:r>
            <a:endParaRPr lang="fr-FR" sz="2400" b="1" dirty="0">
              <a:solidFill>
                <a:srgbClr val="002060"/>
              </a:solidFill>
              <a:ea typeface="Calibri"/>
            </a:endParaRPr>
          </a:p>
          <a:p>
            <a:pPr marL="457200" lvl="1" indent="0">
              <a:lnSpc>
                <a:spcPct val="120000"/>
              </a:lnSpc>
              <a:spcBef>
                <a:spcPts val="0"/>
              </a:spcBef>
              <a:buNone/>
            </a:pPr>
            <a:r>
              <a:rPr lang="fr-FR" dirty="0">
                <a:solidFill>
                  <a:srgbClr val="275662"/>
                </a:solidFill>
              </a:rPr>
              <a:t>2.1 Développer l’usage d’un portail inventoriant les données et services (e.g., SI) INRAE, facilitant leur découverte au sein de l’institut, mais aussi permettant une interaction avec l’écosystème national (Data Terra, IFB, etc.) et européen (EOSC</a:t>
            </a:r>
          </a:p>
          <a:p>
            <a:pPr marL="457200" lvl="1" indent="0">
              <a:lnSpc>
                <a:spcPct val="120000"/>
              </a:lnSpc>
              <a:spcBef>
                <a:spcPts val="0"/>
              </a:spcBef>
              <a:buNone/>
            </a:pPr>
            <a:r>
              <a:rPr lang="fr-FR" dirty="0">
                <a:solidFill>
                  <a:srgbClr val="275662"/>
                </a:solidFill>
              </a:rPr>
              <a:t>2.3 Enrichir l’inventaire INRAE des vocabulaires, des ontologies et des standards de données avec ceux utilisés par les communautés scientifiques INRAE.</a:t>
            </a:r>
          </a:p>
          <a:p>
            <a:pPr marL="457200" lvl="1" indent="0">
              <a:lnSpc>
                <a:spcPct val="120000"/>
              </a:lnSpc>
              <a:spcBef>
                <a:spcPts val="0"/>
              </a:spcBef>
              <a:buNone/>
            </a:pPr>
            <a:endParaRPr dirty="0">
              <a:solidFill>
                <a:srgbClr val="275662"/>
              </a:solidFill>
            </a:endParaRPr>
          </a:p>
          <a:p>
            <a:pPr marL="0" indent="0">
              <a:lnSpc>
                <a:spcPct val="120000"/>
              </a:lnSpc>
              <a:spcBef>
                <a:spcPts val="0"/>
              </a:spcBef>
              <a:buNone/>
              <a:defRPr/>
            </a:pPr>
            <a:r>
              <a:rPr lang="fr-FR" b="1" dirty="0">
                <a:solidFill>
                  <a:srgbClr val="002060"/>
                </a:solidFill>
              </a:rPr>
              <a:t>3. Gouvernance des données </a:t>
            </a:r>
            <a:r>
              <a:rPr lang="fr-FR" sz="2400" dirty="0">
                <a:solidFill>
                  <a:srgbClr val="275662"/>
                </a:solidFill>
              </a:rPr>
              <a:t>: </a:t>
            </a:r>
            <a:r>
              <a:rPr lang="fr-FR" sz="2400" dirty="0" err="1">
                <a:solidFill>
                  <a:srgbClr val="275662"/>
                </a:solidFill>
              </a:rPr>
              <a:t>cf</a:t>
            </a:r>
            <a:r>
              <a:rPr lang="fr-FR" sz="2400" dirty="0">
                <a:solidFill>
                  <a:srgbClr val="275662"/>
                </a:solidFill>
              </a:rPr>
              <a:t> </a:t>
            </a:r>
            <a:r>
              <a:rPr lang="fr-FR" dirty="0">
                <a:solidFill>
                  <a:srgbClr val="275662"/>
                </a:solidFill>
              </a:rPr>
              <a:t>prochain exposé d’Hadi </a:t>
            </a:r>
            <a:r>
              <a:rPr lang="fr-FR" dirty="0" err="1">
                <a:solidFill>
                  <a:srgbClr val="275662"/>
                </a:solidFill>
              </a:rPr>
              <a:t>Quesneville</a:t>
            </a:r>
            <a:endParaRPr lang="fr-FR" dirty="0">
              <a:solidFill>
                <a:srgbClr val="275662"/>
              </a:solidFill>
            </a:endParaRPr>
          </a:p>
          <a:p>
            <a:pPr marL="0" indent="0">
              <a:lnSpc>
                <a:spcPct val="120000"/>
              </a:lnSpc>
              <a:spcBef>
                <a:spcPts val="0"/>
              </a:spcBef>
              <a:buNone/>
              <a:defRPr/>
            </a:pPr>
            <a:endParaRPr dirty="0"/>
          </a:p>
          <a:p>
            <a:pPr marL="0" indent="0">
              <a:lnSpc>
                <a:spcPct val="120000"/>
              </a:lnSpc>
              <a:spcBef>
                <a:spcPts val="0"/>
              </a:spcBef>
              <a:buNone/>
              <a:defRPr/>
            </a:pPr>
            <a:r>
              <a:rPr lang="fr-FR" sz="2400" b="1" dirty="0">
                <a:solidFill>
                  <a:srgbClr val="275662"/>
                </a:solidFill>
                <a:ea typeface="Calibri"/>
              </a:rPr>
              <a:t>4 </a:t>
            </a:r>
            <a:r>
              <a:rPr lang="fr-FR" b="1" dirty="0">
                <a:solidFill>
                  <a:srgbClr val="275662"/>
                </a:solidFill>
                <a:ea typeface="Calibri"/>
              </a:rPr>
              <a:t>.</a:t>
            </a:r>
            <a:r>
              <a:rPr lang="fr-FR" sz="2400" b="1" dirty="0">
                <a:solidFill>
                  <a:srgbClr val="275662"/>
                </a:solidFill>
                <a:ea typeface="Calibri"/>
              </a:rPr>
              <a:t> Infrastructure numérique support </a:t>
            </a:r>
          </a:p>
          <a:p>
            <a:pPr marL="457200" lvl="1" indent="0">
              <a:lnSpc>
                <a:spcPct val="120000"/>
              </a:lnSpc>
              <a:spcBef>
                <a:spcPts val="0"/>
              </a:spcBef>
              <a:buNone/>
              <a:defRPr/>
            </a:pPr>
            <a:r>
              <a:rPr lang="fr-FR" b="1" dirty="0">
                <a:solidFill>
                  <a:srgbClr val="275662"/>
                </a:solidFill>
                <a:ea typeface="Calibri"/>
              </a:rPr>
              <a:t>4.1  </a:t>
            </a:r>
            <a:r>
              <a:rPr lang="fr-FR" dirty="0">
                <a:solidFill>
                  <a:srgbClr val="275662"/>
                </a:solidFill>
              </a:rPr>
              <a:t>Disposer d’infrastructures et de services numériques performants, résilients et interconnectés, facilitant les activités du cycle de vie de la donnée</a:t>
            </a:r>
          </a:p>
          <a:p>
            <a:pPr marL="457200" lvl="1" indent="0">
              <a:lnSpc>
                <a:spcPct val="120000"/>
              </a:lnSpc>
              <a:spcBef>
                <a:spcPts val="0"/>
              </a:spcBef>
              <a:buNone/>
              <a:defRPr/>
            </a:pPr>
            <a:r>
              <a:rPr lang="fr-FR" dirty="0"/>
              <a:t>4.2 Formaliser les orientations l’hébergement informatiques dans les datacenters en lien avec la politique du MESRI, les dynamiques régionales, et Européenne</a:t>
            </a:r>
          </a:p>
          <a:p>
            <a:pPr marL="457200" lvl="1" indent="0">
              <a:lnSpc>
                <a:spcPct val="120000"/>
              </a:lnSpc>
              <a:spcBef>
                <a:spcPts val="0"/>
              </a:spcBef>
              <a:buNone/>
            </a:pPr>
            <a:r>
              <a:rPr lang="fr-FR" dirty="0"/>
              <a:t>4.4 Déployer les bases d’une architecture « Cloud INRAE »</a:t>
            </a:r>
          </a:p>
          <a:p>
            <a:pPr marL="457200" lvl="1" indent="0">
              <a:lnSpc>
                <a:spcPct val="120000"/>
              </a:lnSpc>
              <a:spcBef>
                <a:spcPts val="0"/>
              </a:spcBef>
              <a:buNone/>
            </a:pPr>
            <a:endParaRPr lang="fr-FR" dirty="0"/>
          </a:p>
          <a:p>
            <a:pPr marL="0" lvl="0" indent="0">
              <a:lnSpc>
                <a:spcPct val="120000"/>
              </a:lnSpc>
              <a:spcBef>
                <a:spcPts val="0"/>
              </a:spcBef>
              <a:buNone/>
            </a:pPr>
            <a:r>
              <a:rPr lang="fr-FR" b="1" dirty="0">
                <a:solidFill>
                  <a:srgbClr val="002060"/>
                </a:solidFill>
              </a:rPr>
              <a:t>5. Compétences, métiers</a:t>
            </a:r>
            <a:endParaRPr b="1" dirty="0">
              <a:solidFill>
                <a:srgbClr val="002060"/>
              </a:solidFill>
            </a:endParaRPr>
          </a:p>
          <a:p>
            <a:pPr marL="457200" lvl="1" indent="0">
              <a:lnSpc>
                <a:spcPct val="120000"/>
              </a:lnSpc>
              <a:spcBef>
                <a:spcPts val="0"/>
              </a:spcBef>
              <a:buNone/>
            </a:pPr>
            <a:r>
              <a:rPr lang="fr-FR" dirty="0"/>
              <a:t>5.2 Réaliser une cartographie fonctionnelle des acteurs du cycle de vie de la donnée à l’usage des agents des unités de recherche ;</a:t>
            </a:r>
          </a:p>
          <a:p>
            <a:pPr marL="457200" lvl="1" indent="0">
              <a:lnSpc>
                <a:spcPct val="120000"/>
              </a:lnSpc>
              <a:spcBef>
                <a:spcPts val="0"/>
              </a:spcBef>
              <a:buNone/>
            </a:pPr>
            <a:r>
              <a:rPr lang="fr-FR" dirty="0"/>
              <a:t>5.3 Dresser un bilan des CATI et des PEPI en lien avec leurs acteurs pour proposer des évolutions afin de supporter ce plan ;</a:t>
            </a:r>
          </a:p>
          <a:p>
            <a:pPr marL="0" indent="0">
              <a:lnSpc>
                <a:spcPct val="120000"/>
              </a:lnSpc>
              <a:spcBef>
                <a:spcPts val="0"/>
              </a:spcBef>
              <a:buNone/>
              <a:defRPr/>
            </a:pPr>
            <a:endParaRPr lang="fr-FR" sz="2400" b="1" dirty="0">
              <a:solidFill>
                <a:srgbClr val="275662"/>
              </a:solidFill>
              <a:ea typeface="Calibri"/>
            </a:endParaRPr>
          </a:p>
          <a:p>
            <a:pPr marL="0" indent="0">
              <a:lnSpc>
                <a:spcPct val="120000"/>
              </a:lnSpc>
              <a:spcBef>
                <a:spcPts val="0"/>
              </a:spcBef>
              <a:buNone/>
              <a:defRPr/>
            </a:pPr>
            <a:r>
              <a:rPr lang="fr-FR" b="1" dirty="0">
                <a:solidFill>
                  <a:srgbClr val="002060"/>
                </a:solidFill>
              </a:rPr>
              <a:t>6. Stratégie partenariale</a:t>
            </a:r>
          </a:p>
          <a:p>
            <a:pPr marL="0" lvl="0" indent="0">
              <a:lnSpc>
                <a:spcPct val="120000"/>
              </a:lnSpc>
              <a:spcBef>
                <a:spcPts val="0"/>
              </a:spcBef>
              <a:buNone/>
            </a:pPr>
            <a:r>
              <a:rPr lang="fr-FR" sz="2200" dirty="0">
                <a:solidFill>
                  <a:schemeClr val="tx1"/>
                </a:solidFill>
              </a:rPr>
              <a:t>             6.1 Afficher nos données, nos actifs numériques, nos services et expertises dans les IR nationales dédiées aux données</a:t>
            </a:r>
          </a:p>
        </p:txBody>
      </p:sp>
      <p:sp>
        <p:nvSpPr>
          <p:cNvPr id="5" name="Titre 1"/>
          <p:cNvSpPr>
            <a:spLocks noGrp="1"/>
          </p:cNvSpPr>
          <p:nvPr>
            <p:ph type="title"/>
          </p:nvPr>
        </p:nvSpPr>
        <p:spPr bwMode="auto"/>
        <p:txBody>
          <a:bodyPr>
            <a:normAutofit/>
          </a:bodyPr>
          <a:lstStyle/>
          <a:p>
            <a:pPr>
              <a:defRPr/>
            </a:pPr>
            <a:r>
              <a:rPr lang="fr-FR" sz="3200" b="1" dirty="0">
                <a:cs typeface="Arial"/>
              </a:rPr>
              <a:t>6 objectifs </a:t>
            </a:r>
            <a:r>
              <a:rPr lang="fr-FR" sz="3200" b="1" i="1" dirty="0">
                <a:cs typeface="Arial"/>
              </a:rPr>
              <a:t>stratégiques </a:t>
            </a:r>
            <a:r>
              <a:rPr lang="fr-FR" sz="2200" b="1" i="1" dirty="0">
                <a:cs typeface="Arial"/>
              </a:rPr>
              <a:t>décliné en grandes priorités à 2 ans </a:t>
            </a:r>
            <a:endParaRPr i="1" dirty="0"/>
          </a:p>
        </p:txBody>
      </p:sp>
    </p:spTree>
    <p:extLst>
      <p:ext uri="{BB962C8B-B14F-4D97-AF65-F5344CB8AC3E}">
        <p14:creationId xmlns:p14="http://schemas.microsoft.com/office/powerpoint/2010/main" val="4152175946"/>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a:ea typeface="Arial"/>
        <a:cs typeface="Arial"/>
      </a:majorFont>
      <a:minorFont>
        <a:latin typeface="Calibri"/>
        <a:ea typeface="Arial"/>
        <a:cs typeface="Arial"/>
      </a:minorFont>
    </a:fontScheme>
    <a:fmtScheme name="Thème 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28604</TotalTime>
  <Words>2600</Words>
  <Application>Microsoft Macintosh PowerPoint</Application>
  <DocSecurity>0</DocSecurity>
  <PresentationFormat>Grand écran</PresentationFormat>
  <Paragraphs>420</Paragraphs>
  <Slides>26</Slides>
  <Notes>6</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26</vt:i4>
      </vt:variant>
    </vt:vector>
  </HeadingPairs>
  <TitlesOfParts>
    <vt:vector size="36" baseType="lpstr">
      <vt:lpstr>Arial</vt:lpstr>
      <vt:lpstr>Arial Narrow</vt:lpstr>
      <vt:lpstr>Arial Rounded MT Bold</vt:lpstr>
      <vt:lpstr>Calibri</vt:lpstr>
      <vt:lpstr>Calibri Light</vt:lpstr>
      <vt:lpstr>Chalkduster</vt:lpstr>
      <vt:lpstr>Police système Courant</vt:lpstr>
      <vt:lpstr>Raleway</vt:lpstr>
      <vt:lpstr>Wingdings</vt:lpstr>
      <vt:lpstr>Thème Office</vt:lpstr>
      <vt:lpstr>Présentation PowerPoint</vt:lpstr>
      <vt:lpstr>I -  Contexte en 5 points : le pourquoi ?  </vt:lpstr>
      <vt:lpstr>II - Ambition et périmètre du plan : le quoi ? </vt:lpstr>
      <vt:lpstr>II - Ambition et périmètre du plan : le quoi ? </vt:lpstr>
      <vt:lpstr>Présentation PowerPoint</vt:lpstr>
      <vt:lpstr>II - Ambition et périmètre du plan : le quoi ? </vt:lpstr>
      <vt:lpstr>III – Objectifs : le quoi ? </vt:lpstr>
      <vt:lpstr>6 objectifs stratégiques (ne pas confondre avec les OS d’INRAE2030)</vt:lpstr>
      <vt:lpstr>6 objectifs stratégiques décliné en grandes priorités à 2 ans </vt:lpstr>
      <vt:lpstr>IV - Éléments de mise en œuvre : le comment ?</vt:lpstr>
      <vt:lpstr>Un plan « multi-acteurs »</vt:lpstr>
      <vt:lpstr>Et pour vous ?</vt:lpstr>
      <vt:lpstr>Présentation PowerPoint</vt:lpstr>
      <vt:lpstr>Principes pour la gouvernance des données</vt:lpstr>
      <vt:lpstr>Contexte des instituts de recherches</vt:lpstr>
      <vt:lpstr>Contexte réglementaire</vt:lpstr>
      <vt:lpstr>Mise en œuvre d’une politique</vt:lpstr>
      <vt:lpstr>Mieux « gouverner » les données</vt:lpstr>
      <vt:lpstr>4 Principes pour prendre une décision</vt:lpstr>
      <vt:lpstr>Présentation PowerPoint</vt:lpstr>
      <vt:lpstr>Une gouvernance des données</vt:lpstr>
      <vt:lpstr>Centre de compétences de la donnée</vt:lpstr>
      <vt:lpstr>Présentation PowerPoint</vt:lpstr>
      <vt:lpstr>Conclusions et perspectives</vt:lpstr>
      <vt:lpstr>Remerciements</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arnaud</dc:creator>
  <cp:keywords/>
  <dc:description/>
  <cp:lastModifiedBy>ellech@free.fr</cp:lastModifiedBy>
  <cp:revision>142</cp:revision>
  <dcterms:created xsi:type="dcterms:W3CDTF">2019-12-11T10:12:20Z</dcterms:created>
  <dcterms:modified xsi:type="dcterms:W3CDTF">2021-10-14T06:59:05Z</dcterms:modified>
  <cp:category/>
  <dc:identifier/>
  <cp:contentStatus/>
  <dc:language/>
  <cp:version/>
</cp:coreProperties>
</file>