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2" r:id="rId2"/>
  </p:sldMasterIdLst>
  <p:notesMasterIdLst>
    <p:notesMasterId r:id="rId24"/>
  </p:notesMasterIdLst>
  <p:sldIdLst>
    <p:sldId id="256" r:id="rId3"/>
    <p:sldId id="257" r:id="rId4"/>
    <p:sldId id="272" r:id="rId5"/>
    <p:sldId id="258" r:id="rId6"/>
    <p:sldId id="271" r:id="rId7"/>
    <p:sldId id="955" r:id="rId8"/>
    <p:sldId id="291" r:id="rId9"/>
    <p:sldId id="414" r:id="rId10"/>
    <p:sldId id="481" r:id="rId11"/>
    <p:sldId id="273" r:id="rId12"/>
    <p:sldId id="957" r:id="rId13"/>
    <p:sldId id="927" r:id="rId14"/>
    <p:sldId id="928" r:id="rId15"/>
    <p:sldId id="893" r:id="rId16"/>
    <p:sldId id="466" r:id="rId17"/>
    <p:sldId id="954" r:id="rId18"/>
    <p:sldId id="288" r:id="rId19"/>
    <p:sldId id="932" r:id="rId20"/>
    <p:sldId id="953" r:id="rId21"/>
    <p:sldId id="956" r:id="rId22"/>
    <p:sldId id="943" r:id="rId23"/>
  </p:sldIdLst>
  <p:sldSz cx="9144000" cy="5143500" type="screen16x9"/>
  <p:notesSz cx="9144000" cy="6858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entury Gothic" panose="020B0502020202020204" pitchFamily="34" charset="0"/>
      <p:regular r:id="rId31"/>
      <p:bold r:id="rId32"/>
      <p:italic r:id="rId33"/>
      <p:boldItalic r:id="rId34"/>
    </p:embeddedFont>
    <p:embeddedFont>
      <p:font typeface="Raleway" panose="020B0503030101060003" pitchFamily="34" charset="77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9" roundtripDataSignature="AMtx7mgtTL3e3oYDUkt89P78VeOEv0qY/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A3A6"/>
    <a:srgbClr val="006FC1"/>
    <a:srgbClr val="074557"/>
    <a:srgbClr val="0B86A9"/>
    <a:srgbClr val="7D8C92"/>
    <a:srgbClr val="969696"/>
    <a:srgbClr val="A6BABA"/>
    <a:srgbClr val="BEB5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922B476-D835-4C46-A63C-1648BFC1410A}">
  <a:tblStyle styleId="{A922B476-D835-4C46-A63C-1648BFC1410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51"/>
    <p:restoredTop sz="94816"/>
  </p:normalViewPr>
  <p:slideViewPr>
    <p:cSldViewPr snapToGrid="0" snapToObjects="1">
      <p:cViewPr>
        <p:scale>
          <a:sx n="192" d="100"/>
          <a:sy n="192" d="100"/>
        </p:scale>
        <p:origin x="1656" y="1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customschemas.google.com/relationships/presentationmetadata" Target="meta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Feuille_de_calcul_Microsoft_Excel.xlsx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Feuil1!$A$2:$B$12</cx:f>
        <cx:lvl ptCount="11">
          <cx:pt idx="0">Non</cx:pt>
          <cx:pt idx="1">Oui</cx:pt>
          <cx:pt idx="2">Assym</cx:pt>
          <cx:pt idx="3">Oui</cx:pt>
          <cx:pt idx="4">??</cx:pt>
          <cx:pt idx="5">Non</cx:pt>
          <cx:pt idx="6"/>
          <cx:pt idx="7"/>
          <cx:pt idx="8"/>
          <cx:pt idx="9"/>
          <cx:pt idx="10"/>
        </cx:lvl>
        <cx:lvl ptCount="11">
          <cx:pt idx="0">WTO</cx:pt>
          <cx:pt idx="1">WTO</cx:pt>
          <cx:pt idx="2">WTO</cx:pt>
          <cx:pt idx="3">CO_321</cx:pt>
          <cx:pt idx="4">CO_321</cx:pt>
          <cx:pt idx="5">CO_321</cx:pt>
          <cx:pt idx="6"/>
          <cx:pt idx="7"/>
          <cx:pt idx="8"/>
          <cx:pt idx="9"/>
          <cx:pt idx="10"/>
        </cx:lvl>
        <cx:lvl ptCount="0"/>
      </cx:strDim>
      <cx:numDim type="size">
        <cx:f>Feuil1!$C$2:$C$12</cx:f>
        <cx:lvl ptCount="11" formatCode="Standard">
          <cx:pt idx="0">175</cx:pt>
          <cx:pt idx="1">153</cx:pt>
          <cx:pt idx="2">27</cx:pt>
          <cx:pt idx="3">182</cx:pt>
          <cx:pt idx="4">10</cx:pt>
          <cx:pt idx="5">275</cx:pt>
        </cx:lvl>
      </cx:numDim>
    </cx:data>
  </cx:chartData>
  <cx:chart>
    <cx:title pos="t" align="ctr" overlay="0">
      <cx:tx>
        <cx:rich>
          <a:bodyPr spcFirstLastPara="1" vertOverflow="ellipsis" horzOverflow="overflow" wrap="square" lIns="0" tIns="0" rIns="0" bIns="0" anchor="ctr" anchorCtr="1"/>
          <a:lstStyle/>
          <a:p>
            <a:pPr rtl="0"/>
            <a:r>
              <a:rPr lang="en-US" sz="18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Résultat de l’alignement des ontologies</a:t>
            </a:r>
            <a:endParaRPr lang="fr-FR" sz="2000" b="0" i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cx:rich>
      </cx:tx>
    </cx:title>
    <cx:plotArea>
      <cx:plotAreaRegion>
        <cx:series layoutId="sunburst" uniqueId="{571DC37F-47FF-7246-BB61-5E5B5DDCC4A1}">
          <cx:tx>
            <cx:txData>
              <cx:f>Feuil1!$C$1</cx:f>
              <cx:v>Série 1</cx:v>
            </cx:txData>
          </cx:tx>
          <cx:dataLabels pos="inEnd">
            <cx:visibility seriesName="0" categoryName="1" value="0"/>
          </cx:dataLabels>
          <cx:dataId val="0"/>
          <cx:layoutPr>
            <cx:parentLabelLayout val="overlapping"/>
          </cx:layoutPr>
        </cx:series>
      </cx:plotAreaRegion>
    </cx:plotArea>
    <cx:legend pos="t" align="ctr" overlay="0"/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lt1"/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A89BB9-55AF-D040-BC99-FD172F60313C}" type="doc">
      <dgm:prSet loTypeId="urn:microsoft.com/office/officeart/2008/layout/RadialCluster" loCatId="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8039F02F-95BE-1E41-97A3-734AB103FF08}">
      <dgm:prSet phldrT="[Texte]" custT="1"/>
      <dgm:spPr>
        <a:scene3d>
          <a:camera prst="orthographicFront"/>
          <a:lightRig rig="chilly" dir="t"/>
        </a:scene3d>
        <a:sp3d prstMaterial="matte">
          <a:bevelT w="127000" h="25400" prst="softRound"/>
        </a:sp3d>
      </dgm:spPr>
      <dgm:t>
        <a:bodyPr/>
        <a:lstStyle/>
        <a:p>
          <a:r>
            <a:rPr lang="fr-FR" sz="1400">
              <a:latin typeface="Calibri" panose="020F0502020204030204" pitchFamily="34" charset="0"/>
              <a:cs typeface="Calibri" panose="020F0502020204030204" pitchFamily="34" charset="0"/>
            </a:rPr>
            <a:t>Fermented plant-based food</a:t>
          </a:r>
        </a:p>
      </dgm:t>
    </dgm:pt>
    <dgm:pt modelId="{D3F1970F-3430-E544-9FE4-CC2402E6E380}" type="parTrans" cxnId="{30650101-ED87-F746-836F-D8F9A05C4A73}">
      <dgm:prSet/>
      <dgm:spPr/>
      <dgm:t>
        <a:bodyPr/>
        <a:lstStyle/>
        <a:p>
          <a:endParaRPr lang="fr-FR"/>
        </a:p>
      </dgm:t>
    </dgm:pt>
    <dgm:pt modelId="{8D804AC2-5EA1-BE40-BE1D-6F6524B4A69C}" type="sibTrans" cxnId="{30650101-ED87-F746-836F-D8F9A05C4A73}">
      <dgm:prSet/>
      <dgm:spPr/>
      <dgm:t>
        <a:bodyPr/>
        <a:lstStyle/>
        <a:p>
          <a:endParaRPr lang="fr-FR"/>
        </a:p>
      </dgm:t>
    </dgm:pt>
    <dgm:pt modelId="{6084210B-ABA0-5C43-A71B-A544E96E13A4}">
      <dgm:prSet phldrT="[Texte]" custT="1"/>
      <dgm:spPr>
        <a:scene3d>
          <a:camera prst="orthographicFront"/>
          <a:lightRig rig="chilly" dir="t"/>
        </a:scene3d>
        <a:sp3d prstMaterial="matte">
          <a:bevelT w="127000" h="25400" prst="softRound"/>
        </a:sp3d>
      </dgm:spPr>
      <dgm:t>
        <a:bodyPr/>
        <a:lstStyle/>
        <a:p>
          <a:r>
            <a:rPr lang="fr-FR" sz="1400">
              <a:latin typeface="Calibri" panose="020F0502020204030204" pitchFamily="34" charset="0"/>
              <a:cs typeface="Calibri" panose="020F0502020204030204" pitchFamily="34" charset="0"/>
            </a:rPr>
            <a:t>Cowpea</a:t>
          </a:r>
        </a:p>
        <a:p>
          <a:r>
            <a:rPr lang="fr-FR" sz="1400">
              <a:latin typeface="Calibri" panose="020F0502020204030204" pitchFamily="34" charset="0"/>
              <a:cs typeface="Calibri" panose="020F0502020204030204" pitchFamily="34" charset="0"/>
            </a:rPr>
            <a:t>milk</a:t>
          </a:r>
        </a:p>
      </dgm:t>
    </dgm:pt>
    <dgm:pt modelId="{71E6DAED-4A9D-7742-92E6-3ADE833FB5D4}" type="parTrans" cxnId="{5589043E-542A-8840-8294-47E30E1545BD}">
      <dgm:prSet/>
      <dgm:spPr>
        <a:scene3d>
          <a:camera prst="orthographicFront"/>
          <a:lightRig rig="threePt" dir="t"/>
        </a:scene3d>
        <a:sp3d z="-40000" prstMaterial="matte"/>
      </dgm:spPr>
      <dgm:t>
        <a:bodyPr/>
        <a:lstStyle/>
        <a:p>
          <a:endParaRPr lang="fr-FR"/>
        </a:p>
      </dgm:t>
    </dgm:pt>
    <dgm:pt modelId="{CED28C15-9D0B-F649-B4B0-BE8C493ACCCC}" type="sibTrans" cxnId="{5589043E-542A-8840-8294-47E30E1545BD}">
      <dgm:prSet/>
      <dgm:spPr/>
      <dgm:t>
        <a:bodyPr/>
        <a:lstStyle/>
        <a:p>
          <a:endParaRPr lang="fr-FR"/>
        </a:p>
      </dgm:t>
    </dgm:pt>
    <dgm:pt modelId="{487D4A6F-B492-024C-ACAA-E76D3FF734FA}">
      <dgm:prSet phldrT="[Texte]" custT="1"/>
      <dgm:spPr>
        <a:scene3d>
          <a:camera prst="orthographicFront"/>
          <a:lightRig rig="chilly" dir="t"/>
        </a:scene3d>
        <a:sp3d prstMaterial="matte">
          <a:bevelT w="127000" h="25400" prst="softRound"/>
        </a:sp3d>
      </dgm:spPr>
      <dgm:t>
        <a:bodyPr/>
        <a:lstStyle/>
        <a:p>
          <a:r>
            <a:rPr lang="fr-FR" sz="1400">
              <a:latin typeface="Calibri" panose="020F0502020204030204" pitchFamily="34" charset="0"/>
              <a:cs typeface="Calibri" panose="020F0502020204030204" pitchFamily="34" charset="0"/>
            </a:rPr>
            <a:t>Soymilk</a:t>
          </a:r>
        </a:p>
      </dgm:t>
    </dgm:pt>
    <dgm:pt modelId="{ACE88646-3F9E-D44B-929C-56EA7E86F92A}" type="parTrans" cxnId="{03721DCD-F1B8-1D41-9218-23672A468889}">
      <dgm:prSet/>
      <dgm:spPr>
        <a:scene3d>
          <a:camera prst="orthographicFront"/>
          <a:lightRig rig="threePt" dir="t"/>
        </a:scene3d>
        <a:sp3d z="-40000" prstMaterial="matte"/>
      </dgm:spPr>
      <dgm:t>
        <a:bodyPr/>
        <a:lstStyle/>
        <a:p>
          <a:endParaRPr lang="fr-FR"/>
        </a:p>
      </dgm:t>
    </dgm:pt>
    <dgm:pt modelId="{4079D7C1-AD28-BA49-8786-DD3AA296E0A6}" type="sibTrans" cxnId="{03721DCD-F1B8-1D41-9218-23672A468889}">
      <dgm:prSet/>
      <dgm:spPr/>
      <dgm:t>
        <a:bodyPr/>
        <a:lstStyle/>
        <a:p>
          <a:endParaRPr lang="fr-FR"/>
        </a:p>
      </dgm:t>
    </dgm:pt>
    <dgm:pt modelId="{603BFB4B-29B2-C649-ADDA-BB77AD6499A7}">
      <dgm:prSet phldrT="[Texte]" custT="1"/>
      <dgm:spPr>
        <a:scene3d>
          <a:camera prst="orthographicFront"/>
          <a:lightRig rig="chilly" dir="t"/>
        </a:scene3d>
        <a:sp3d prstMaterial="matte">
          <a:bevelT w="127000" h="25400" prst="softRound"/>
        </a:sp3d>
      </dgm:spPr>
      <dgm:t>
        <a:bodyPr/>
        <a:lstStyle/>
        <a:p>
          <a:r>
            <a:rPr lang="fr-FR" sz="1400">
              <a:latin typeface="Calibri" panose="020F0502020204030204" pitchFamily="34" charset="0"/>
              <a:cs typeface="Calibri" panose="020F0502020204030204" pitchFamily="34" charset="0"/>
            </a:rPr>
            <a:t>Lupin milk</a:t>
          </a:r>
        </a:p>
      </dgm:t>
    </dgm:pt>
    <dgm:pt modelId="{6B43E8EE-B2D7-7F44-8BFF-63A3D9D693E7}" type="parTrans" cxnId="{570C446F-4053-7C4E-BB17-DE0EF1696A45}">
      <dgm:prSet/>
      <dgm:spPr>
        <a:scene3d>
          <a:camera prst="orthographicFront"/>
          <a:lightRig rig="threePt" dir="t"/>
        </a:scene3d>
        <a:sp3d z="-40000" prstMaterial="matte"/>
      </dgm:spPr>
      <dgm:t>
        <a:bodyPr/>
        <a:lstStyle/>
        <a:p>
          <a:endParaRPr lang="fr-FR"/>
        </a:p>
      </dgm:t>
    </dgm:pt>
    <dgm:pt modelId="{D9D38A7F-EAE8-9140-A46B-47051A91751C}" type="sibTrans" cxnId="{570C446F-4053-7C4E-BB17-DE0EF1696A45}">
      <dgm:prSet/>
      <dgm:spPr/>
      <dgm:t>
        <a:bodyPr/>
        <a:lstStyle/>
        <a:p>
          <a:endParaRPr lang="fr-FR"/>
        </a:p>
      </dgm:t>
    </dgm:pt>
    <dgm:pt modelId="{B069B1DB-24B6-B742-B821-DDDAF29657A6}" type="pres">
      <dgm:prSet presAssocID="{5AA89BB9-55AF-D040-BC99-FD172F60313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62394162-5BB4-0E4A-BA82-1D7F7F46C862}" type="pres">
      <dgm:prSet presAssocID="{8039F02F-95BE-1E41-97A3-734AB103FF08}" presName="singleCycle" presStyleCnt="0"/>
      <dgm:spPr>
        <a:scene3d>
          <a:camera prst="orthographicFront"/>
          <a:lightRig rig="threePt" dir="t"/>
        </a:scene3d>
        <a:sp3d prstMaterial="matte"/>
      </dgm:spPr>
    </dgm:pt>
    <dgm:pt modelId="{D8830666-4DDD-7A47-BFE3-170CD91E6ABB}" type="pres">
      <dgm:prSet presAssocID="{8039F02F-95BE-1E41-97A3-734AB103FF08}" presName="singleCenter" presStyleLbl="node1" presStyleIdx="0" presStyleCnt="4" custScaleX="185121" custScaleY="104068" custLinFactNeighborX="-125" custLinFactNeighborY="-14028">
        <dgm:presLayoutVars>
          <dgm:chMax val="7"/>
          <dgm:chPref val="7"/>
        </dgm:presLayoutVars>
      </dgm:prSet>
      <dgm:spPr/>
    </dgm:pt>
    <dgm:pt modelId="{CDA20CDE-25CF-E54E-8DC4-22D5E7C528F6}" type="pres">
      <dgm:prSet presAssocID="{71E6DAED-4A9D-7742-92E6-3ADE833FB5D4}" presName="Name56" presStyleLbl="parChTrans1D2" presStyleIdx="0" presStyleCnt="3"/>
      <dgm:spPr/>
    </dgm:pt>
    <dgm:pt modelId="{7DB610C2-1648-8245-9D7E-88720D4ACCF9}" type="pres">
      <dgm:prSet presAssocID="{6084210B-ABA0-5C43-A71B-A544E96E13A4}" presName="text0" presStyleLbl="node1" presStyleIdx="1" presStyleCnt="4" custScaleX="184191" custScaleY="129308" custRadScaleRad="101690" custRadScaleInc="195629">
        <dgm:presLayoutVars>
          <dgm:bulletEnabled val="1"/>
        </dgm:presLayoutVars>
      </dgm:prSet>
      <dgm:spPr/>
    </dgm:pt>
    <dgm:pt modelId="{1B9F3F84-88EC-D449-84A0-C25F0A1B3570}" type="pres">
      <dgm:prSet presAssocID="{ACE88646-3F9E-D44B-929C-56EA7E86F92A}" presName="Name56" presStyleLbl="parChTrans1D2" presStyleIdx="1" presStyleCnt="3"/>
      <dgm:spPr/>
    </dgm:pt>
    <dgm:pt modelId="{BF01B8E0-E31D-4346-938E-F1180BFEBC3E}" type="pres">
      <dgm:prSet presAssocID="{487D4A6F-B492-024C-ACAA-E76D3FF734FA}" presName="text0" presStyleLbl="node1" presStyleIdx="2" presStyleCnt="4" custScaleX="193823" custScaleY="112736" custRadScaleRad="55051" custRadScaleInc="98499">
        <dgm:presLayoutVars>
          <dgm:bulletEnabled val="1"/>
        </dgm:presLayoutVars>
      </dgm:prSet>
      <dgm:spPr/>
    </dgm:pt>
    <dgm:pt modelId="{917191F3-782D-514D-9C03-C218F430E641}" type="pres">
      <dgm:prSet presAssocID="{6B43E8EE-B2D7-7F44-8BFF-63A3D9D693E7}" presName="Name56" presStyleLbl="parChTrans1D2" presStyleIdx="2" presStyleCnt="3"/>
      <dgm:spPr/>
    </dgm:pt>
    <dgm:pt modelId="{46ED1872-28F4-8949-B8B5-C6A380167018}" type="pres">
      <dgm:prSet presAssocID="{603BFB4B-29B2-C649-ADDA-BB77AD6499A7}" presName="text0" presStyleLbl="node1" presStyleIdx="3" presStyleCnt="4" custScaleX="198200" custScaleY="115983">
        <dgm:presLayoutVars>
          <dgm:bulletEnabled val="1"/>
        </dgm:presLayoutVars>
      </dgm:prSet>
      <dgm:spPr/>
    </dgm:pt>
  </dgm:ptLst>
  <dgm:cxnLst>
    <dgm:cxn modelId="{30650101-ED87-F746-836F-D8F9A05C4A73}" srcId="{5AA89BB9-55AF-D040-BC99-FD172F60313C}" destId="{8039F02F-95BE-1E41-97A3-734AB103FF08}" srcOrd="0" destOrd="0" parTransId="{D3F1970F-3430-E544-9FE4-CC2402E6E380}" sibTransId="{8D804AC2-5EA1-BE40-BE1D-6F6524B4A69C}"/>
    <dgm:cxn modelId="{8C23CB21-8280-1349-83D7-33F27659E3C4}" type="presOf" srcId="{603BFB4B-29B2-C649-ADDA-BB77AD6499A7}" destId="{46ED1872-28F4-8949-B8B5-C6A380167018}" srcOrd="0" destOrd="0" presId="urn:microsoft.com/office/officeart/2008/layout/RadialCluster"/>
    <dgm:cxn modelId="{5589043E-542A-8840-8294-47E30E1545BD}" srcId="{8039F02F-95BE-1E41-97A3-734AB103FF08}" destId="{6084210B-ABA0-5C43-A71B-A544E96E13A4}" srcOrd="0" destOrd="0" parTransId="{71E6DAED-4A9D-7742-92E6-3ADE833FB5D4}" sibTransId="{CED28C15-9D0B-F649-B4B0-BE8C493ACCCC}"/>
    <dgm:cxn modelId="{EE9CF33F-DF73-7B41-B1CB-0C61D2DA3481}" type="presOf" srcId="{6084210B-ABA0-5C43-A71B-A544E96E13A4}" destId="{7DB610C2-1648-8245-9D7E-88720D4ACCF9}" srcOrd="0" destOrd="0" presId="urn:microsoft.com/office/officeart/2008/layout/RadialCluster"/>
    <dgm:cxn modelId="{F29B8064-BCD3-234C-9D50-2F930A48973E}" type="presOf" srcId="{6B43E8EE-B2D7-7F44-8BFF-63A3D9D693E7}" destId="{917191F3-782D-514D-9C03-C218F430E641}" srcOrd="0" destOrd="0" presId="urn:microsoft.com/office/officeart/2008/layout/RadialCluster"/>
    <dgm:cxn modelId="{570C446F-4053-7C4E-BB17-DE0EF1696A45}" srcId="{8039F02F-95BE-1E41-97A3-734AB103FF08}" destId="{603BFB4B-29B2-C649-ADDA-BB77AD6499A7}" srcOrd="2" destOrd="0" parTransId="{6B43E8EE-B2D7-7F44-8BFF-63A3D9D693E7}" sibTransId="{D9D38A7F-EAE8-9140-A46B-47051A91751C}"/>
    <dgm:cxn modelId="{8BEF148E-7D3F-D34F-8AF1-8A95EEE62AB6}" type="presOf" srcId="{487D4A6F-B492-024C-ACAA-E76D3FF734FA}" destId="{BF01B8E0-E31D-4346-938E-F1180BFEBC3E}" srcOrd="0" destOrd="0" presId="urn:microsoft.com/office/officeart/2008/layout/RadialCluster"/>
    <dgm:cxn modelId="{89D7F0B2-EDD6-A549-B41D-3BFBEDA05E38}" type="presOf" srcId="{8039F02F-95BE-1E41-97A3-734AB103FF08}" destId="{D8830666-4DDD-7A47-BFE3-170CD91E6ABB}" srcOrd="0" destOrd="0" presId="urn:microsoft.com/office/officeart/2008/layout/RadialCluster"/>
    <dgm:cxn modelId="{03721DCD-F1B8-1D41-9218-23672A468889}" srcId="{8039F02F-95BE-1E41-97A3-734AB103FF08}" destId="{487D4A6F-B492-024C-ACAA-E76D3FF734FA}" srcOrd="1" destOrd="0" parTransId="{ACE88646-3F9E-D44B-929C-56EA7E86F92A}" sibTransId="{4079D7C1-AD28-BA49-8786-DD3AA296E0A6}"/>
    <dgm:cxn modelId="{405214D8-AB3A-F747-BB93-B2A2B2C42AC3}" type="presOf" srcId="{ACE88646-3F9E-D44B-929C-56EA7E86F92A}" destId="{1B9F3F84-88EC-D449-84A0-C25F0A1B3570}" srcOrd="0" destOrd="0" presId="urn:microsoft.com/office/officeart/2008/layout/RadialCluster"/>
    <dgm:cxn modelId="{B09392EA-EAF7-824F-BFB9-8B3604E2BF9E}" type="presOf" srcId="{5AA89BB9-55AF-D040-BC99-FD172F60313C}" destId="{B069B1DB-24B6-B742-B821-DDDAF29657A6}" srcOrd="0" destOrd="0" presId="urn:microsoft.com/office/officeart/2008/layout/RadialCluster"/>
    <dgm:cxn modelId="{1AE941F9-A550-FC4B-A2BF-9D2FABB7FC82}" type="presOf" srcId="{71E6DAED-4A9D-7742-92E6-3ADE833FB5D4}" destId="{CDA20CDE-25CF-E54E-8DC4-22D5E7C528F6}" srcOrd="0" destOrd="0" presId="urn:microsoft.com/office/officeart/2008/layout/RadialCluster"/>
    <dgm:cxn modelId="{8926CAB3-B1F4-EF46-99FD-8B2B0635B38B}" type="presParOf" srcId="{B069B1DB-24B6-B742-B821-DDDAF29657A6}" destId="{62394162-5BB4-0E4A-BA82-1D7F7F46C862}" srcOrd="0" destOrd="0" presId="urn:microsoft.com/office/officeart/2008/layout/RadialCluster"/>
    <dgm:cxn modelId="{9DA131BE-18E1-3B4B-8FAE-FB659448F8F2}" type="presParOf" srcId="{62394162-5BB4-0E4A-BA82-1D7F7F46C862}" destId="{D8830666-4DDD-7A47-BFE3-170CD91E6ABB}" srcOrd="0" destOrd="0" presId="urn:microsoft.com/office/officeart/2008/layout/RadialCluster"/>
    <dgm:cxn modelId="{56164C38-C59A-6F44-B0E2-FE6FE23B8E84}" type="presParOf" srcId="{62394162-5BB4-0E4A-BA82-1D7F7F46C862}" destId="{CDA20CDE-25CF-E54E-8DC4-22D5E7C528F6}" srcOrd="1" destOrd="0" presId="urn:microsoft.com/office/officeart/2008/layout/RadialCluster"/>
    <dgm:cxn modelId="{5D040DEB-545D-EF4D-B043-FE36DDDF1042}" type="presParOf" srcId="{62394162-5BB4-0E4A-BA82-1D7F7F46C862}" destId="{7DB610C2-1648-8245-9D7E-88720D4ACCF9}" srcOrd="2" destOrd="0" presId="urn:microsoft.com/office/officeart/2008/layout/RadialCluster"/>
    <dgm:cxn modelId="{671591BA-AADF-9244-A34C-D3FB121ED57D}" type="presParOf" srcId="{62394162-5BB4-0E4A-BA82-1D7F7F46C862}" destId="{1B9F3F84-88EC-D449-84A0-C25F0A1B3570}" srcOrd="3" destOrd="0" presId="urn:microsoft.com/office/officeart/2008/layout/RadialCluster"/>
    <dgm:cxn modelId="{2C89E5F6-8298-E74A-AEE4-2407D625E1A0}" type="presParOf" srcId="{62394162-5BB4-0E4A-BA82-1D7F7F46C862}" destId="{BF01B8E0-E31D-4346-938E-F1180BFEBC3E}" srcOrd="4" destOrd="0" presId="urn:microsoft.com/office/officeart/2008/layout/RadialCluster"/>
    <dgm:cxn modelId="{DCC72216-7A61-C540-90BE-8D2D6994F64D}" type="presParOf" srcId="{62394162-5BB4-0E4A-BA82-1D7F7F46C862}" destId="{917191F3-782D-514D-9C03-C218F430E641}" srcOrd="5" destOrd="0" presId="urn:microsoft.com/office/officeart/2008/layout/RadialCluster"/>
    <dgm:cxn modelId="{9E5C7613-212E-224D-92C6-1145C95CB9C0}" type="presParOf" srcId="{62394162-5BB4-0E4A-BA82-1D7F7F46C862}" destId="{46ED1872-28F4-8949-B8B5-C6A380167018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F13AA3-040B-F14D-A797-FF80DAC84378}" type="doc">
      <dgm:prSet loTypeId="urn:microsoft.com/office/officeart/2005/8/layout/arrow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E00B448C-E4DE-D54B-9D1C-8A84127D2ABA}">
      <dgm:prSet phldrT="[Texte]"/>
      <dgm:spPr/>
      <dgm:t>
        <a:bodyPr/>
        <a:lstStyle/>
        <a:p>
          <a:pPr algn="l"/>
          <a:r>
            <a:rPr lang="fr-FR" b="0" i="0">
              <a:solidFill>
                <a:schemeClr val="bg1"/>
              </a:solidFill>
              <a:latin typeface="Calibri" panose="020F0502020204030204" pitchFamily="34" charset="0"/>
            </a:rPr>
            <a:t>WTO</a:t>
          </a:r>
          <a:endParaRPr lang="fr-FR">
            <a:solidFill>
              <a:schemeClr val="bg1"/>
            </a:solidFill>
          </a:endParaRPr>
        </a:p>
      </dgm:t>
    </dgm:pt>
    <dgm:pt modelId="{BED4ADFE-CF73-0142-896E-D1099FEFAC21}" type="parTrans" cxnId="{6E604C6A-1354-634A-9E44-612166EB30CA}">
      <dgm:prSet/>
      <dgm:spPr/>
      <dgm:t>
        <a:bodyPr/>
        <a:lstStyle/>
        <a:p>
          <a:endParaRPr lang="fr-FR"/>
        </a:p>
      </dgm:t>
    </dgm:pt>
    <dgm:pt modelId="{F5644D1B-DC66-6046-9E84-628240AD7732}" type="sibTrans" cxnId="{6E604C6A-1354-634A-9E44-612166EB30CA}">
      <dgm:prSet/>
      <dgm:spPr/>
      <dgm:t>
        <a:bodyPr/>
        <a:lstStyle/>
        <a:p>
          <a:endParaRPr lang="fr-FR"/>
        </a:p>
      </dgm:t>
    </dgm:pt>
    <dgm:pt modelId="{A01262C3-CBC0-904C-8376-ECCE5B153FF3}">
      <dgm:prSet phldrT="[Texte]"/>
      <dgm:spPr/>
      <dgm:t>
        <a:bodyPr/>
        <a:lstStyle/>
        <a:p>
          <a:pPr algn="l"/>
          <a:r>
            <a:rPr lang="fr-FR" b="0" i="0">
              <a:solidFill>
                <a:schemeClr val="bg1"/>
              </a:solidFill>
              <a:latin typeface="Calibri" panose="020F0502020204030204" pitchFamily="34" charset="0"/>
            </a:rPr>
            <a:t>CO_321</a:t>
          </a:r>
          <a:endParaRPr lang="fr-FR">
            <a:solidFill>
              <a:schemeClr val="bg1"/>
            </a:solidFill>
          </a:endParaRPr>
        </a:p>
      </dgm:t>
    </dgm:pt>
    <dgm:pt modelId="{4D00C749-136E-F843-97AB-C9DE85707676}" type="parTrans" cxnId="{1AA80C55-5C2D-7140-AF22-9197194107AE}">
      <dgm:prSet/>
      <dgm:spPr/>
      <dgm:t>
        <a:bodyPr/>
        <a:lstStyle/>
        <a:p>
          <a:endParaRPr lang="fr-FR"/>
        </a:p>
      </dgm:t>
    </dgm:pt>
    <dgm:pt modelId="{5AA44046-2061-4449-B7FF-080CF0519E62}" type="sibTrans" cxnId="{1AA80C55-5C2D-7140-AF22-9197194107AE}">
      <dgm:prSet/>
      <dgm:spPr/>
      <dgm:t>
        <a:bodyPr/>
        <a:lstStyle/>
        <a:p>
          <a:endParaRPr lang="fr-FR"/>
        </a:p>
      </dgm:t>
    </dgm:pt>
    <dgm:pt modelId="{94E69ACF-A826-984F-B170-5FC28A4A58AF}">
      <dgm:prSet/>
      <dgm:spPr/>
      <dgm:t>
        <a:bodyPr/>
        <a:lstStyle/>
        <a:p>
          <a:pPr algn="l">
            <a:buFont typeface="Arial" panose="020B0604020202020204" pitchFamily="34" charset="0"/>
            <a:buChar char="•"/>
          </a:pPr>
          <a:r>
            <a:rPr lang="fr-FR" b="0" i="0">
              <a:solidFill>
                <a:schemeClr val="bg1"/>
              </a:solidFill>
              <a:latin typeface="Calibri" panose="020F0502020204030204" pitchFamily="34" charset="0"/>
            </a:rPr>
            <a:t>Wheat Trait&amp;Phenotype </a:t>
          </a:r>
          <a:r>
            <a:rPr lang="fr-FR" b="0" i="0" err="1">
              <a:solidFill>
                <a:schemeClr val="bg1"/>
              </a:solidFill>
              <a:latin typeface="Calibri" panose="020F0502020204030204" pitchFamily="34" charset="0"/>
            </a:rPr>
            <a:t>Ontology</a:t>
          </a:r>
          <a:endParaRPr lang="fr-FR">
            <a:solidFill>
              <a:schemeClr val="bg1"/>
            </a:solidFill>
          </a:endParaRPr>
        </a:p>
      </dgm:t>
    </dgm:pt>
    <dgm:pt modelId="{C1FCD801-A20F-A142-B390-F11F87F0F932}" type="parTrans" cxnId="{6F3E3E3D-A71B-734C-85E8-6C5294C65FBC}">
      <dgm:prSet/>
      <dgm:spPr/>
      <dgm:t>
        <a:bodyPr/>
        <a:lstStyle/>
        <a:p>
          <a:endParaRPr lang="fr-FR"/>
        </a:p>
      </dgm:t>
    </dgm:pt>
    <dgm:pt modelId="{077CFB38-EA08-664A-830A-41A38A352690}" type="sibTrans" cxnId="{6F3E3E3D-A71B-734C-85E8-6C5294C65FBC}">
      <dgm:prSet/>
      <dgm:spPr/>
      <dgm:t>
        <a:bodyPr/>
        <a:lstStyle/>
        <a:p>
          <a:endParaRPr lang="fr-FR"/>
        </a:p>
      </dgm:t>
    </dgm:pt>
    <dgm:pt modelId="{89F1895B-606B-E54A-839C-70B29A3D439C}">
      <dgm:prSet/>
      <dgm:spPr/>
      <dgm:t>
        <a:bodyPr/>
        <a:lstStyle/>
        <a:p>
          <a:pPr algn="l">
            <a:buFont typeface="Arial" panose="020B0604020202020204" pitchFamily="34" charset="0"/>
            <a:buChar char="•"/>
          </a:pPr>
          <a:r>
            <a:rPr lang="fr-FR" b="0" i="0">
              <a:solidFill>
                <a:schemeClr val="bg1"/>
              </a:solidFill>
              <a:latin typeface="Calibri" panose="020F0502020204030204" pitchFamily="34" charset="0"/>
            </a:rPr>
            <a:t>596 traits and phenotypes</a:t>
          </a:r>
          <a:endParaRPr lang="fr-FR">
            <a:solidFill>
              <a:schemeClr val="bg1"/>
            </a:solidFill>
          </a:endParaRPr>
        </a:p>
      </dgm:t>
    </dgm:pt>
    <dgm:pt modelId="{97D0C9D8-A811-384A-A01E-7DF56D2ED137}" type="parTrans" cxnId="{41115D84-DE97-4B4B-AD35-54102315C5A3}">
      <dgm:prSet/>
      <dgm:spPr/>
      <dgm:t>
        <a:bodyPr/>
        <a:lstStyle/>
        <a:p>
          <a:endParaRPr lang="fr-FR"/>
        </a:p>
      </dgm:t>
    </dgm:pt>
    <dgm:pt modelId="{65645820-DD85-5E41-A454-297549AF13CA}" type="sibTrans" cxnId="{41115D84-DE97-4B4B-AD35-54102315C5A3}">
      <dgm:prSet/>
      <dgm:spPr/>
      <dgm:t>
        <a:bodyPr/>
        <a:lstStyle/>
        <a:p>
          <a:endParaRPr lang="fr-FR"/>
        </a:p>
      </dgm:t>
    </dgm:pt>
    <dgm:pt modelId="{2BBF6825-D822-A548-94AD-9A3144533D62}">
      <dgm:prSet/>
      <dgm:spPr/>
      <dgm:t>
        <a:bodyPr/>
        <a:lstStyle/>
        <a:p>
          <a:pPr algn="l">
            <a:buFont typeface="Arial" panose="020B0604020202020204" pitchFamily="34" charset="0"/>
            <a:buChar char="•"/>
          </a:pPr>
          <a:r>
            <a:rPr lang="fr-FR">
              <a:solidFill>
                <a:schemeClr val="bg1"/>
              </a:solidFill>
            </a:rPr>
            <a:t>Deep structure: 9 levels</a:t>
          </a:r>
          <a:endParaRPr lang="fr-FR"/>
        </a:p>
      </dgm:t>
    </dgm:pt>
    <dgm:pt modelId="{230E486F-1954-944D-B328-98FB4C56DFDC}" type="parTrans" cxnId="{8C707677-DCB7-BD49-AF58-DC9781C39EC9}">
      <dgm:prSet/>
      <dgm:spPr/>
      <dgm:t>
        <a:bodyPr/>
        <a:lstStyle/>
        <a:p>
          <a:endParaRPr lang="fr-FR"/>
        </a:p>
      </dgm:t>
    </dgm:pt>
    <dgm:pt modelId="{967EF08F-C634-6743-A88E-0B4F717BC825}" type="sibTrans" cxnId="{8C707677-DCB7-BD49-AF58-DC9781C39EC9}">
      <dgm:prSet/>
      <dgm:spPr/>
      <dgm:t>
        <a:bodyPr/>
        <a:lstStyle/>
        <a:p>
          <a:endParaRPr lang="fr-FR"/>
        </a:p>
      </dgm:t>
    </dgm:pt>
    <dgm:pt modelId="{0262EDCE-5FA1-D946-B973-561EFD6E58D9}">
      <dgm:prSet phldrT="[Texte]" custScaleY="106684"/>
      <dgm:spPr/>
      <dgm:t>
        <a:bodyPr/>
        <a:lstStyle/>
        <a:p>
          <a:r>
            <a:rPr lang="fr-FR" b="0" i="0">
              <a:solidFill>
                <a:schemeClr val="bg1"/>
              </a:solidFill>
              <a:latin typeface="Calibri" panose="020F0502020204030204" pitchFamily="34" charset="0"/>
            </a:rPr>
            <a:t>Crop Ontology for wheat</a:t>
          </a:r>
          <a:endParaRPr lang="fr-FR"/>
        </a:p>
      </dgm:t>
    </dgm:pt>
    <dgm:pt modelId="{9BBFF67F-E8C6-8146-BC28-D70E02E8AAB6}" type="parTrans" cxnId="{A12857F0-6EF9-E94E-A092-421A31814FD2}">
      <dgm:prSet/>
      <dgm:spPr/>
      <dgm:t>
        <a:bodyPr/>
        <a:lstStyle/>
        <a:p>
          <a:endParaRPr lang="fr-FR"/>
        </a:p>
      </dgm:t>
    </dgm:pt>
    <dgm:pt modelId="{861E34F1-D024-EE4C-865C-7029C4507B72}" type="sibTrans" cxnId="{A12857F0-6EF9-E94E-A092-421A31814FD2}">
      <dgm:prSet/>
      <dgm:spPr/>
      <dgm:t>
        <a:bodyPr/>
        <a:lstStyle/>
        <a:p>
          <a:endParaRPr lang="fr-FR"/>
        </a:p>
      </dgm:t>
    </dgm:pt>
    <dgm:pt modelId="{22ED9D6E-8D66-4748-A6E6-CAFB3885F83F}">
      <dgm:prSet phldrT="[Texte]"/>
      <dgm:spPr/>
      <dgm:t>
        <a:bodyPr/>
        <a:lstStyle/>
        <a:p>
          <a:r>
            <a:rPr lang="fr-FR" b="0" i="0">
              <a:solidFill>
                <a:schemeClr val="bg1"/>
              </a:solidFill>
              <a:latin typeface="Calibri" panose="020F0502020204030204" pitchFamily="34" charset="0"/>
            </a:rPr>
            <a:t>460 trait classes</a:t>
          </a:r>
          <a:endParaRPr lang="fr-FR"/>
        </a:p>
      </dgm:t>
    </dgm:pt>
    <dgm:pt modelId="{A59B6930-DDEA-FF47-8222-C3FC39F59240}" type="parTrans" cxnId="{36C88E1F-BCDB-9349-993C-63264DEACD42}">
      <dgm:prSet/>
      <dgm:spPr/>
      <dgm:t>
        <a:bodyPr/>
        <a:lstStyle/>
        <a:p>
          <a:endParaRPr lang="fr-FR"/>
        </a:p>
      </dgm:t>
    </dgm:pt>
    <dgm:pt modelId="{301879C6-52CF-A448-BDD5-BCD9B749A6C2}" type="sibTrans" cxnId="{36C88E1F-BCDB-9349-993C-63264DEACD42}">
      <dgm:prSet/>
      <dgm:spPr/>
      <dgm:t>
        <a:bodyPr/>
        <a:lstStyle/>
        <a:p>
          <a:endParaRPr lang="fr-FR"/>
        </a:p>
      </dgm:t>
    </dgm:pt>
    <dgm:pt modelId="{08E7A2CF-336A-C942-9078-642A3F6321B7}">
      <dgm:prSet phldrT="[Texte]"/>
      <dgm:spPr/>
      <dgm:t>
        <a:bodyPr/>
        <a:lstStyle/>
        <a:p>
          <a:r>
            <a:rPr lang="fr-FR" b="0" i="0">
              <a:solidFill>
                <a:schemeClr val="bg1"/>
              </a:solidFill>
              <a:latin typeface="Calibri" panose="020F0502020204030204" pitchFamily="34" charset="0"/>
            </a:rPr>
            <a:t>Flat structure: 3 levels</a:t>
          </a:r>
          <a:endParaRPr lang="fr-FR"/>
        </a:p>
      </dgm:t>
    </dgm:pt>
    <dgm:pt modelId="{F64830D4-1D0E-4046-90C1-28BFB678FD00}" type="parTrans" cxnId="{43723DFD-9492-5047-B46A-2F46492E131B}">
      <dgm:prSet/>
      <dgm:spPr/>
      <dgm:t>
        <a:bodyPr/>
        <a:lstStyle/>
        <a:p>
          <a:endParaRPr lang="fr-FR"/>
        </a:p>
      </dgm:t>
    </dgm:pt>
    <dgm:pt modelId="{0EFEDDE7-64BB-2C45-AEF0-3E2A86ACCC95}" type="sibTrans" cxnId="{43723DFD-9492-5047-B46A-2F46492E131B}">
      <dgm:prSet/>
      <dgm:spPr/>
      <dgm:t>
        <a:bodyPr/>
        <a:lstStyle/>
        <a:p>
          <a:endParaRPr lang="fr-FR"/>
        </a:p>
      </dgm:t>
    </dgm:pt>
    <dgm:pt modelId="{7C7E8FDB-3B07-DD48-B15F-A7D9CC500FA9}">
      <dgm:prSet phldrT="[Texte]" custScaleY="106684"/>
      <dgm:spPr/>
      <dgm:t>
        <a:bodyPr/>
        <a:lstStyle/>
        <a:p>
          <a:r>
            <a:rPr lang="fr-FR" b="0" i="0">
              <a:solidFill>
                <a:schemeClr val="bg1"/>
              </a:solidFill>
              <a:latin typeface="Calibri" panose="020F0502020204030204" pitchFamily="34" charset="0"/>
            </a:rPr>
            <a:t>Observations variables</a:t>
          </a:r>
        </a:p>
      </dgm:t>
    </dgm:pt>
    <dgm:pt modelId="{D47FFCD4-1467-0844-8CC8-EBD8A1CADB9C}" type="parTrans" cxnId="{BC1A4DDF-6C80-E140-B626-85A9FEE53FFF}">
      <dgm:prSet/>
      <dgm:spPr/>
      <dgm:t>
        <a:bodyPr/>
        <a:lstStyle/>
        <a:p>
          <a:endParaRPr lang="fr-FR"/>
        </a:p>
      </dgm:t>
    </dgm:pt>
    <dgm:pt modelId="{B753C193-5440-9141-8CAD-6DE6AB48FB69}" type="sibTrans" cxnId="{BC1A4DDF-6C80-E140-B626-85A9FEE53FFF}">
      <dgm:prSet/>
      <dgm:spPr/>
      <dgm:t>
        <a:bodyPr/>
        <a:lstStyle/>
        <a:p>
          <a:endParaRPr lang="fr-FR"/>
        </a:p>
      </dgm:t>
    </dgm:pt>
    <dgm:pt modelId="{E70F9AAD-E131-E442-B529-52414910842F}" type="pres">
      <dgm:prSet presAssocID="{61F13AA3-040B-F14D-A797-FF80DAC84378}" presName="diagram" presStyleCnt="0">
        <dgm:presLayoutVars>
          <dgm:dir/>
          <dgm:resizeHandles val="exact"/>
        </dgm:presLayoutVars>
      </dgm:prSet>
      <dgm:spPr/>
    </dgm:pt>
    <dgm:pt modelId="{E06FF11C-C8D5-FE4D-ABBA-6A89C2634811}" type="pres">
      <dgm:prSet presAssocID="{E00B448C-E4DE-D54B-9D1C-8A84127D2ABA}" presName="arrow" presStyleLbl="node1" presStyleIdx="0" presStyleCnt="2">
        <dgm:presLayoutVars>
          <dgm:bulletEnabled val="1"/>
        </dgm:presLayoutVars>
      </dgm:prSet>
      <dgm:spPr/>
    </dgm:pt>
    <dgm:pt modelId="{4584CC7E-AE2D-E440-A96C-72291EF84D47}" type="pres">
      <dgm:prSet presAssocID="{A01262C3-CBC0-904C-8376-ECCE5B153FF3}" presName="arrow" presStyleLbl="node1" presStyleIdx="1" presStyleCnt="2" custScaleY="106684">
        <dgm:presLayoutVars>
          <dgm:bulletEnabled val="1"/>
        </dgm:presLayoutVars>
      </dgm:prSet>
      <dgm:spPr/>
    </dgm:pt>
  </dgm:ptLst>
  <dgm:cxnLst>
    <dgm:cxn modelId="{5E7CE301-75AB-744F-A851-23CB2BD972F6}" type="presOf" srcId="{0262EDCE-5FA1-D946-B973-561EFD6E58D9}" destId="{4584CC7E-AE2D-E440-A96C-72291EF84D47}" srcOrd="0" destOrd="1" presId="urn:microsoft.com/office/officeart/2005/8/layout/arrow5"/>
    <dgm:cxn modelId="{36C88E1F-BCDB-9349-993C-63264DEACD42}" srcId="{A01262C3-CBC0-904C-8376-ECCE5B153FF3}" destId="{22ED9D6E-8D66-4748-A6E6-CAFB3885F83F}" srcOrd="1" destOrd="0" parTransId="{A59B6930-DDEA-FF47-8222-C3FC39F59240}" sibTransId="{301879C6-52CF-A448-BDD5-BCD9B749A6C2}"/>
    <dgm:cxn modelId="{5C75ED23-9023-E845-A268-57CD54B9D8ED}" type="presOf" srcId="{08E7A2CF-336A-C942-9078-642A3F6321B7}" destId="{4584CC7E-AE2D-E440-A96C-72291EF84D47}" srcOrd="0" destOrd="3" presId="urn:microsoft.com/office/officeart/2005/8/layout/arrow5"/>
    <dgm:cxn modelId="{1D5B8E35-B954-144E-A487-3E1F52FC1FAD}" type="presOf" srcId="{22ED9D6E-8D66-4748-A6E6-CAFB3885F83F}" destId="{4584CC7E-AE2D-E440-A96C-72291EF84D47}" srcOrd="0" destOrd="2" presId="urn:microsoft.com/office/officeart/2005/8/layout/arrow5"/>
    <dgm:cxn modelId="{6F3E3E3D-A71B-734C-85E8-6C5294C65FBC}" srcId="{E00B448C-E4DE-D54B-9D1C-8A84127D2ABA}" destId="{94E69ACF-A826-984F-B170-5FC28A4A58AF}" srcOrd="0" destOrd="0" parTransId="{C1FCD801-A20F-A142-B390-F11F87F0F932}" sibTransId="{077CFB38-EA08-664A-830A-41A38A352690}"/>
    <dgm:cxn modelId="{2C95D642-5194-7B4A-8325-E698810123E1}" type="presOf" srcId="{E00B448C-E4DE-D54B-9D1C-8A84127D2ABA}" destId="{E06FF11C-C8D5-FE4D-ABBA-6A89C2634811}" srcOrd="0" destOrd="0" presId="urn:microsoft.com/office/officeart/2005/8/layout/arrow5"/>
    <dgm:cxn modelId="{1AA80C55-5C2D-7140-AF22-9197194107AE}" srcId="{61F13AA3-040B-F14D-A797-FF80DAC84378}" destId="{A01262C3-CBC0-904C-8376-ECCE5B153FF3}" srcOrd="1" destOrd="0" parTransId="{4D00C749-136E-F843-97AB-C9DE85707676}" sibTransId="{5AA44046-2061-4449-B7FF-080CF0519E62}"/>
    <dgm:cxn modelId="{8941D15C-518C-8B46-8D58-3173042ADA0D}" type="presOf" srcId="{89F1895B-606B-E54A-839C-70B29A3D439C}" destId="{E06FF11C-C8D5-FE4D-ABBA-6A89C2634811}" srcOrd="0" destOrd="2" presId="urn:microsoft.com/office/officeart/2005/8/layout/arrow5"/>
    <dgm:cxn modelId="{6E604C6A-1354-634A-9E44-612166EB30CA}" srcId="{61F13AA3-040B-F14D-A797-FF80DAC84378}" destId="{E00B448C-E4DE-D54B-9D1C-8A84127D2ABA}" srcOrd="0" destOrd="0" parTransId="{BED4ADFE-CF73-0142-896E-D1099FEFAC21}" sibTransId="{F5644D1B-DC66-6046-9E84-628240AD7732}"/>
    <dgm:cxn modelId="{8C707677-DCB7-BD49-AF58-DC9781C39EC9}" srcId="{E00B448C-E4DE-D54B-9D1C-8A84127D2ABA}" destId="{2BBF6825-D822-A548-94AD-9A3144533D62}" srcOrd="2" destOrd="0" parTransId="{230E486F-1954-944D-B328-98FB4C56DFDC}" sibTransId="{967EF08F-C634-6743-A88E-0B4F717BC825}"/>
    <dgm:cxn modelId="{41115D84-DE97-4B4B-AD35-54102315C5A3}" srcId="{E00B448C-E4DE-D54B-9D1C-8A84127D2ABA}" destId="{89F1895B-606B-E54A-839C-70B29A3D439C}" srcOrd="1" destOrd="0" parTransId="{97D0C9D8-A811-384A-A01E-7DF56D2ED137}" sibTransId="{65645820-DD85-5E41-A454-297549AF13CA}"/>
    <dgm:cxn modelId="{2444C396-45AC-9C48-89E8-12EDFAD59A8E}" type="presOf" srcId="{61F13AA3-040B-F14D-A797-FF80DAC84378}" destId="{E70F9AAD-E131-E442-B529-52414910842F}" srcOrd="0" destOrd="0" presId="urn:microsoft.com/office/officeart/2005/8/layout/arrow5"/>
    <dgm:cxn modelId="{3ED217A5-8AE4-1D4C-B2B7-5C71C299B8D5}" type="presOf" srcId="{94E69ACF-A826-984F-B170-5FC28A4A58AF}" destId="{E06FF11C-C8D5-FE4D-ABBA-6A89C2634811}" srcOrd="0" destOrd="1" presId="urn:microsoft.com/office/officeart/2005/8/layout/arrow5"/>
    <dgm:cxn modelId="{FEFD4DBC-F196-8D46-BE34-641FA1D081E9}" type="presOf" srcId="{7C7E8FDB-3B07-DD48-B15F-A7D9CC500FA9}" destId="{4584CC7E-AE2D-E440-A96C-72291EF84D47}" srcOrd="0" destOrd="4" presId="urn:microsoft.com/office/officeart/2005/8/layout/arrow5"/>
    <dgm:cxn modelId="{BC1A4DDF-6C80-E140-B626-85A9FEE53FFF}" srcId="{A01262C3-CBC0-904C-8376-ECCE5B153FF3}" destId="{7C7E8FDB-3B07-DD48-B15F-A7D9CC500FA9}" srcOrd="3" destOrd="0" parTransId="{D47FFCD4-1467-0844-8CC8-EBD8A1CADB9C}" sibTransId="{B753C193-5440-9141-8CAD-6DE6AB48FB69}"/>
    <dgm:cxn modelId="{0B3CEFE4-53D0-1E40-ADB3-907E6D70F80E}" type="presOf" srcId="{A01262C3-CBC0-904C-8376-ECCE5B153FF3}" destId="{4584CC7E-AE2D-E440-A96C-72291EF84D47}" srcOrd="0" destOrd="0" presId="urn:microsoft.com/office/officeart/2005/8/layout/arrow5"/>
    <dgm:cxn modelId="{B87C80EF-BF79-CE4C-98BB-E0A57275B54B}" type="presOf" srcId="{2BBF6825-D822-A548-94AD-9A3144533D62}" destId="{E06FF11C-C8D5-FE4D-ABBA-6A89C2634811}" srcOrd="0" destOrd="3" presId="urn:microsoft.com/office/officeart/2005/8/layout/arrow5"/>
    <dgm:cxn modelId="{A12857F0-6EF9-E94E-A092-421A31814FD2}" srcId="{A01262C3-CBC0-904C-8376-ECCE5B153FF3}" destId="{0262EDCE-5FA1-D946-B973-561EFD6E58D9}" srcOrd="0" destOrd="0" parTransId="{9BBFF67F-E8C6-8146-BC28-D70E02E8AAB6}" sibTransId="{861E34F1-D024-EE4C-865C-7029C4507B72}"/>
    <dgm:cxn modelId="{43723DFD-9492-5047-B46A-2F46492E131B}" srcId="{A01262C3-CBC0-904C-8376-ECCE5B153FF3}" destId="{08E7A2CF-336A-C942-9078-642A3F6321B7}" srcOrd="2" destOrd="0" parTransId="{F64830D4-1D0E-4046-90C1-28BFB678FD00}" sibTransId="{0EFEDDE7-64BB-2C45-AEF0-3E2A86ACCC95}"/>
    <dgm:cxn modelId="{52051A82-628D-E743-BDEE-84EFA8F6488A}" type="presParOf" srcId="{E70F9AAD-E131-E442-B529-52414910842F}" destId="{E06FF11C-C8D5-FE4D-ABBA-6A89C2634811}" srcOrd="0" destOrd="0" presId="urn:microsoft.com/office/officeart/2005/8/layout/arrow5"/>
    <dgm:cxn modelId="{EB373669-B37A-E34B-ADEC-AC920DFEA19F}" type="presParOf" srcId="{E70F9AAD-E131-E442-B529-52414910842F}" destId="{4584CC7E-AE2D-E440-A96C-72291EF84D47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830666-4DDD-7A47-BFE3-170CD91E6ABB}">
      <dsp:nvSpPr>
        <dsp:cNvPr id="0" name=""/>
        <dsp:cNvSpPr/>
      </dsp:nvSpPr>
      <dsp:spPr>
        <a:xfrm>
          <a:off x="1211541" y="675742"/>
          <a:ext cx="1115227" cy="62693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matte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>
              <a:latin typeface="Calibri" panose="020F0502020204030204" pitchFamily="34" charset="0"/>
              <a:cs typeface="Calibri" panose="020F0502020204030204" pitchFamily="34" charset="0"/>
            </a:rPr>
            <a:t>Fermented plant-based food</a:t>
          </a:r>
        </a:p>
      </dsp:txBody>
      <dsp:txXfrm>
        <a:off x="1242146" y="706347"/>
        <a:ext cx="1054017" cy="565728"/>
      </dsp:txXfrm>
    </dsp:sp>
    <dsp:sp modelId="{CDA20CDE-25CF-E54E-8DC4-22D5E7C528F6}">
      <dsp:nvSpPr>
        <dsp:cNvPr id="0" name=""/>
        <dsp:cNvSpPr/>
      </dsp:nvSpPr>
      <dsp:spPr>
        <a:xfrm rot="2373932">
          <a:off x="2127301" y="1361728"/>
          <a:ext cx="18540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5400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B610C2-1648-8245-9D7E-88720D4ACCF9}">
      <dsp:nvSpPr>
        <dsp:cNvPr id="0" name=""/>
        <dsp:cNvSpPr/>
      </dsp:nvSpPr>
      <dsp:spPr>
        <a:xfrm>
          <a:off x="2235576" y="1420774"/>
          <a:ext cx="743448" cy="52192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matte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>
              <a:latin typeface="Calibri" panose="020F0502020204030204" pitchFamily="34" charset="0"/>
              <a:cs typeface="Calibri" panose="020F0502020204030204" pitchFamily="34" charset="0"/>
            </a:rPr>
            <a:t>Cowpea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>
              <a:latin typeface="Calibri" panose="020F0502020204030204" pitchFamily="34" charset="0"/>
              <a:cs typeface="Calibri" panose="020F0502020204030204" pitchFamily="34" charset="0"/>
            </a:rPr>
            <a:t>milk</a:t>
          </a:r>
        </a:p>
      </dsp:txBody>
      <dsp:txXfrm>
        <a:off x="2261054" y="1446252"/>
        <a:ext cx="692492" cy="470968"/>
      </dsp:txXfrm>
    </dsp:sp>
    <dsp:sp modelId="{1B9F3F84-88EC-D449-84A0-C25F0A1B3570}">
      <dsp:nvSpPr>
        <dsp:cNvPr id="0" name=""/>
        <dsp:cNvSpPr/>
      </dsp:nvSpPr>
      <dsp:spPr>
        <a:xfrm rot="5353865">
          <a:off x="1660784" y="1416780"/>
          <a:ext cx="22821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8218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01B8E0-E31D-4346-938E-F1180BFEBC3E}">
      <dsp:nvSpPr>
        <dsp:cNvPr id="0" name=""/>
        <dsp:cNvSpPr/>
      </dsp:nvSpPr>
      <dsp:spPr>
        <a:xfrm>
          <a:off x="1388315" y="1530879"/>
          <a:ext cx="782326" cy="45503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matte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>
              <a:latin typeface="Calibri" panose="020F0502020204030204" pitchFamily="34" charset="0"/>
              <a:cs typeface="Calibri" panose="020F0502020204030204" pitchFamily="34" charset="0"/>
            </a:rPr>
            <a:t>Soymilk</a:t>
          </a:r>
        </a:p>
      </dsp:txBody>
      <dsp:txXfrm>
        <a:off x="1410528" y="1553092"/>
        <a:ext cx="737900" cy="410609"/>
      </dsp:txXfrm>
    </dsp:sp>
    <dsp:sp modelId="{917191F3-782D-514D-9C03-C218F430E641}">
      <dsp:nvSpPr>
        <dsp:cNvPr id="0" name=""/>
        <dsp:cNvSpPr/>
      </dsp:nvSpPr>
      <dsp:spPr>
        <a:xfrm rot="8273332">
          <a:off x="1195139" y="1390159"/>
          <a:ext cx="26090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60904" y="0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ED1872-28F4-8949-B8B5-C6A380167018}">
      <dsp:nvSpPr>
        <dsp:cNvPr id="0" name=""/>
        <dsp:cNvSpPr/>
      </dsp:nvSpPr>
      <dsp:spPr>
        <a:xfrm>
          <a:off x="569870" y="1477636"/>
          <a:ext cx="799993" cy="46814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matte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>
              <a:latin typeface="Calibri" panose="020F0502020204030204" pitchFamily="34" charset="0"/>
              <a:cs typeface="Calibri" panose="020F0502020204030204" pitchFamily="34" charset="0"/>
            </a:rPr>
            <a:t>Lupin milk</a:t>
          </a:r>
        </a:p>
      </dsp:txBody>
      <dsp:txXfrm>
        <a:off x="592723" y="1500489"/>
        <a:ext cx="754287" cy="4224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6FF11C-C8D5-FE4D-ABBA-6A89C2634811}">
      <dsp:nvSpPr>
        <dsp:cNvPr id="0" name=""/>
        <dsp:cNvSpPr/>
      </dsp:nvSpPr>
      <dsp:spPr>
        <a:xfrm rot="16200000">
          <a:off x="528" y="360721"/>
          <a:ext cx="3653850" cy="3653850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b="0" i="0" kern="1200">
              <a:solidFill>
                <a:schemeClr val="bg1"/>
              </a:solidFill>
              <a:latin typeface="Calibri" panose="020F0502020204030204" pitchFamily="34" charset="0"/>
            </a:rPr>
            <a:t>WTO</a:t>
          </a:r>
          <a:endParaRPr lang="fr-FR" sz="2200" kern="1200">
            <a:solidFill>
              <a:schemeClr val="bg1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r-FR" sz="1700" b="0" i="0" kern="1200">
              <a:solidFill>
                <a:schemeClr val="bg1"/>
              </a:solidFill>
              <a:latin typeface="Calibri" panose="020F0502020204030204" pitchFamily="34" charset="0"/>
            </a:rPr>
            <a:t>Wheat Trait&amp;Phenotype </a:t>
          </a:r>
          <a:r>
            <a:rPr lang="fr-FR" sz="1700" b="0" i="0" kern="1200" err="1">
              <a:solidFill>
                <a:schemeClr val="bg1"/>
              </a:solidFill>
              <a:latin typeface="Calibri" panose="020F0502020204030204" pitchFamily="34" charset="0"/>
            </a:rPr>
            <a:t>Ontology</a:t>
          </a:r>
          <a:endParaRPr lang="fr-FR" sz="1700" kern="1200">
            <a:solidFill>
              <a:schemeClr val="bg1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r-FR" sz="1700" b="0" i="0" kern="1200">
              <a:solidFill>
                <a:schemeClr val="bg1"/>
              </a:solidFill>
              <a:latin typeface="Calibri" panose="020F0502020204030204" pitchFamily="34" charset="0"/>
            </a:rPr>
            <a:t>596 traits and phenotypes</a:t>
          </a:r>
          <a:endParaRPr lang="fr-FR" sz="1700" kern="1200">
            <a:solidFill>
              <a:schemeClr val="bg1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r-FR" sz="1700" kern="1200">
              <a:solidFill>
                <a:schemeClr val="bg1"/>
              </a:solidFill>
            </a:rPr>
            <a:t>Deep structure: 9 levels</a:t>
          </a:r>
          <a:endParaRPr lang="fr-FR" sz="1700" kern="1200"/>
        </a:p>
      </dsp:txBody>
      <dsp:txXfrm rot="5400000">
        <a:off x="529" y="1274183"/>
        <a:ext cx="3014426" cy="1826925"/>
      </dsp:txXfrm>
    </dsp:sp>
    <dsp:sp modelId="{4584CC7E-AE2D-E440-A96C-72291EF84D47}">
      <dsp:nvSpPr>
        <dsp:cNvPr id="0" name=""/>
        <dsp:cNvSpPr/>
      </dsp:nvSpPr>
      <dsp:spPr>
        <a:xfrm rot="5400000">
          <a:off x="3873875" y="238609"/>
          <a:ext cx="3653850" cy="3898073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b="0" i="0" kern="1200">
              <a:solidFill>
                <a:schemeClr val="bg1"/>
              </a:solidFill>
              <a:latin typeface="Calibri" panose="020F0502020204030204" pitchFamily="34" charset="0"/>
            </a:rPr>
            <a:t>CO_321</a:t>
          </a:r>
          <a:endParaRPr lang="fr-FR" sz="2200" kern="1200">
            <a:solidFill>
              <a:schemeClr val="bg1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700" b="0" i="0" kern="1200">
              <a:solidFill>
                <a:schemeClr val="bg1"/>
              </a:solidFill>
              <a:latin typeface="Calibri" panose="020F0502020204030204" pitchFamily="34" charset="0"/>
            </a:rPr>
            <a:t>Crop Ontology for wheat</a:t>
          </a:r>
          <a:endParaRPr lang="fr-FR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700" b="0" i="0" kern="1200">
              <a:solidFill>
                <a:schemeClr val="bg1"/>
              </a:solidFill>
              <a:latin typeface="Calibri" panose="020F0502020204030204" pitchFamily="34" charset="0"/>
            </a:rPr>
            <a:t>460 trait classes</a:t>
          </a:r>
          <a:endParaRPr lang="fr-FR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700" b="0" i="0" kern="1200">
              <a:solidFill>
                <a:schemeClr val="bg1"/>
              </a:solidFill>
              <a:latin typeface="Calibri" panose="020F0502020204030204" pitchFamily="34" charset="0"/>
            </a:rPr>
            <a:t>Flat structure: 3 levels</a:t>
          </a:r>
          <a:endParaRPr lang="fr-FR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700" b="0" i="0" kern="1200">
              <a:solidFill>
                <a:schemeClr val="bg1"/>
              </a:solidFill>
              <a:latin typeface="Calibri" panose="020F0502020204030204" pitchFamily="34" charset="0"/>
            </a:rPr>
            <a:t>Observations variables</a:t>
          </a:r>
        </a:p>
      </dsp:txBody>
      <dsp:txXfrm rot="-5400000">
        <a:off x="4391188" y="1274184"/>
        <a:ext cx="3258649" cy="18269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4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179484" y="0"/>
            <a:ext cx="3962400" cy="344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p1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latin typeface="Calibri" panose="020F0502020204030204" pitchFamily="34" charset="0"/>
                <a:cs typeface="Calibri" panose="020F0502020204030204" pitchFamily="34" charset="0"/>
              </a:rPr>
              <a:t>1</a:t>
            </a:fld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p2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latin typeface="Calibri" panose="020F0502020204030204" pitchFamily="34" charset="0"/>
                <a:cs typeface="Calibri" panose="020F0502020204030204" pitchFamily="34" charset="0"/>
              </a:rPr>
              <a:t>2</a:t>
            </a:fld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p3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Des exemples de sources d’information au sujet des pommes et des produits dérivés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Char char="-"/>
            </a:pPr>
            <a:r>
              <a:rPr lang="fr-FR"/>
              <a:t>Le texte décrit la présence d’une levure xx dans du cidre au cours de la fermentation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Char char="-"/>
            </a:pPr>
            <a:r>
              <a:rPr lang="fr-FR"/>
              <a:t>Dans cette entrée du Cirm-levues, la souche 1090 (colonne numéro de souche) de la même levure (colonnes espèce) a été isolée de jus de pomme filtré (colonne source) dans une cidrerie (colonne Environnement). 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Char char="-"/>
            </a:pPr>
            <a:r>
              <a:rPr lang="fr-FR"/>
              <a:t>Dans cette entrées de la collection DSMZ, la bactérie xx (colonne Species) souche J2 (colonne Strain) est trouvée dans du jus de pomme d’un pressoir à cidre (isolated from)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Char char="-"/>
            </a:pPr>
            <a:r>
              <a:rPr lang="fr-FR"/>
              <a:t>Dans cette entrée du CIRM BIA, la souche xx (colonne strain number) de l’espèce xx (colonne Taxon name) a pour source le jus de pomme (colonne Biotope. Name)</a:t>
            </a:r>
            <a:endParaRPr/>
          </a:p>
          <a:p>
            <a:pPr marL="171450" lvl="0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Char char="-"/>
            </a:pPr>
            <a:r>
              <a:rPr lang="fr-FR"/>
              <a:t>Ces entrées illustrent la richesse de l’information, mais aussi leur dispersion, le manque de cohérence des attributs et la grande variabilité des termes qui expriment des habitats.</a:t>
            </a:r>
            <a:endParaRPr/>
          </a:p>
        </p:txBody>
      </p:sp>
      <p:sp>
        <p:nvSpPr>
          <p:cNvPr id="268" name="Google Shape;268;p3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>
                <a:latin typeface="Calibri" panose="020F0502020204030204" pitchFamily="34" charset="0"/>
                <a:cs typeface="Calibri" panose="020F0502020204030204" pitchFamily="34" charset="0"/>
              </a:rPr>
              <a:t>4</a:t>
            </a:fld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76C56-4F5A-8C4F-B2C6-EC229F4166BB}" type="slidenum">
              <a:rPr lang="fr-FR" smtClean="0">
                <a:latin typeface="Calibri" panose="020F0502020204030204" pitchFamily="34" charset="0"/>
                <a:cs typeface="Calibri" panose="020F0502020204030204" pitchFamily="34" charset="0"/>
              </a:rPr>
              <a:t>8</a:t>
            </a:fld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984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 - Version 2">
  <p:cSld name="Diapositive de titre - Version 2">
    <p:bg>
      <p:bgPr>
        <a:solidFill>
          <a:srgbClr val="00A3A6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01390" y="954163"/>
            <a:ext cx="1160000" cy="313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" y="2128228"/>
            <a:ext cx="3057143" cy="2092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01986" y="2118994"/>
            <a:ext cx="235715" cy="32142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15"/>
          <p:cNvSpPr/>
          <p:nvPr/>
        </p:nvSpPr>
        <p:spPr>
          <a:xfrm>
            <a:off x="0" y="4495952"/>
            <a:ext cx="9144000" cy="648393"/>
          </a:xfrm>
          <a:prstGeom prst="rect">
            <a:avLst/>
          </a:prstGeom>
          <a:solidFill>
            <a:srgbClr val="00A3A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15"/>
          <p:cNvSpPr txBox="1">
            <a:spLocks noGrp="1"/>
          </p:cNvSpPr>
          <p:nvPr>
            <p:ph type="ctrTitle"/>
          </p:nvPr>
        </p:nvSpPr>
        <p:spPr>
          <a:xfrm>
            <a:off x="1801382" y="2075405"/>
            <a:ext cx="6858000" cy="793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None/>
              <a:defRPr sz="27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5"/>
          <p:cNvSpPr txBox="1">
            <a:spLocks noGrp="1"/>
          </p:cNvSpPr>
          <p:nvPr>
            <p:ph type="subTitle" idx="1"/>
          </p:nvPr>
        </p:nvSpPr>
        <p:spPr>
          <a:xfrm>
            <a:off x="1801382" y="2725834"/>
            <a:ext cx="6858000" cy="491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75662"/>
              </a:buClr>
              <a:buSzPts val="1800"/>
              <a:buNone/>
              <a:defRPr sz="1800">
                <a:solidFill>
                  <a:srgbClr val="275662"/>
                </a:solidFill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7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7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re et contenu">
  <p:cSld name="2_Titre et contenu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8"/>
          <p:cNvSpPr txBox="1">
            <a:spLocks noGrp="1"/>
          </p:cNvSpPr>
          <p:nvPr>
            <p:ph type="body" idx="1"/>
          </p:nvPr>
        </p:nvSpPr>
        <p:spPr>
          <a:xfrm>
            <a:off x="841752" y="1310322"/>
            <a:ext cx="7293378" cy="3007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 b="0"/>
            </a:lvl1pPr>
            <a:lvl2pPr marL="914400" lvl="1" indent="-3333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50"/>
              <a:buChar char="•"/>
              <a:defRPr sz="165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28"/>
          <p:cNvSpPr txBox="1">
            <a:spLocks noGrp="1"/>
          </p:cNvSpPr>
          <p:nvPr>
            <p:ph type="title"/>
          </p:nvPr>
        </p:nvSpPr>
        <p:spPr>
          <a:xfrm>
            <a:off x="557395" y="112229"/>
            <a:ext cx="7662257" cy="666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Calibri"/>
              <a:buNone/>
              <a:defRPr sz="22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8"/>
          <p:cNvSpPr txBox="1">
            <a:spLocks noGrp="1"/>
          </p:cNvSpPr>
          <p:nvPr>
            <p:ph type="subTitle" idx="2"/>
          </p:nvPr>
        </p:nvSpPr>
        <p:spPr>
          <a:xfrm>
            <a:off x="841753" y="644132"/>
            <a:ext cx="7377899" cy="509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75662"/>
              </a:buClr>
              <a:buSzPts val="1500"/>
              <a:buNone/>
              <a:defRPr sz="1500">
                <a:solidFill>
                  <a:srgbClr val="275662"/>
                </a:solidFill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eux contenus">
  <p:cSld name="1_Deux contenus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9"/>
          <p:cNvSpPr txBox="1">
            <a:spLocks noGrp="1"/>
          </p:cNvSpPr>
          <p:nvPr>
            <p:ph type="body" idx="1"/>
          </p:nvPr>
        </p:nvSpPr>
        <p:spPr>
          <a:xfrm>
            <a:off x="841752" y="1153396"/>
            <a:ext cx="3301192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333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50"/>
              <a:buChar char="•"/>
              <a:defRPr sz="165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29"/>
          <p:cNvSpPr txBox="1">
            <a:spLocks noGrp="1"/>
          </p:cNvSpPr>
          <p:nvPr>
            <p:ph type="body" idx="2"/>
          </p:nvPr>
        </p:nvSpPr>
        <p:spPr>
          <a:xfrm>
            <a:off x="4609497" y="1153396"/>
            <a:ext cx="3301192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333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50"/>
              <a:buChar char="•"/>
              <a:defRPr sz="165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29"/>
          <p:cNvSpPr txBox="1">
            <a:spLocks noGrp="1"/>
          </p:cNvSpPr>
          <p:nvPr>
            <p:ph type="title"/>
          </p:nvPr>
        </p:nvSpPr>
        <p:spPr>
          <a:xfrm>
            <a:off x="557395" y="112229"/>
            <a:ext cx="7662257" cy="666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Calibri"/>
              <a:buNone/>
              <a:defRPr sz="22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9"/>
          <p:cNvSpPr txBox="1">
            <a:spLocks noGrp="1"/>
          </p:cNvSpPr>
          <p:nvPr>
            <p:ph type="subTitle" idx="3"/>
          </p:nvPr>
        </p:nvSpPr>
        <p:spPr>
          <a:xfrm>
            <a:off x="841753" y="644132"/>
            <a:ext cx="7377899" cy="509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75662"/>
              </a:buClr>
              <a:buSzPts val="1500"/>
              <a:buNone/>
              <a:defRPr sz="1500">
                <a:solidFill>
                  <a:srgbClr val="275662"/>
                </a:solidFill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aison">
  <p:cSld name="1_Comparaison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0"/>
          <p:cNvSpPr txBox="1">
            <a:spLocks noGrp="1"/>
          </p:cNvSpPr>
          <p:nvPr>
            <p:ph type="body" idx="1"/>
          </p:nvPr>
        </p:nvSpPr>
        <p:spPr>
          <a:xfrm>
            <a:off x="841752" y="1153396"/>
            <a:ext cx="3247723" cy="613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50"/>
              <a:buNone/>
              <a:defRPr sz="165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07" name="Google Shape;107;p30"/>
          <p:cNvSpPr txBox="1">
            <a:spLocks noGrp="1"/>
          </p:cNvSpPr>
          <p:nvPr>
            <p:ph type="body" idx="2"/>
          </p:nvPr>
        </p:nvSpPr>
        <p:spPr>
          <a:xfrm>
            <a:off x="841752" y="1766591"/>
            <a:ext cx="3247723" cy="2527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0"/>
          <p:cNvSpPr txBox="1">
            <a:spLocks noGrp="1"/>
          </p:cNvSpPr>
          <p:nvPr>
            <p:ph type="body" idx="3"/>
          </p:nvPr>
        </p:nvSpPr>
        <p:spPr>
          <a:xfrm>
            <a:off x="4578105" y="1153396"/>
            <a:ext cx="3263718" cy="613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50"/>
              <a:buNone/>
              <a:defRPr sz="165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09" name="Google Shape;109;p30"/>
          <p:cNvSpPr txBox="1">
            <a:spLocks noGrp="1"/>
          </p:cNvSpPr>
          <p:nvPr>
            <p:ph type="body" idx="4"/>
          </p:nvPr>
        </p:nvSpPr>
        <p:spPr>
          <a:xfrm>
            <a:off x="4578105" y="1766591"/>
            <a:ext cx="3263718" cy="2527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30"/>
          <p:cNvSpPr txBox="1">
            <a:spLocks noGrp="1"/>
          </p:cNvSpPr>
          <p:nvPr>
            <p:ph type="title"/>
          </p:nvPr>
        </p:nvSpPr>
        <p:spPr>
          <a:xfrm>
            <a:off x="557395" y="112229"/>
            <a:ext cx="7662257" cy="666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Calibri"/>
              <a:buNone/>
              <a:defRPr sz="22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30"/>
          <p:cNvSpPr txBox="1">
            <a:spLocks noGrp="1"/>
          </p:cNvSpPr>
          <p:nvPr>
            <p:ph type="subTitle" idx="5"/>
          </p:nvPr>
        </p:nvSpPr>
        <p:spPr>
          <a:xfrm>
            <a:off x="841753" y="644132"/>
            <a:ext cx="7377899" cy="509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75662"/>
              </a:buClr>
              <a:buSzPts val="1500"/>
              <a:buNone/>
              <a:defRPr sz="1500">
                <a:solidFill>
                  <a:srgbClr val="275662"/>
                </a:solidFill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seul">
  <p:cSld name="1_Titre seul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1"/>
          <p:cNvSpPr txBox="1">
            <a:spLocks noGrp="1"/>
          </p:cNvSpPr>
          <p:nvPr>
            <p:ph type="title"/>
          </p:nvPr>
        </p:nvSpPr>
        <p:spPr>
          <a:xfrm>
            <a:off x="557395" y="112229"/>
            <a:ext cx="7662257" cy="666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Calibri"/>
              <a:buNone/>
              <a:defRPr sz="22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u avec légende">
  <p:cSld name="1_Contenu avec légende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2"/>
          <p:cNvSpPr txBox="1">
            <a:spLocks noGrp="1"/>
          </p:cNvSpPr>
          <p:nvPr>
            <p:ph type="title"/>
          </p:nvPr>
        </p:nvSpPr>
        <p:spPr>
          <a:xfrm>
            <a:off x="556953" y="436418"/>
            <a:ext cx="3082468" cy="682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2"/>
          <p:cNvSpPr txBox="1">
            <a:spLocks noGrp="1"/>
          </p:cNvSpPr>
          <p:nvPr>
            <p:ph type="body" idx="1"/>
          </p:nvPr>
        </p:nvSpPr>
        <p:spPr>
          <a:xfrm>
            <a:off x="3887391" y="436418"/>
            <a:ext cx="4629150" cy="3796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17" name="Google Shape;117;p32"/>
          <p:cNvSpPr txBox="1">
            <a:spLocks noGrp="1"/>
          </p:cNvSpPr>
          <p:nvPr>
            <p:ph type="subTitle" idx="2"/>
          </p:nvPr>
        </p:nvSpPr>
        <p:spPr>
          <a:xfrm>
            <a:off x="834045" y="1119105"/>
            <a:ext cx="2805376" cy="826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75662"/>
              </a:buClr>
              <a:buSzPts val="1500"/>
              <a:buNone/>
              <a:defRPr sz="1500">
                <a:solidFill>
                  <a:srgbClr val="275662"/>
                </a:solidFill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18" name="Google Shape;118;p32"/>
          <p:cNvSpPr txBox="1">
            <a:spLocks noGrp="1"/>
          </p:cNvSpPr>
          <p:nvPr>
            <p:ph type="body" idx="3"/>
          </p:nvPr>
        </p:nvSpPr>
        <p:spPr>
          <a:xfrm>
            <a:off x="834045" y="1945178"/>
            <a:ext cx="2805376" cy="2288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avec légende">
  <p:cSld name="1_Image avec légende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3"/>
          <p:cNvSpPr>
            <a:spLocks noGrp="1"/>
          </p:cNvSpPr>
          <p:nvPr>
            <p:ph type="pic" idx="2"/>
          </p:nvPr>
        </p:nvSpPr>
        <p:spPr>
          <a:xfrm>
            <a:off x="3887391" y="436421"/>
            <a:ext cx="4629150" cy="3778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Google Shape;121;p33"/>
          <p:cNvSpPr txBox="1">
            <a:spLocks noGrp="1"/>
          </p:cNvSpPr>
          <p:nvPr>
            <p:ph type="title"/>
          </p:nvPr>
        </p:nvSpPr>
        <p:spPr>
          <a:xfrm>
            <a:off x="556953" y="436418"/>
            <a:ext cx="3082468" cy="682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3"/>
          <p:cNvSpPr txBox="1">
            <a:spLocks noGrp="1"/>
          </p:cNvSpPr>
          <p:nvPr>
            <p:ph type="subTitle" idx="1"/>
          </p:nvPr>
        </p:nvSpPr>
        <p:spPr>
          <a:xfrm>
            <a:off x="834045" y="1119105"/>
            <a:ext cx="2805376" cy="826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75662"/>
              </a:buClr>
              <a:buSzPts val="1500"/>
              <a:buNone/>
              <a:defRPr sz="1500">
                <a:solidFill>
                  <a:srgbClr val="275662"/>
                </a:solidFill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23" name="Google Shape;123;p33"/>
          <p:cNvSpPr txBox="1">
            <a:spLocks noGrp="1"/>
          </p:cNvSpPr>
          <p:nvPr>
            <p:ph type="body" idx="3"/>
          </p:nvPr>
        </p:nvSpPr>
        <p:spPr>
          <a:xfrm>
            <a:off x="834045" y="1945178"/>
            <a:ext cx="2805376" cy="2288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et texte vertical">
  <p:cSld name="1_Titre et texte vertical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4"/>
          <p:cNvSpPr txBox="1">
            <a:spLocks noGrp="1"/>
          </p:cNvSpPr>
          <p:nvPr>
            <p:ph type="body" idx="1"/>
          </p:nvPr>
        </p:nvSpPr>
        <p:spPr>
          <a:xfrm rot="5400000">
            <a:off x="2930778" y="-919496"/>
            <a:ext cx="3310001" cy="7285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333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50"/>
              <a:buChar char="•"/>
              <a:defRPr sz="165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34"/>
          <p:cNvSpPr txBox="1">
            <a:spLocks noGrp="1"/>
          </p:cNvSpPr>
          <p:nvPr>
            <p:ph type="title"/>
          </p:nvPr>
        </p:nvSpPr>
        <p:spPr>
          <a:xfrm>
            <a:off x="557395" y="112229"/>
            <a:ext cx="7662257" cy="666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Calibri"/>
              <a:buNone/>
              <a:defRPr sz="22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34"/>
          <p:cNvSpPr txBox="1">
            <a:spLocks noGrp="1"/>
          </p:cNvSpPr>
          <p:nvPr>
            <p:ph type="subTitle" idx="2"/>
          </p:nvPr>
        </p:nvSpPr>
        <p:spPr>
          <a:xfrm>
            <a:off x="841753" y="644132"/>
            <a:ext cx="7377899" cy="509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75662"/>
              </a:buClr>
              <a:buSzPts val="1500"/>
              <a:buNone/>
              <a:defRPr sz="1500">
                <a:solidFill>
                  <a:srgbClr val="275662"/>
                </a:solidFill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vertical et texte">
  <p:cSld name="1_Titre vertical et texte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5"/>
          <p:cNvSpPr txBox="1">
            <a:spLocks noGrp="1"/>
          </p:cNvSpPr>
          <p:nvPr>
            <p:ph type="title"/>
          </p:nvPr>
        </p:nvSpPr>
        <p:spPr>
          <a:xfrm rot="5400000">
            <a:off x="5677647" y="1795026"/>
            <a:ext cx="4358879" cy="1316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35"/>
          <p:cNvSpPr txBox="1">
            <a:spLocks noGrp="1"/>
          </p:cNvSpPr>
          <p:nvPr>
            <p:ph type="body" idx="1"/>
          </p:nvPr>
        </p:nvSpPr>
        <p:spPr>
          <a:xfrm rot="5400000">
            <a:off x="1539611" y="-637103"/>
            <a:ext cx="4358879" cy="6180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35"/>
          <p:cNvSpPr txBox="1">
            <a:spLocks noGrp="1"/>
          </p:cNvSpPr>
          <p:nvPr>
            <p:ph type="subTitle" idx="2"/>
          </p:nvPr>
        </p:nvSpPr>
        <p:spPr>
          <a:xfrm rot="5400000">
            <a:off x="4969513" y="2113779"/>
            <a:ext cx="4358879" cy="679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275662"/>
              </a:buClr>
              <a:buSzPts val="1500"/>
              <a:buNone/>
              <a:defRPr sz="1500">
                <a:solidFill>
                  <a:srgbClr val="275662"/>
                </a:solidFill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D6B3A2-61C7-2D4F-9E9E-BBADBE765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CB07F97-8034-FE46-90C7-AA6DAF0B7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D15AAA-4A00-3A47-8928-5CA52AE2F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10/5/21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437A3D2-5FA1-AE4B-A6B7-17E9990DB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9270F68-74CE-4B4D-ABD3-E2EC557FB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75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EF781F-D128-BA4C-8FFF-26E26CF4A3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09CEC9A-6EA1-FA43-8407-E1E51CBBF2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A7CAEA-1700-C544-8CB7-9EEAEFF5B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fld id="{08B9EBBA-996F-894A-B54A-D6246ED52CEA}" type="datetimeFigureOut">
              <a:rPr lang="en-US" smtClean="0"/>
              <a:pPr/>
              <a:t>10/5/21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7B124D-5E26-454F-BC38-E453EA2C5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11F378E-CC4B-6142-B40B-03E67AD66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3087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D6B3A2-61C7-2D4F-9E9E-BBADBE765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CB07F97-8034-FE46-90C7-AA6DAF0B7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D15AAA-4A00-3A47-8928-5CA52AE2F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fld id="{09B482E8-6E0E-1B4F-B1FD-C69DB9E858D9}" type="datetimeFigureOut">
              <a:rPr lang="en-US" smtClean="0"/>
              <a:pPr/>
              <a:t>10/5/21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437A3D2-5FA1-AE4B-A6B7-17E9990DB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9270F68-74CE-4B4D-ABD3-E2EC557FB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515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86BDED-FDDF-9C49-B6D8-0B6AF82A1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C859FAC-9873-0D42-BF5F-7EFC52D29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5FF28AC-6A18-BF41-9F6F-BD9F72C08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fld id="{8DFA1846-DA80-1C48-A609-854EA85C59AD}" type="datetimeFigureOut">
              <a:rPr lang="en-US" smtClean="0"/>
              <a:pPr/>
              <a:t>10/5/21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AABB15-079A-EA46-BEE8-B81883D46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4D9B48F-DD16-3842-B3C4-420C4040E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8761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DE7798-C35E-5441-8C46-B60CED9EA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25B15E-705F-1F4A-BCC8-F172053B6A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3E43897-B210-2442-95E6-78A878162A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17D8139-78CE-CE46-A273-81F430E3E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fld id="{09B482E8-6E0E-1B4F-B1FD-C69DB9E858D9}" type="datetimeFigureOut">
              <a:rPr lang="en-US" smtClean="0"/>
              <a:pPr/>
              <a:t>10/5/21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10E196B-5D8D-EB46-9362-639D0F717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6E4D681-4CF9-5241-8309-447B7D966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2166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CFE12F-A999-7F4D-B3D0-92EC8CEFA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D6749A9-69CE-CA4D-83BE-82E60F849C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21A2083-6327-104B-AF2D-F9A58329C6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F201D90-51DE-5D4E-8E2E-FAE3F5A6F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0C093B9-D831-9747-8577-157433A83B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9DD1990-04D9-E84E-A2B7-11F399AFD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fld id="{09B482E8-6E0E-1B4F-B1FD-C69DB9E858D9}" type="datetimeFigureOut">
              <a:rPr lang="en-US" smtClean="0"/>
              <a:pPr/>
              <a:t>10/5/21</a:t>
            </a:fld>
            <a:endParaRPr lang="en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4EB4092-2449-2142-B4CB-B6D044A3D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4F64F24-1F1E-C245-9DC3-E26C2B090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1434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F5BA6A-0F93-5946-AAAD-F8AF1E78F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7D27CAF-CE49-C54D-AEE8-663FF438B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fld id="{F13A34C8-038E-2045-AF43-DF7DBB8E0E9E}" type="datetimeFigureOut">
              <a:rPr lang="en-US" smtClean="0"/>
              <a:pPr/>
              <a:t>10/5/21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ED36F02-A4A5-B54D-80DF-E718FDE63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D6BDDCF-1FE1-F548-BB73-FF3DDEEB5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575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E00E60A-A665-C649-A40B-332C5E8D5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fld id="{8818C68F-D26B-8F47-958C-23B49CF8A634}" type="datetimeFigureOut">
              <a:rPr lang="en-US" smtClean="0"/>
              <a:pPr/>
              <a:t>10/5/21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FBBC10C-D58C-6147-887C-3B02720EA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801BEE9-037C-C64A-B1ED-BDF334403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109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1792CC-0792-954B-84EF-7C9581946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76ECCEB-42F5-C94F-AAAB-22E667D24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73EE469-659F-B042-81DD-33D83D61FB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DA89569-4416-6148-924E-43104D17C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fld id="{09B482E8-6E0E-1B4F-B1FD-C69DB9E858D9}" type="datetimeFigureOut">
              <a:rPr lang="en-US" smtClean="0"/>
              <a:pPr/>
              <a:t>10/5/21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82515B3-618E-CD4B-88A5-9C8D9C3EF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295056D-2755-614C-81AF-A891FE4F5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131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58E66D-0253-7D4F-B127-348699F4E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2FFF9A8-8546-F349-9658-A2864A2B4E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441223E-EB63-0940-826A-D418BCF275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194869A-AF22-4142-9640-F351814E5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fld id="{09B482E8-6E0E-1B4F-B1FD-C69DB9E858D9}" type="datetimeFigureOut">
              <a:rPr lang="en-US" smtClean="0"/>
              <a:pPr/>
              <a:t>10/5/21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9727311-D034-7B4B-90DE-7D0C24E64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7CAFF06-4B2F-4B4B-A81F-1D3C75F33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920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D6B6FB-C19F-1349-B5E5-B08177243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B63FFCD-A212-054E-946D-8ED7701AB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E7A5B8-33A8-B546-B227-4E9825A5A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fld id="{09B482E8-6E0E-1B4F-B1FD-C69DB9E858D9}" type="datetimeFigureOut">
              <a:rPr lang="en-US" smtClean="0"/>
              <a:pPr/>
              <a:t>10/5/21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E0A0FD-3F5B-6344-89F3-CFF658C54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D0F25BE-D3EF-FB4C-98E3-C553A0CE7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948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0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0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5" name="Google Shape;45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F80F411-081A-A749-B7BC-1DB442EB3F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DBC4C69-7444-554B-82A6-1ECCDD93D2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17F6BB2-4151-E143-A3AD-C1DBCE517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fld id="{09B482E8-6E0E-1B4F-B1FD-C69DB9E858D9}" type="datetimeFigureOut">
              <a:rPr lang="en-US" smtClean="0"/>
              <a:pPr/>
              <a:t>10/5/21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2F8E2F-770C-4A40-9C2C-0AE3F7705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785E90B-6423-B64A-9973-67D390C68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436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 - Version 2">
    <p:bg>
      <p:bgPr>
        <a:solidFill>
          <a:srgbClr val="00A3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8F33C8C-4663-47F8-AAC2-AA7669DF2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390" y="954163"/>
            <a:ext cx="1160000" cy="31333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405A067-B49C-4F11-A938-80BC29FEEB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2128228"/>
            <a:ext cx="3057143" cy="209285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C5A9449-A06C-4EA1-A540-CB2DC3C4934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86" y="2118994"/>
            <a:ext cx="235715" cy="3214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9A26A8-F041-4097-AF69-174D33070FC9}"/>
              </a:ext>
            </a:extLst>
          </p:cNvPr>
          <p:cNvSpPr/>
          <p:nvPr userDrawn="1"/>
        </p:nvSpPr>
        <p:spPr>
          <a:xfrm>
            <a:off x="0" y="4495952"/>
            <a:ext cx="9144000" cy="648393"/>
          </a:xfrm>
          <a:prstGeom prst="rect">
            <a:avLst/>
          </a:prstGeom>
          <a:solidFill>
            <a:srgbClr val="00A3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F5AA71-3F4D-4E9E-BA5E-688B6C5A5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1382" y="2075405"/>
            <a:ext cx="6858000" cy="79328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FontTx/>
              <a:buNone/>
              <a:defRPr sz="27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4FC2D0F-6FA4-4470-9D28-7A0490629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1382" y="2725834"/>
            <a:ext cx="6858000" cy="4911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275662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2596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class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395" y="112229"/>
            <a:ext cx="7662257" cy="66618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25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759" y="1153392"/>
            <a:ext cx="7260129" cy="30050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77E12C6-00F3-439F-A2FE-1D2F0A604A8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841753" y="644132"/>
            <a:ext cx="7260128" cy="5092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rgbClr val="275662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3164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 - Vers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405A067-B49C-4F11-A938-80BC29FEEB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8229"/>
            <a:ext cx="3057525" cy="209311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C5A9449-A06C-4EA1-A540-CB2DC3C493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81" y="2146702"/>
            <a:ext cx="235744" cy="3214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9A26A8-F041-4097-AF69-174D33070FC9}"/>
              </a:ext>
            </a:extLst>
          </p:cNvPr>
          <p:cNvSpPr/>
          <p:nvPr userDrawn="1"/>
        </p:nvSpPr>
        <p:spPr>
          <a:xfrm>
            <a:off x="0" y="4495952"/>
            <a:ext cx="9144000" cy="648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35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F5AA71-3F4D-4E9E-BA5E-688B6C5A5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1382" y="2075405"/>
            <a:ext cx="6858000" cy="79328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FontTx/>
              <a:buNone/>
              <a:defRPr sz="27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4FC2D0F-6FA4-4470-9D28-7A0490629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1382" y="2725834"/>
            <a:ext cx="6858000" cy="4911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275662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BA136EC-F916-4BA0-840B-3A2D3BEC36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390" y="954164"/>
            <a:ext cx="1160000" cy="31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04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1752" y="1310322"/>
            <a:ext cx="7293378" cy="3007433"/>
          </a:xfrm>
          <a:prstGeom prst="rect">
            <a:avLst/>
          </a:prstGeom>
        </p:spPr>
        <p:txBody>
          <a:bodyPr/>
          <a:lstStyle>
            <a:lvl1pPr>
              <a:defRPr sz="1800" b="0"/>
            </a:lvl1pPr>
            <a:lvl2pPr>
              <a:defRPr sz="165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40F9627-3E1A-4004-ABFB-AFCBC126E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395" y="112229"/>
            <a:ext cx="7662257" cy="66618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25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A145E71-E6DC-460B-BD9E-537A5B24AA29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841753" y="644132"/>
            <a:ext cx="7377899" cy="5092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rgbClr val="275662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6295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1752" y="1153396"/>
            <a:ext cx="3301192" cy="3263504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5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9497" y="1153396"/>
            <a:ext cx="3301192" cy="3263504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65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F91C4CC-48F8-459E-8260-CB6FFD7E8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395" y="112229"/>
            <a:ext cx="7662257" cy="66618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25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FD9EB01-BC37-475E-8D86-8ADA8009556E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841753" y="644132"/>
            <a:ext cx="7377899" cy="5092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rgbClr val="275662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1608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752" y="1153396"/>
            <a:ext cx="3247723" cy="61319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5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1752" y="1766591"/>
            <a:ext cx="3247723" cy="252704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8105" y="1153396"/>
            <a:ext cx="3263718" cy="61319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5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8105" y="1766591"/>
            <a:ext cx="3263718" cy="252704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F8A4CBC-A3CA-47B3-81F3-C727E0427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395" y="112229"/>
            <a:ext cx="7662257" cy="66618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25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1D175C3-B714-432E-8A1F-D0A82822D0DC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841753" y="644132"/>
            <a:ext cx="7377899" cy="5092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rgbClr val="275662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2569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31F39E2-47D4-4E2A-8889-FBAB04A15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395" y="112229"/>
            <a:ext cx="7662257" cy="66618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25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7937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953" y="436418"/>
            <a:ext cx="3082468" cy="68268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18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436418"/>
            <a:ext cx="4629150" cy="3796839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A161D90-8CEB-43C5-B5C5-E16450DD9099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834045" y="1119105"/>
            <a:ext cx="2805376" cy="8260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rgbClr val="275662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B498EB6-14FF-4794-BB07-42C86721F093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34045" y="1945178"/>
            <a:ext cx="2805376" cy="22880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369911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436421"/>
            <a:ext cx="4629150" cy="3778136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34FCCB7-9322-4303-8EEA-24D510DAF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953" y="436418"/>
            <a:ext cx="3082468" cy="68268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18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2AEB53-71C1-4969-9341-68037EF54F31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834045" y="1119105"/>
            <a:ext cx="2805376" cy="8260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rgbClr val="275662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8FA8FB2-CADF-4B7B-9982-D532987D5500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34045" y="1945178"/>
            <a:ext cx="2805376" cy="22880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44270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3245" y="1068036"/>
            <a:ext cx="7285066" cy="3310001"/>
          </a:xfrm>
          <a:prstGeom prst="rect">
            <a:avLst/>
          </a:prstGeom>
        </p:spPr>
        <p:txBody>
          <a:bodyPr vert="eaVert"/>
          <a:lstStyle>
            <a:lvl1pPr>
              <a:defRPr sz="1800"/>
            </a:lvl1pPr>
            <a:lvl2pPr>
              <a:defRPr sz="165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40E54DF-C1EA-4882-A6F1-99592839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395" y="112229"/>
            <a:ext cx="7662257" cy="66618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225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1A144AD-A97F-4337-A396-D74ADA0CB30F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841753" y="644132"/>
            <a:ext cx="7377899" cy="5092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rgbClr val="275662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5915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822" y="273850"/>
            <a:ext cx="1316528" cy="4358879"/>
          </a:xfrm>
          <a:prstGeom prst="rect">
            <a:avLst/>
          </a:prstGeom>
        </p:spPr>
        <p:txBody>
          <a:bodyPr vert="eaVert"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8" y="273850"/>
            <a:ext cx="618078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0C85A8C-AE66-4CB1-AC77-8A0677F197D5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 rot="5400000">
            <a:off x="4969513" y="2113779"/>
            <a:ext cx="4358879" cy="6790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rgbClr val="275662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7711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457200" y="1203480"/>
            <a:ext cx="8229300" cy="29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26924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1">
  <p:cSld name="TITLE_AND_BODY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0" tIns="0" rIns="0" bIns="0" anchor="t" anchorCtr="0"/>
          <a:lstStyle>
            <a:lvl1pPr marL="456980" lvl="0" indent="-22849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3961" lvl="1" indent="-22849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0942" lvl="2" indent="-22849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7923" lvl="3" indent="-22849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4903" lvl="4" indent="-22849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1884" lvl="5" indent="-22849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198864" lvl="6" indent="-22849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5844" lvl="7" indent="-22849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2826" lvl="8" indent="-22849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2" tIns="91382" rIns="91382" bIns="91382" anchor="ctr" anchorCtr="0">
            <a:noAutofit/>
          </a:bodyPr>
          <a:lstStyle>
            <a:lvl1pPr lvl="0" rtl="0">
              <a:buNone/>
              <a:defRPr b="0" i="0"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/>
              <a:pPr/>
              <a:t>‹N°›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76540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4" name="Google Shape;64;p2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2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6" name="Google Shape;66;p2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74" name="Google Shape;74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5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1" name="Google Shape;81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6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image" Target="../media/image5.png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15" name="Google Shape;15;p14"/>
          <p:cNvSpPr txBox="1"/>
          <p:nvPr/>
        </p:nvSpPr>
        <p:spPr>
          <a:xfrm>
            <a:off x="7442340" y="4753304"/>
            <a:ext cx="1566698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900" b="0" i="0" u="none" strike="noStrike" cap="none">
                <a:solidFill>
                  <a:srgbClr val="00A3A6"/>
                </a:solidFill>
                <a:latin typeface="Raleway"/>
                <a:ea typeface="Raleway"/>
                <a:cs typeface="Raleway"/>
                <a:sym typeface="Raleway"/>
              </a:rPr>
              <a:t>p. </a:t>
            </a:r>
            <a:fld id="{00000000-1234-1234-1234-123412341234}" type="slidenum">
              <a:rPr lang="fr-FR" sz="900" b="0" i="0" u="none" strike="noStrike" cap="none">
                <a:solidFill>
                  <a:srgbClr val="00A3A6"/>
                </a:solidFill>
                <a:latin typeface="Raleway"/>
                <a:ea typeface="Raleway"/>
                <a:cs typeface="Raleway"/>
                <a:sym typeface="Raleway"/>
              </a:rPr>
              <a:t>‹N°›</a:t>
            </a:fld>
            <a:endParaRPr sz="900" b="0" i="0" u="none" strike="noStrike" cap="none">
              <a:solidFill>
                <a:srgbClr val="00A3A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6" name="Google Shape;16;p14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0" y="4557140"/>
            <a:ext cx="1500188" cy="6000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AB0761A-E06C-2B42-B6D3-9C1DEB142F85}"/>
              </a:ext>
            </a:extLst>
          </p:cNvPr>
          <p:cNvSpPr txBox="1"/>
          <p:nvPr userDrawn="1"/>
        </p:nvSpPr>
        <p:spPr>
          <a:xfrm>
            <a:off x="857249" y="4763051"/>
            <a:ext cx="503708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750" b="0" i="0">
                <a:solidFill>
                  <a:srgbClr val="275662"/>
                </a:solidFill>
                <a:latin typeface="+mn-lt"/>
                <a:cs typeface="Calibri" panose="020F0502020204030204" pitchFamily="34" charset="0"/>
              </a:rPr>
              <a:t>SLD</a:t>
            </a:r>
            <a:endParaRPr lang="fr-FR" sz="750" b="0" i="0">
              <a:solidFill>
                <a:srgbClr val="275662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684842A-F5F2-EE44-A1A3-A499193B2633}"/>
              </a:ext>
            </a:extLst>
          </p:cNvPr>
          <p:cNvSpPr txBox="1"/>
          <p:nvPr userDrawn="1"/>
        </p:nvSpPr>
        <p:spPr>
          <a:xfrm>
            <a:off x="857249" y="4899853"/>
            <a:ext cx="503708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0" b="0" i="0">
                <a:solidFill>
                  <a:srgbClr val="00A3A6"/>
                </a:solidFill>
                <a:latin typeface="+mj-lt"/>
                <a:cs typeface="Calibri" panose="020F0502020204030204" pitchFamily="34" charset="0"/>
              </a:rPr>
              <a:t>Claire Nédellec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1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9BD61C6-FAFF-7347-8CA5-FCF330705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3ECFD3F-16B3-FE4A-A688-E1149350AF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270F25F-D0D3-1540-8AB4-19786EA4A4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9B482E8-6E0E-1B4F-B1FD-C69DB9E858D9}" type="datetimeFigureOut">
              <a:rPr lang="en-US" smtClean="0"/>
              <a:pPr/>
              <a:t>10/5/21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D0300D-E712-5041-82F8-C920EC735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6EC5E9-047A-664A-9F9F-5A9F590E13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EAE9E2F-23E6-F84C-861E-B73EC3FF3623}"/>
              </a:ext>
            </a:extLst>
          </p:cNvPr>
          <p:cNvSpPr txBox="1"/>
          <p:nvPr userDrawn="1"/>
        </p:nvSpPr>
        <p:spPr>
          <a:xfrm>
            <a:off x="7442340" y="4753304"/>
            <a:ext cx="15666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b="0" i="0">
                <a:solidFill>
                  <a:srgbClr val="00A3A6"/>
                </a:solidFill>
                <a:latin typeface="Raleway" panose="020B0503030101060003" pitchFamily="34" charset="0"/>
                <a:cs typeface="Calibri" panose="020F0502020204030204" pitchFamily="34" charset="0"/>
              </a:rPr>
              <a:t>p. </a:t>
            </a:r>
            <a:fld id="{10B4F56D-375A-4CA4-ABA3-E73F3ECBB440}" type="slidenum">
              <a:rPr lang="fr-FR" sz="900" b="0" i="0" smtClean="0">
                <a:solidFill>
                  <a:srgbClr val="00A3A6"/>
                </a:solidFill>
                <a:latin typeface="Raleway" panose="020B0503030101060003" pitchFamily="34" charset="0"/>
                <a:cs typeface="Calibri" panose="020F0502020204030204" pitchFamily="34" charset="0"/>
              </a:rPr>
              <a:pPr algn="r"/>
              <a:t>‹N°›</a:t>
            </a:fld>
            <a:endParaRPr lang="fr-FR" sz="900" b="0" i="0">
              <a:solidFill>
                <a:srgbClr val="00A3A6"/>
              </a:solidFill>
              <a:latin typeface="Raleway" panose="020B0503030101060003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1CFE890-8DA7-0A4F-8B6F-81B6034B0A5E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7140"/>
            <a:ext cx="1500188" cy="60007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2DEE8F3-C022-794D-A81C-315C3D878EC1}"/>
              </a:ext>
            </a:extLst>
          </p:cNvPr>
          <p:cNvSpPr txBox="1"/>
          <p:nvPr userDrawn="1"/>
        </p:nvSpPr>
        <p:spPr>
          <a:xfrm>
            <a:off x="857249" y="4763051"/>
            <a:ext cx="503708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750" b="0" i="0">
                <a:solidFill>
                  <a:srgbClr val="275662"/>
                </a:solidFill>
                <a:latin typeface="+mn-lt"/>
                <a:cs typeface="Calibri" panose="020F0502020204030204" pitchFamily="34" charset="0"/>
              </a:rPr>
              <a:t>SLD</a:t>
            </a:r>
            <a:endParaRPr lang="fr-FR" sz="750" b="0" i="0">
              <a:solidFill>
                <a:srgbClr val="275662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A34CE94-CC8E-DA46-A779-277A0EF9B470}"/>
              </a:ext>
            </a:extLst>
          </p:cNvPr>
          <p:cNvSpPr txBox="1"/>
          <p:nvPr userDrawn="1"/>
        </p:nvSpPr>
        <p:spPr>
          <a:xfrm>
            <a:off x="857249" y="4899853"/>
            <a:ext cx="5037083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0" b="0" i="0">
                <a:solidFill>
                  <a:srgbClr val="00A3A6"/>
                </a:solidFill>
                <a:latin typeface="+mj-lt"/>
                <a:cs typeface="Calibri" panose="020F0502020204030204" pitchFamily="34" charset="0"/>
              </a:rPr>
              <a:t>Claire Nédellec</a:t>
            </a:r>
          </a:p>
        </p:txBody>
      </p:sp>
    </p:spTree>
    <p:extLst>
      <p:ext uri="{BB962C8B-B14F-4D97-AF65-F5344CB8AC3E}">
        <p14:creationId xmlns:p14="http://schemas.microsoft.com/office/powerpoint/2010/main" val="2846748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27566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hyperlink" Target="http://www.cropontology.org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"/>
          <p:cNvSpPr txBox="1">
            <a:spLocks noGrp="1"/>
          </p:cNvSpPr>
          <p:nvPr>
            <p:ph type="ctrTitle"/>
          </p:nvPr>
        </p:nvSpPr>
        <p:spPr>
          <a:xfrm>
            <a:off x="3405937" y="1905328"/>
            <a:ext cx="4631158" cy="1204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 algn="r"/>
            <a:r>
              <a:rPr lang="fr-FR"/>
              <a:t>Annotation et liage de données textuelles et non textuelles - deux cas d’étude </a:t>
            </a:r>
            <a:endParaRPr sz="3600"/>
          </a:p>
        </p:txBody>
      </p:sp>
      <p:sp>
        <p:nvSpPr>
          <p:cNvPr id="251" name="Google Shape;251;p1"/>
          <p:cNvSpPr txBox="1">
            <a:spLocks noGrp="1"/>
          </p:cNvSpPr>
          <p:nvPr>
            <p:ph type="subTitle" idx="1"/>
          </p:nvPr>
        </p:nvSpPr>
        <p:spPr>
          <a:xfrm>
            <a:off x="151095" y="4082716"/>
            <a:ext cx="5447600" cy="93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ts val="1800"/>
              </a:lnSpc>
              <a:spcBef>
                <a:spcPts val="0"/>
              </a:spcBef>
            </a:pPr>
            <a:r>
              <a:rPr lang="fr-FR" sz="1400">
                <a:solidFill>
                  <a:schemeClr val="bg1"/>
                </a:solidFill>
              </a:rPr>
              <a:t>Claire Nédellec, Michaël Alaux, Mouhamadou Ba, Robert Bossy, Louise Deléger, Sandra Dérozier, Mariya Evtimova, Catherine Faron, Raphaël Flores, Liliana Ibanescu, Pierre Larmande, Valentin Loux, Maud Marty, Franck Michel, Cyril Pommier </a:t>
            </a:r>
            <a:endParaRPr sz="1400">
              <a:solidFill>
                <a:schemeClr val="bg1"/>
              </a:solidFill>
            </a:endParaRPr>
          </a:p>
        </p:txBody>
      </p:sp>
      <p:sp>
        <p:nvSpPr>
          <p:cNvPr id="252" name="Google Shape;252;p1"/>
          <p:cNvSpPr txBox="1"/>
          <p:nvPr/>
        </p:nvSpPr>
        <p:spPr>
          <a:xfrm>
            <a:off x="6494283" y="4231788"/>
            <a:ext cx="2649717" cy="639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5662"/>
              </a:buClr>
              <a:buSzPts val="1600"/>
              <a:buFont typeface="Arial"/>
              <a:buNone/>
            </a:pPr>
            <a:r>
              <a:rPr lang="fr-FR" sz="1600" b="0" i="0" u="none" strike="noStrike" cap="none">
                <a:solidFill>
                  <a:srgbClr val="275662"/>
                </a:solidFill>
                <a:latin typeface="Calibri"/>
                <a:ea typeface="Calibri"/>
                <a:cs typeface="Calibri"/>
                <a:sym typeface="Calibri"/>
              </a:rPr>
              <a:t>Séminaire SLD, 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5662"/>
              </a:buClr>
              <a:buSzPts val="1600"/>
              <a:buFont typeface="Arial"/>
              <a:buNone/>
            </a:pPr>
            <a:r>
              <a:rPr lang="fr-FR" sz="1600" b="0" i="0" u="none" strike="noStrike" cap="none">
                <a:solidFill>
                  <a:srgbClr val="275662"/>
                </a:solidFill>
                <a:latin typeface="Calibri"/>
                <a:ea typeface="Calibri"/>
                <a:cs typeface="Calibri"/>
                <a:sym typeface="Calibri"/>
              </a:rPr>
              <a:t>Sète, le 12 octobre 2021</a:t>
            </a:r>
            <a:endParaRPr sz="1600" b="0" i="0" u="none" strike="noStrike" cap="none">
              <a:solidFill>
                <a:srgbClr val="2756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75662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2756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650EDB3-B495-D24C-8001-B3D0F6518F0C}"/>
              </a:ext>
            </a:extLst>
          </p:cNvPr>
          <p:cNvPicPr/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58" t="216" r="5328" b="15172"/>
          <a:stretch/>
        </p:blipFill>
        <p:spPr bwMode="auto">
          <a:xfrm>
            <a:off x="0" y="9842"/>
            <a:ext cx="9144000" cy="43169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/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AB5ED1E-26C8-074E-9D64-1C0EAF5A1BB6}"/>
              </a:ext>
            </a:extLst>
          </p:cNvPr>
          <p:cNvSpPr txBox="1"/>
          <p:nvPr/>
        </p:nvSpPr>
        <p:spPr>
          <a:xfrm>
            <a:off x="568929" y="1171366"/>
            <a:ext cx="8164254" cy="280076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1600">
                <a:solidFill>
                  <a:srgbClr val="1156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Informations</a:t>
            </a:r>
          </a:p>
          <a:p>
            <a:r>
              <a:rPr lang="fr-FR" sz="16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Sources homogènes en contenu, hétérogènes en représentation, </a:t>
            </a:r>
          </a:p>
          <a:p>
            <a:r>
              <a:rPr lang="fr-FR" sz="16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bases de données de collections et bibliographie</a:t>
            </a:r>
          </a:p>
          <a:p>
            <a:endParaRPr lang="fr-FR" sz="1600">
              <a:solidFill>
                <a:srgbClr val="11568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>
                <a:solidFill>
                  <a:srgbClr val="1156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Alignements</a:t>
            </a:r>
            <a:endParaRPr lang="fr-FR" sz="160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buAutoNum type="arabicPeriod"/>
            </a:pPr>
            <a:r>
              <a:rPr lang="fr-FR" sz="16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Alignement relativement simple des </a:t>
            </a:r>
            <a:r>
              <a:rPr lang="fr-FR" sz="16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schémas entités-association </a:t>
            </a:r>
            <a:r>
              <a:rPr lang="fr-FR" sz="16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 bases de données avec le schéma d’annotation du texte</a:t>
            </a:r>
          </a:p>
          <a:p>
            <a:pPr marL="228600" indent="-228600">
              <a:buAutoNum type="arabicPeriod"/>
            </a:pPr>
            <a:r>
              <a:rPr lang="fr-FR" sz="16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Alignement des valeurs </a:t>
            </a:r>
          </a:p>
          <a:p>
            <a:pPr marL="555625" lvl="2" indent="-285750">
              <a:buFont typeface="Arial" panose="020B0604020202020204" pitchFamily="34" charset="0"/>
              <a:buChar char="•"/>
            </a:pPr>
            <a:r>
              <a:rPr lang="fr-FR" sz="16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 </a:t>
            </a:r>
            <a:r>
              <a:rPr lang="fr-FR" sz="16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normalisation </a:t>
            </a:r>
            <a:r>
              <a:rPr lang="fr-FR" sz="16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 valeurs textuelles et des valeurs des bases de données par les mêmes référentiels : </a:t>
            </a:r>
          </a:p>
          <a:p>
            <a:pPr marL="555625" lvl="2" indent="-285750">
              <a:buFont typeface="Arial" panose="020B0604020202020204" pitchFamily="34" charset="0"/>
              <a:buChar char="•"/>
            </a:pPr>
            <a:r>
              <a:rPr lang="fr-FR" sz="16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 problème difficile, résolu par des méthodes de traitement automatique de la langue.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1FDAE59-AFED-134B-9339-047E56DA235D}"/>
              </a:ext>
            </a:extLst>
          </p:cNvPr>
          <p:cNvSpPr txBox="1">
            <a:spLocks/>
          </p:cNvSpPr>
          <p:nvPr/>
        </p:nvSpPr>
        <p:spPr>
          <a:xfrm>
            <a:off x="119270" y="61209"/>
            <a:ext cx="8852452" cy="7140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0" tIns="0" rIns="0" bIns="0" rtlCol="0" anchor="ctr" anchorCtr="0">
            <a:normAutofit/>
          </a:bodyPr>
          <a:lstStyle>
            <a:lvl1pPr marR="0" lvl="0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kern="1200" cap="none">
                <a:solidFill>
                  <a:srgbClr val="084557"/>
                </a:solidFill>
                <a:latin typeface="+mj-lt"/>
                <a:ea typeface="+mj-ea"/>
                <a:cs typeface="+mj-c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pPr>
              <a:lnSpc>
                <a:spcPct val="120000"/>
              </a:lnSpc>
            </a:pPr>
            <a:r>
              <a:rPr lang="en-US" sz="3200">
                <a:latin typeface="Calibri Light" panose="020F0302020204030204" pitchFamily="34" charset="0"/>
                <a:cs typeface="Calibri Light" panose="020F0302020204030204" pitchFamily="34" charset="0"/>
              </a:rPr>
              <a:t>  Bilan du cas d’étude sur les propriétés microbiennes</a:t>
            </a:r>
          </a:p>
        </p:txBody>
      </p:sp>
    </p:spTree>
    <p:extLst>
      <p:ext uri="{BB962C8B-B14F-4D97-AF65-F5344CB8AC3E}">
        <p14:creationId xmlns:p14="http://schemas.microsoft.com/office/powerpoint/2010/main" val="3197279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018">
            <a:extLst>
              <a:ext uri="{FF2B5EF4-FFF2-40B4-BE49-F238E27FC236}">
                <a16:creationId xmlns:a16="http://schemas.microsoft.com/office/drawing/2014/main" id="{AFCDD65D-1CB1-2745-B5F8-44FCEF65070A}"/>
              </a:ext>
            </a:extLst>
          </p:cNvPr>
          <p:cNvGrpSpPr/>
          <p:nvPr/>
        </p:nvGrpSpPr>
        <p:grpSpPr>
          <a:xfrm>
            <a:off x="760454" y="755375"/>
            <a:ext cx="7623091" cy="5041378"/>
            <a:chOff x="0" y="0"/>
            <a:chExt cx="5227955" cy="3823335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0B9F2EE3-DD28-6D45-A73B-5732AFC07D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66" r="26596"/>
            <a:stretch/>
          </p:blipFill>
          <p:spPr bwMode="auto">
            <a:xfrm>
              <a:off x="0" y="0"/>
              <a:ext cx="2160905" cy="382333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/>
              </a:ext>
            </a:extLst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0E9D9D1D-3FA9-2D45-B2FB-A99D64F0D2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66" r="26596"/>
            <a:stretch/>
          </p:blipFill>
          <p:spPr bwMode="auto">
            <a:xfrm>
              <a:off x="816610" y="0"/>
              <a:ext cx="2160905" cy="382333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/>
              </a:ext>
            </a:extLst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76F1FBD5-9FD7-2446-8B47-C560C32C1E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66" r="26596"/>
            <a:stretch/>
          </p:blipFill>
          <p:spPr bwMode="auto">
            <a:xfrm>
              <a:off x="1966595" y="0"/>
              <a:ext cx="2160905" cy="382333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/>
              </a:ext>
            </a:extLst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DF60F4D9-3C95-1444-A82B-83D0BE6F5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66" r="26596"/>
            <a:stretch/>
          </p:blipFill>
          <p:spPr bwMode="auto">
            <a:xfrm>
              <a:off x="3067050" y="0"/>
              <a:ext cx="2160905" cy="382333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lc="http://schemas.openxmlformats.org/drawingml/2006/lockedCanvas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39467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500DF2-96F9-E640-B306-9A9B98A7BB9B}"/>
              </a:ext>
            </a:extLst>
          </p:cNvPr>
          <p:cNvSpPr txBox="1">
            <a:spLocks/>
          </p:cNvSpPr>
          <p:nvPr/>
        </p:nvSpPr>
        <p:spPr>
          <a:xfrm>
            <a:off x="212697" y="183547"/>
            <a:ext cx="8553616" cy="5877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27566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0">
                <a:latin typeface="Calibri Light" panose="020F0302020204030204" pitchFamily="34" charset="0"/>
                <a:cs typeface="Calibri Light" panose="020F0302020204030204" pitchFamily="34" charset="0"/>
              </a:rPr>
              <a:t>WheatIS, un système unifié pour les données textuelles et les observations phénotypique de variétés de blé</a:t>
            </a:r>
          </a:p>
        </p:txBody>
      </p:sp>
      <p:pic>
        <p:nvPicPr>
          <p:cNvPr id="4" name="Image 3" descr="Onion">
            <a:extLst>
              <a:ext uri="{FF2B5EF4-FFF2-40B4-BE49-F238E27FC236}">
                <a16:creationId xmlns:a16="http://schemas.microsoft.com/office/drawing/2014/main" id="{FBEEFF47-D0CF-B64E-A904-3D93EFEB488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596" y="1602457"/>
            <a:ext cx="1668869" cy="12704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35">
            <a:extLst>
              <a:ext uri="{FF2B5EF4-FFF2-40B4-BE49-F238E27FC236}">
                <a16:creationId xmlns:a16="http://schemas.microsoft.com/office/drawing/2014/main" id="{ABD91244-25DD-8C41-8E5A-0D585C090B5C}"/>
              </a:ext>
            </a:extLst>
          </p:cNvPr>
          <p:cNvGrpSpPr>
            <a:grpSpLocks/>
          </p:cNvGrpSpPr>
          <p:nvPr/>
        </p:nvGrpSpPr>
        <p:grpSpPr bwMode="auto">
          <a:xfrm>
            <a:off x="3808079" y="3526562"/>
            <a:ext cx="1299774" cy="599110"/>
            <a:chOff x="958" y="7029"/>
            <a:chExt cx="7575" cy="3492"/>
          </a:xfrm>
        </p:grpSpPr>
        <p:grpSp>
          <p:nvGrpSpPr>
            <p:cNvPr id="6" name="Group 36">
              <a:extLst>
                <a:ext uri="{FF2B5EF4-FFF2-40B4-BE49-F238E27FC236}">
                  <a16:creationId xmlns:a16="http://schemas.microsoft.com/office/drawing/2014/main" id="{B2B34568-DF33-8949-BF7D-F928C85FF2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58" y="7029"/>
              <a:ext cx="7095" cy="3012"/>
              <a:chOff x="1166" y="7295"/>
              <a:chExt cx="7095" cy="3012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CB3A7F4-079E-F247-87BD-60F72B79F1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5" y="7295"/>
                <a:ext cx="7086" cy="3012"/>
              </a:xfrm>
              <a:prstGeom prst="rect">
                <a:avLst/>
              </a:prstGeom>
              <a:solidFill>
                <a:srgbClr val="484329"/>
              </a:solidFill>
              <a:ln w="19050">
                <a:solidFill>
                  <a:srgbClr val="4E6128"/>
                </a:solidFill>
                <a:miter lim="800000"/>
                <a:headEnd/>
                <a:tailEnd/>
              </a:ln>
              <a:effectLst>
                <a:outerShdw blurRad="38100" dist="25400" dir="5400000" algn="ctr" rotWithShape="0">
                  <a:srgbClr val="000000">
                    <a:alpha val="35001"/>
                  </a:srgbClr>
                </a:outerShdw>
              </a:effec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endParaRPr lang="fr-FR" sz="18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14" name="Picture 38" descr="text-alvisae">
                <a:extLst>
                  <a:ext uri="{FF2B5EF4-FFF2-40B4-BE49-F238E27FC236}">
                    <a16:creationId xmlns:a16="http://schemas.microsoft.com/office/drawing/2014/main" id="{B4798374-F09C-2B4C-81B9-8AF74A2CEC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6" y="7296"/>
                <a:ext cx="7037" cy="2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" name="Group 39">
              <a:extLst>
                <a:ext uri="{FF2B5EF4-FFF2-40B4-BE49-F238E27FC236}">
                  <a16:creationId xmlns:a16="http://schemas.microsoft.com/office/drawing/2014/main" id="{7F23D9F0-FACC-C544-80F7-88B81610F4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98" y="7269"/>
              <a:ext cx="7095" cy="3012"/>
              <a:chOff x="1166" y="7295"/>
              <a:chExt cx="7095" cy="3012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5B07EB6-A48D-7E4F-93CB-CF1BE86416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5" y="7295"/>
                <a:ext cx="7086" cy="3012"/>
              </a:xfrm>
              <a:prstGeom prst="rect">
                <a:avLst/>
              </a:prstGeom>
              <a:solidFill>
                <a:srgbClr val="484329"/>
              </a:solidFill>
              <a:ln w="19050">
                <a:solidFill>
                  <a:srgbClr val="4E6128"/>
                </a:solidFill>
                <a:miter lim="800000"/>
                <a:headEnd/>
                <a:tailEnd/>
              </a:ln>
              <a:effectLst>
                <a:outerShdw blurRad="38100" dist="25400" dir="5400000" algn="ctr" rotWithShape="0">
                  <a:srgbClr val="000000">
                    <a:alpha val="35001"/>
                  </a:srgbClr>
                </a:outerShdw>
              </a:effec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endParaRPr lang="fr-FR" sz="18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12" name="Picture 41" descr="text-alvisae">
                <a:extLst>
                  <a:ext uri="{FF2B5EF4-FFF2-40B4-BE49-F238E27FC236}">
                    <a16:creationId xmlns:a16="http://schemas.microsoft.com/office/drawing/2014/main" id="{7A20A0D1-3E68-9C4F-87D6-DFB96F5E1B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6" y="7296"/>
                <a:ext cx="7037" cy="2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" name="Group 42">
              <a:extLst>
                <a:ext uri="{FF2B5EF4-FFF2-40B4-BE49-F238E27FC236}">
                  <a16:creationId xmlns:a16="http://schemas.microsoft.com/office/drawing/2014/main" id="{2F3A5598-DA47-4446-914C-8AC51183C7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38" y="7509"/>
              <a:ext cx="7095" cy="3012"/>
              <a:chOff x="1166" y="7295"/>
              <a:chExt cx="7095" cy="3012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1D43FBF-825C-A74F-904D-894203E7F8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5" y="7295"/>
                <a:ext cx="7086" cy="3012"/>
              </a:xfrm>
              <a:prstGeom prst="rect">
                <a:avLst/>
              </a:prstGeom>
              <a:solidFill>
                <a:srgbClr val="484329"/>
              </a:solidFill>
              <a:ln w="19050">
                <a:solidFill>
                  <a:srgbClr val="4E6128"/>
                </a:solidFill>
                <a:miter lim="800000"/>
                <a:headEnd/>
                <a:tailEnd/>
              </a:ln>
              <a:effectLst>
                <a:outerShdw blurRad="38100" dist="25400" dir="5400000" algn="ctr" rotWithShape="0">
                  <a:srgbClr val="000000">
                    <a:alpha val="35001"/>
                  </a:srgbClr>
                </a:outerShdw>
              </a:effectLst>
            </p:spPr>
            <p:txBody>
              <a:bodyPr rot="0" vert="horz" wrap="square" lIns="91440" tIns="91440" rIns="91440" bIns="91440" anchor="t" anchorCtr="0" upright="1">
                <a:noAutofit/>
              </a:bodyPr>
              <a:lstStyle/>
              <a:p>
                <a:endParaRPr lang="fr-FR" sz="180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10" name="Picture 44" descr="text-alvisae">
                <a:extLst>
                  <a:ext uri="{FF2B5EF4-FFF2-40B4-BE49-F238E27FC236}">
                    <a16:creationId xmlns:a16="http://schemas.microsoft.com/office/drawing/2014/main" id="{87C8023C-9804-3F4C-80B7-D7D310906F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6" y="7296"/>
                <a:ext cx="7037" cy="2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0" name="Text Box 58">
            <a:extLst>
              <a:ext uri="{FF2B5EF4-FFF2-40B4-BE49-F238E27FC236}">
                <a16:creationId xmlns:a16="http://schemas.microsoft.com/office/drawing/2014/main" id="{CC2B620B-6E3D-1742-AB4B-9F35CD343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544" y="2814350"/>
            <a:ext cx="2063750" cy="56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91440" rIns="91440" bIns="91440" anchor="t" anchorCtr="0" upright="1">
            <a:noAutofit/>
          </a:bodyPr>
          <a:lstStyle/>
          <a:p>
            <a:pPr marL="14605" algn="ctr"/>
            <a:r>
              <a:rPr lang="fr-FR"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imes New Roman"/>
                <a:cs typeface="Times New Roman"/>
              </a:rPr>
              <a:t>Données expérimentales</a:t>
            </a:r>
          </a:p>
          <a:p>
            <a:pPr marL="14605" algn="ctr"/>
            <a:r>
              <a:rPr lang="fr-FR"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imes New Roman"/>
                <a:cs typeface="Times New Roman"/>
              </a:rPr>
              <a:t>annotées</a:t>
            </a:r>
          </a:p>
        </p:txBody>
      </p:sp>
      <p:cxnSp>
        <p:nvCxnSpPr>
          <p:cNvPr id="21" name="Line 48">
            <a:extLst>
              <a:ext uri="{FF2B5EF4-FFF2-40B4-BE49-F238E27FC236}">
                <a16:creationId xmlns:a16="http://schemas.microsoft.com/office/drawing/2014/main" id="{2DA80E02-B4F9-534D-A773-F951BE49E9B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924417" y="3029216"/>
            <a:ext cx="284786" cy="188856"/>
          </a:xfrm>
          <a:prstGeom prst="line">
            <a:avLst/>
          </a:prstGeom>
          <a:noFill/>
          <a:ln w="44450">
            <a:solidFill>
              <a:schemeClr val="accent2">
                <a:lumMod val="50000"/>
                <a:alpha val="64000"/>
              </a:schemeClr>
            </a:solidFill>
            <a:round/>
            <a:headEnd type="triangle" w="med" len="med"/>
            <a:tailEnd type="triangle" w="med" len="med"/>
          </a:ln>
          <a:effectLst>
            <a:outerShdw blurRad="38100" dist="25400" dir="5400000" algn="ctr" rotWithShape="0">
              <a:srgbClr val="000000">
                <a:alpha val="35001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2" name="Line 54">
            <a:extLst>
              <a:ext uri="{FF2B5EF4-FFF2-40B4-BE49-F238E27FC236}">
                <a16:creationId xmlns:a16="http://schemas.microsoft.com/office/drawing/2014/main" id="{C5410742-2DAC-C243-935B-64C77F141D4B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119140" y="2800724"/>
            <a:ext cx="283721" cy="365982"/>
          </a:xfrm>
          <a:prstGeom prst="line">
            <a:avLst/>
          </a:prstGeom>
          <a:noFill/>
          <a:ln w="44450">
            <a:solidFill>
              <a:srgbClr val="FFB8FA">
                <a:alpha val="64000"/>
              </a:srgbClr>
            </a:solidFill>
            <a:round/>
            <a:headEnd type="triangle" w="med" len="med"/>
            <a:tailEnd type="triangle" w="med" len="med"/>
          </a:ln>
          <a:effectLst>
            <a:outerShdw blurRad="38100" dist="25400" dir="5400000" algn="ctr" rotWithShape="0">
              <a:srgbClr val="000000">
                <a:alpha val="35001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6" name="Text Box 58">
            <a:extLst>
              <a:ext uri="{FF2B5EF4-FFF2-40B4-BE49-F238E27FC236}">
                <a16:creationId xmlns:a16="http://schemas.microsoft.com/office/drawing/2014/main" id="{4C17C17E-7FC9-0646-8759-AE4D5D69B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6095" y="1974378"/>
            <a:ext cx="2063750" cy="491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91440" rIns="91440" bIns="91440" anchor="t" anchorCtr="0" upright="1">
            <a:noAutofit/>
          </a:bodyPr>
          <a:lstStyle/>
          <a:p>
            <a:pPr marL="14605" algn="ctr"/>
            <a:r>
              <a:rPr lang="fr-FR"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imes New Roman"/>
                <a:cs typeface="Times New Roman"/>
              </a:rPr>
              <a:t>Différentes ontologies pour des sources de données différentes</a:t>
            </a:r>
          </a:p>
        </p:txBody>
      </p:sp>
      <p:sp>
        <p:nvSpPr>
          <p:cNvPr id="28" name="AutoShape 43">
            <a:extLst>
              <a:ext uri="{FF2B5EF4-FFF2-40B4-BE49-F238E27FC236}">
                <a16:creationId xmlns:a16="http://schemas.microsoft.com/office/drawing/2014/main" id="{B00E1FEA-3A10-2647-A8A4-6FEBD9244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72" y="1530778"/>
            <a:ext cx="5070475" cy="2846824"/>
          </a:xfrm>
          <a:prstGeom prst="roundRect">
            <a:avLst>
              <a:gd name="adj" fmla="val 16667"/>
            </a:avLst>
          </a:prstGeom>
          <a:noFill/>
          <a:ln w="6350">
            <a:solidFill>
              <a:srgbClr val="4A7EBB"/>
            </a:solidFill>
            <a:round/>
            <a:headEnd/>
            <a:tailEnd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>
                <a:gradFill rotWithShape="0">
                  <a:gsLst>
                    <a:gs pos="0">
                      <a:srgbClr val="9BC1FF"/>
                    </a:gs>
                    <a:gs pos="100000">
                      <a:srgbClr val="3F80CD"/>
                    </a:gs>
                  </a:gsLst>
                  <a:lin ang="5400000"/>
                </a:gradFill>
              </a14:hiddenFill>
            </a:ext>
            <a:ext uri="{AF507438-7753-43e0-B8FC-AC1667EBCBE1}">
              <a14:hiddenEffects xmlns:lc="http://schemas.openxmlformats.org/drawingml/2006/lockedCanvas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>
                <a:effectLst>
                  <a:outerShdw blurRad="38100" dist="25400" dir="5400000" algn="ctr" rotWithShape="0">
                    <a:srgbClr val="000000">
                      <a:alpha val="35001"/>
                    </a:srgbClr>
                  </a:outerShdw>
                </a:effectLst>
              </a14:hiddenEffects>
            </a:ext>
          </a:extLst>
        </p:spPr>
        <p:txBody>
          <a:bodyPr rot="0" vert="horz" wrap="square" lIns="51435" tIns="51435" rIns="51435" bIns="51435" anchor="t" anchorCtr="0" upright="1">
            <a:noAutofit/>
          </a:bodyPr>
          <a:lstStyle/>
          <a:p>
            <a:endParaRPr lang="fr-FR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Flèche vers la droite 33">
            <a:extLst>
              <a:ext uri="{FF2B5EF4-FFF2-40B4-BE49-F238E27FC236}">
                <a16:creationId xmlns:a16="http://schemas.microsoft.com/office/drawing/2014/main" id="{49874F17-1178-2A49-9A6A-E94DBC7317E3}"/>
              </a:ext>
            </a:extLst>
          </p:cNvPr>
          <p:cNvSpPr/>
          <p:nvPr/>
        </p:nvSpPr>
        <p:spPr>
          <a:xfrm>
            <a:off x="5649969" y="2717597"/>
            <a:ext cx="1022351" cy="438150"/>
          </a:xfrm>
          <a:prstGeom prst="rightArrow">
            <a:avLst/>
          </a:prstGeom>
          <a:solidFill>
            <a:srgbClr val="2756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>
              <a:latin typeface="Calibri" panose="020F0502020204030204" pitchFamily="34" charset="0"/>
            </a:endParaRPr>
          </a:p>
        </p:txBody>
      </p:sp>
      <p:grpSp>
        <p:nvGrpSpPr>
          <p:cNvPr id="35" name="Grouper 7">
            <a:extLst>
              <a:ext uri="{FF2B5EF4-FFF2-40B4-BE49-F238E27FC236}">
                <a16:creationId xmlns:a16="http://schemas.microsoft.com/office/drawing/2014/main" id="{A8F6F627-9F24-B745-A9BF-00C870227B12}"/>
              </a:ext>
            </a:extLst>
          </p:cNvPr>
          <p:cNvGrpSpPr/>
          <p:nvPr/>
        </p:nvGrpSpPr>
        <p:grpSpPr>
          <a:xfrm>
            <a:off x="836934" y="3298793"/>
            <a:ext cx="720784" cy="769706"/>
            <a:chOff x="1188719" y="1428560"/>
            <a:chExt cx="3437825" cy="3620959"/>
          </a:xfrm>
        </p:grpSpPr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B2FC3AD8-DF30-9D45-B2CF-865212769C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8405" r="14425" b="26141"/>
            <a:stretch/>
          </p:blipFill>
          <p:spPr>
            <a:xfrm>
              <a:off x="2052320" y="1428560"/>
              <a:ext cx="2574224" cy="3616959"/>
            </a:xfrm>
            <a:prstGeom prst="rect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0D0D6F78-E78C-EF42-9351-074D2DECD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751" r="82489" b="26141"/>
            <a:stretch/>
          </p:blipFill>
          <p:spPr>
            <a:xfrm>
              <a:off x="1188719" y="1432560"/>
              <a:ext cx="863601" cy="3616959"/>
            </a:xfrm>
            <a:prstGeom prst="rect">
              <a:avLst/>
            </a:prstGeom>
          </p:spPr>
        </p:pic>
      </p:grpSp>
      <p:grpSp>
        <p:nvGrpSpPr>
          <p:cNvPr id="38" name="Grouper 7">
            <a:extLst>
              <a:ext uri="{FF2B5EF4-FFF2-40B4-BE49-F238E27FC236}">
                <a16:creationId xmlns:a16="http://schemas.microsoft.com/office/drawing/2014/main" id="{1318E0FC-BAA8-EB4F-940C-47293F8C5D34}"/>
              </a:ext>
            </a:extLst>
          </p:cNvPr>
          <p:cNvGrpSpPr/>
          <p:nvPr/>
        </p:nvGrpSpPr>
        <p:grpSpPr>
          <a:xfrm>
            <a:off x="903461" y="3349366"/>
            <a:ext cx="720784" cy="769706"/>
            <a:chOff x="1188719" y="1428560"/>
            <a:chExt cx="3437825" cy="3620959"/>
          </a:xfrm>
        </p:grpSpPr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2C36F552-EDF5-FA45-8462-5536F7E600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8405" r="14425" b="26141"/>
            <a:stretch/>
          </p:blipFill>
          <p:spPr>
            <a:xfrm>
              <a:off x="2052320" y="1428560"/>
              <a:ext cx="2574224" cy="3616959"/>
            </a:xfrm>
            <a:prstGeom prst="rect">
              <a:avLst/>
            </a:prstGeom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A4CC60A5-E09C-0E46-A8D9-6F31C6B2AF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751" r="82489" b="26141"/>
            <a:stretch/>
          </p:blipFill>
          <p:spPr>
            <a:xfrm>
              <a:off x="1188719" y="1432560"/>
              <a:ext cx="863601" cy="3616959"/>
            </a:xfrm>
            <a:prstGeom prst="rect">
              <a:avLst/>
            </a:prstGeom>
          </p:spPr>
        </p:pic>
      </p:grpSp>
      <p:grpSp>
        <p:nvGrpSpPr>
          <p:cNvPr id="41" name="Grouper 7">
            <a:extLst>
              <a:ext uri="{FF2B5EF4-FFF2-40B4-BE49-F238E27FC236}">
                <a16:creationId xmlns:a16="http://schemas.microsoft.com/office/drawing/2014/main" id="{F9393F61-D528-C047-9184-3CCAD71DB690}"/>
              </a:ext>
            </a:extLst>
          </p:cNvPr>
          <p:cNvGrpSpPr/>
          <p:nvPr/>
        </p:nvGrpSpPr>
        <p:grpSpPr>
          <a:xfrm>
            <a:off x="951234" y="3413093"/>
            <a:ext cx="720784" cy="769706"/>
            <a:chOff x="1188719" y="1428560"/>
            <a:chExt cx="3437825" cy="3620959"/>
          </a:xfrm>
        </p:grpSpPr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EFE47612-9A4C-784B-9C13-8F0F0BED35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8405" r="14425" b="26141"/>
            <a:stretch/>
          </p:blipFill>
          <p:spPr>
            <a:xfrm>
              <a:off x="2052320" y="1428560"/>
              <a:ext cx="2574224" cy="3616959"/>
            </a:xfrm>
            <a:prstGeom prst="rect">
              <a:avLst/>
            </a:prstGeom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28CDC0F8-7BBA-794A-80A0-2E37801D31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751" r="82489" b="26141"/>
            <a:stretch/>
          </p:blipFill>
          <p:spPr>
            <a:xfrm>
              <a:off x="1188719" y="1432560"/>
              <a:ext cx="863601" cy="3616959"/>
            </a:xfrm>
            <a:prstGeom prst="rect">
              <a:avLst/>
            </a:prstGeom>
          </p:spPr>
        </p:pic>
      </p:grpSp>
      <p:sp>
        <p:nvSpPr>
          <p:cNvPr id="49" name="Text Box 58">
            <a:extLst>
              <a:ext uri="{FF2B5EF4-FFF2-40B4-BE49-F238E27FC236}">
                <a16:creationId xmlns:a16="http://schemas.microsoft.com/office/drawing/2014/main" id="{6CC4FCA6-6027-924A-AC1C-1B5E97508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9970" y="2117092"/>
            <a:ext cx="2063750" cy="491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91440" rIns="91440" bIns="91440" anchor="t" anchorCtr="0" upright="1">
            <a:noAutofit/>
          </a:bodyPr>
          <a:lstStyle/>
          <a:p>
            <a:pPr marL="14605" algn="ctr"/>
            <a:r>
              <a:rPr lang="fr-FR"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imes New Roman"/>
                <a:cs typeface="Times New Roman"/>
              </a:rPr>
              <a:t>Retourne un ensemble unique de données</a:t>
            </a:r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F2384E62-CBE4-F348-8BE3-E9C97DC6B9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5353" y="2953472"/>
            <a:ext cx="1120304" cy="420879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DC0D71B3-ACCE-0E4C-85CA-9BE5021E0F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1552" y="3029671"/>
            <a:ext cx="1120304" cy="420879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87EA143A-DA26-2248-AAEE-F01D7E0C59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6801" y="3124920"/>
            <a:ext cx="1120304" cy="420879"/>
          </a:xfrm>
          <a:prstGeom prst="rect">
            <a:avLst/>
          </a:prstGeom>
        </p:spPr>
      </p:pic>
      <p:sp>
        <p:nvSpPr>
          <p:cNvPr id="53" name="Text Box 58">
            <a:extLst>
              <a:ext uri="{FF2B5EF4-FFF2-40B4-BE49-F238E27FC236}">
                <a16:creationId xmlns:a16="http://schemas.microsoft.com/office/drawing/2014/main" id="{516F552D-3E82-2C4F-8862-D83B96BFB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9295" y="3279846"/>
            <a:ext cx="1005310" cy="30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91440" rIns="91440" bIns="91440" anchor="t" anchorCtr="0" upright="1">
            <a:noAutofit/>
          </a:bodyPr>
          <a:lstStyle/>
          <a:p>
            <a:pPr marL="14605" algn="ctr"/>
            <a:r>
              <a:rPr lang="fr-FR"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imes New Roman"/>
                <a:cs typeface="Times New Roman"/>
              </a:rPr>
              <a:t>Texte scientifique annoté</a:t>
            </a:r>
          </a:p>
        </p:txBody>
      </p:sp>
      <p:pic>
        <p:nvPicPr>
          <p:cNvPr id="54" name="Image 53">
            <a:extLst>
              <a:ext uri="{FF2B5EF4-FFF2-40B4-BE49-F238E27FC236}">
                <a16:creationId xmlns:a16="http://schemas.microsoft.com/office/drawing/2014/main" id="{59A2C43D-28D9-7947-A2F2-F069FAB754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7121" y="2679713"/>
            <a:ext cx="1120304" cy="420879"/>
          </a:xfrm>
          <a:prstGeom prst="rect">
            <a:avLst/>
          </a:prstGeom>
        </p:spPr>
      </p:pic>
      <p:grpSp>
        <p:nvGrpSpPr>
          <p:cNvPr id="57" name="Grouper 7">
            <a:extLst>
              <a:ext uri="{FF2B5EF4-FFF2-40B4-BE49-F238E27FC236}">
                <a16:creationId xmlns:a16="http://schemas.microsoft.com/office/drawing/2014/main" id="{EB95EE80-A1D1-0149-A61B-FF9D8906EA10}"/>
              </a:ext>
            </a:extLst>
          </p:cNvPr>
          <p:cNvGrpSpPr/>
          <p:nvPr/>
        </p:nvGrpSpPr>
        <p:grpSpPr>
          <a:xfrm>
            <a:off x="6869406" y="2658733"/>
            <a:ext cx="447715" cy="478103"/>
            <a:chOff x="1188719" y="1428560"/>
            <a:chExt cx="3437825" cy="3620959"/>
          </a:xfrm>
        </p:grpSpPr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C16E9D8D-787D-5047-85F6-6EA1CE0387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8405" r="14425" b="26141"/>
            <a:stretch/>
          </p:blipFill>
          <p:spPr>
            <a:xfrm>
              <a:off x="2052320" y="1428560"/>
              <a:ext cx="2574224" cy="3616959"/>
            </a:xfrm>
            <a:prstGeom prst="rect">
              <a:avLst/>
            </a:prstGeom>
          </p:spPr>
        </p:pic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7A706310-B722-8547-BDAC-52CBD83BDA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751" r="82489" b="26141"/>
            <a:stretch/>
          </p:blipFill>
          <p:spPr>
            <a:xfrm>
              <a:off x="1188719" y="1432560"/>
              <a:ext cx="863601" cy="3616959"/>
            </a:xfrm>
            <a:prstGeom prst="rect">
              <a:avLst/>
            </a:prstGeom>
          </p:spPr>
        </p:pic>
      </p:grpSp>
      <p:sp>
        <p:nvSpPr>
          <p:cNvPr id="60" name="Text Box 58">
            <a:extLst>
              <a:ext uri="{FF2B5EF4-FFF2-40B4-BE49-F238E27FC236}">
                <a16:creationId xmlns:a16="http://schemas.microsoft.com/office/drawing/2014/main" id="{30F298FA-F59D-8940-A53D-98054ECBB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2178" y="3619197"/>
            <a:ext cx="2063750" cy="83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91440" rIns="91440" bIns="91440" anchor="t" anchorCtr="0" upright="1">
            <a:noAutofit/>
          </a:bodyPr>
          <a:lstStyle/>
          <a:p>
            <a:pPr marL="14605" algn="ctr"/>
            <a:r>
              <a:rPr lang="fr-FR"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imes New Roman"/>
                <a:cs typeface="Times New Roman"/>
              </a:rPr>
              <a:t>Deux étapes : </a:t>
            </a:r>
          </a:p>
          <a:p>
            <a:pPr marL="14605" algn="ctr"/>
            <a:r>
              <a:rPr lang="fr-FR"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imes New Roman"/>
                <a:cs typeface="Times New Roman"/>
              </a:rPr>
              <a:t>(1) alignement des ontologies</a:t>
            </a:r>
          </a:p>
          <a:p>
            <a:pPr marL="14605" algn="ctr"/>
            <a:r>
              <a:rPr lang="fr-FR"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imes New Roman"/>
                <a:cs typeface="Times New Roman"/>
              </a:rPr>
              <a:t>(2) liage des données</a:t>
            </a:r>
          </a:p>
        </p:txBody>
      </p:sp>
      <p:sp>
        <p:nvSpPr>
          <p:cNvPr id="61" name="Pensées 60">
            <a:extLst>
              <a:ext uri="{FF2B5EF4-FFF2-40B4-BE49-F238E27FC236}">
                <a16:creationId xmlns:a16="http://schemas.microsoft.com/office/drawing/2014/main" id="{E84975EF-B373-9D45-8A9F-9BCBFD463114}"/>
              </a:ext>
            </a:extLst>
          </p:cNvPr>
          <p:cNvSpPr/>
          <p:nvPr/>
        </p:nvSpPr>
        <p:spPr>
          <a:xfrm>
            <a:off x="4969105" y="829379"/>
            <a:ext cx="1668869" cy="963192"/>
          </a:xfrm>
          <a:prstGeom prst="cloudCallout">
            <a:avLst/>
          </a:prstGeom>
          <a:noFill/>
          <a:ln>
            <a:solidFill>
              <a:srgbClr val="2756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rgbClr val="275662"/>
                </a:solidFill>
                <a:latin typeface="Calibri" panose="020F0502020204030204" pitchFamily="34" charset="0"/>
              </a:rPr>
              <a:t>Requête utilisateur</a:t>
            </a:r>
          </a:p>
          <a:p>
            <a:pPr algn="ctr"/>
            <a:r>
              <a:rPr lang="fr-FR" sz="1800">
                <a:solidFill>
                  <a:srgbClr val="275662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DB47AA81-DA98-9B42-87B2-6EEFE1F87C01}"/>
              </a:ext>
            </a:extLst>
          </p:cNvPr>
          <p:cNvSpPr txBox="1"/>
          <p:nvPr/>
        </p:nvSpPr>
        <p:spPr>
          <a:xfrm>
            <a:off x="7514997" y="662756"/>
            <a:ext cx="132119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Projet D2KAB</a:t>
            </a:r>
          </a:p>
          <a:p>
            <a:pPr algn="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MaIAGE</a:t>
            </a:r>
          </a:p>
          <a:p>
            <a:pPr algn="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URGI</a:t>
            </a:r>
          </a:p>
          <a:p>
            <a:pPr algn="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DiPSO</a:t>
            </a:r>
          </a:p>
          <a:p>
            <a:pPr algn="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Wimmics-INRIA</a:t>
            </a:r>
          </a:p>
        </p:txBody>
      </p:sp>
      <p:sp>
        <p:nvSpPr>
          <p:cNvPr id="45" name="AutoShape 43">
            <a:extLst>
              <a:ext uri="{FF2B5EF4-FFF2-40B4-BE49-F238E27FC236}">
                <a16:creationId xmlns:a16="http://schemas.microsoft.com/office/drawing/2014/main" id="{65F0870A-B940-8F4B-BD06-96DA45C93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1227" y="636975"/>
            <a:ext cx="1492902" cy="1207189"/>
          </a:xfrm>
          <a:prstGeom prst="roundRect">
            <a:avLst>
              <a:gd name="adj" fmla="val 16667"/>
            </a:avLst>
          </a:prstGeom>
          <a:noFill/>
          <a:ln w="6350">
            <a:solidFill>
              <a:srgbClr val="4A7EBB"/>
            </a:solidFill>
            <a:round/>
            <a:headEnd/>
            <a:tailEnd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>
                <a:gradFill rotWithShape="0">
                  <a:gsLst>
                    <a:gs pos="0">
                      <a:srgbClr val="9BC1FF"/>
                    </a:gs>
                    <a:gs pos="100000">
                      <a:srgbClr val="3F80CD"/>
                    </a:gs>
                  </a:gsLst>
                  <a:lin ang="5400000"/>
                </a:gradFill>
              </a14:hiddenFill>
            </a:ext>
            <a:ext uri="{AF507438-7753-43e0-B8FC-AC1667EBCBE1}">
              <a14:hiddenEffects xmlns:lc="http://schemas.openxmlformats.org/drawingml/2006/lockedCanvas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>
                <a:effectLst>
                  <a:outerShdw blurRad="38100" dist="25400" dir="5400000" algn="ctr" rotWithShape="0">
                    <a:srgbClr val="000000">
                      <a:alpha val="35001"/>
                    </a:srgbClr>
                  </a:outerShdw>
                </a:effectLst>
              </a14:hiddenEffects>
            </a:ext>
          </a:extLst>
        </p:spPr>
        <p:txBody>
          <a:bodyPr rot="0" vert="horz" wrap="square" lIns="51435" tIns="51435" rIns="51435" bIns="51435" anchor="t" anchorCtr="0" upright="1">
            <a:noAutofit/>
          </a:bodyPr>
          <a:lstStyle/>
          <a:p>
            <a:endParaRPr lang="fr-FR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AutoShape 43">
            <a:extLst>
              <a:ext uri="{FF2B5EF4-FFF2-40B4-BE49-F238E27FC236}">
                <a16:creationId xmlns:a16="http://schemas.microsoft.com/office/drawing/2014/main" id="{86670DC2-1593-CD41-B7B8-A960F5C96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2086" y="3457928"/>
            <a:ext cx="2013841" cy="1207189"/>
          </a:xfrm>
          <a:prstGeom prst="roundRect">
            <a:avLst>
              <a:gd name="adj" fmla="val 16667"/>
            </a:avLst>
          </a:prstGeom>
          <a:noFill/>
          <a:ln w="6350">
            <a:solidFill>
              <a:srgbClr val="4A7EBB"/>
            </a:solidFill>
            <a:round/>
            <a:headEnd/>
            <a:tailEnd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>
                <a:gradFill rotWithShape="0">
                  <a:gsLst>
                    <a:gs pos="0">
                      <a:srgbClr val="9BC1FF"/>
                    </a:gs>
                    <a:gs pos="100000">
                      <a:srgbClr val="3F80CD"/>
                    </a:gs>
                  </a:gsLst>
                  <a:lin ang="5400000"/>
                </a:gradFill>
              </a14:hiddenFill>
            </a:ext>
            <a:ext uri="{AF507438-7753-43e0-B8FC-AC1667EBCBE1}">
              <a14:hiddenEffects xmlns:lc="http://schemas.openxmlformats.org/drawingml/2006/lockedCanvas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>
                <a:effectLst>
                  <a:outerShdw blurRad="38100" dist="25400" dir="5400000" algn="ctr" rotWithShape="0">
                    <a:srgbClr val="000000">
                      <a:alpha val="35001"/>
                    </a:srgbClr>
                  </a:outerShdw>
                </a:effectLst>
              </a14:hiddenEffects>
            </a:ext>
          </a:extLst>
        </p:spPr>
        <p:txBody>
          <a:bodyPr rot="0" vert="horz" wrap="square" lIns="51435" tIns="51435" rIns="51435" bIns="51435" anchor="t" anchorCtr="0" upright="1">
            <a:noAutofit/>
          </a:bodyPr>
          <a:lstStyle/>
          <a:p>
            <a:endParaRPr lang="fr-FR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122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43">
            <a:extLst>
              <a:ext uri="{FF2B5EF4-FFF2-40B4-BE49-F238E27FC236}">
                <a16:creationId xmlns:a16="http://schemas.microsoft.com/office/drawing/2014/main" id="{A74B79BE-83C2-CE47-86F6-4000B6264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1" y="1129338"/>
            <a:ext cx="8793480" cy="1151106"/>
          </a:xfrm>
          <a:prstGeom prst="roundRect">
            <a:avLst>
              <a:gd name="adj" fmla="val 16667"/>
            </a:avLst>
          </a:prstGeom>
          <a:noFill/>
          <a:ln w="6350">
            <a:solidFill>
              <a:srgbClr val="4A7EBB"/>
            </a:solidFill>
            <a:round/>
            <a:headEnd/>
            <a:tailEnd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>
                <a:gradFill rotWithShape="0">
                  <a:gsLst>
                    <a:gs pos="0">
                      <a:srgbClr val="9BC1FF"/>
                    </a:gs>
                    <a:gs pos="100000">
                      <a:srgbClr val="3F80CD"/>
                    </a:gs>
                  </a:gsLst>
                  <a:lin ang="5400000"/>
                </a:gradFill>
              </a14:hiddenFill>
            </a:ext>
            <a:ext uri="{AF507438-7753-43e0-B8FC-AC1667EBCBE1}">
              <a14:hiddenEffects xmlns:lc="http://schemas.openxmlformats.org/drawingml/2006/lockedCanvas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>
                <a:effectLst>
                  <a:outerShdw blurRad="38100" dist="25400" dir="5400000" algn="ctr" rotWithShape="0">
                    <a:srgbClr val="000000">
                      <a:alpha val="35001"/>
                    </a:srgbClr>
                  </a:outerShdw>
                </a:effectLst>
              </a14:hiddenEffects>
            </a:ext>
          </a:extLst>
        </p:spPr>
        <p:txBody>
          <a:bodyPr rot="0" vert="horz" wrap="square" lIns="51435" tIns="51435" rIns="51435" bIns="51435" anchor="t" anchorCtr="0" upright="1">
            <a:noAutofit/>
          </a:bodyPr>
          <a:lstStyle/>
          <a:p>
            <a:endParaRPr lang="fr-FR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D0F407F-2C3E-A847-BBF2-1408A2AA632F}"/>
              </a:ext>
            </a:extLst>
          </p:cNvPr>
          <p:cNvSpPr txBox="1">
            <a:spLocks/>
          </p:cNvSpPr>
          <p:nvPr/>
        </p:nvSpPr>
        <p:spPr>
          <a:xfrm>
            <a:off x="152401" y="198289"/>
            <a:ext cx="8793480" cy="4214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27566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0" err="1">
                <a:latin typeface="Calibri Light" panose="020F0302020204030204" pitchFamily="34" charset="0"/>
                <a:cs typeface="Calibri Light" panose="020F0302020204030204" pitchFamily="34" charset="0"/>
              </a:rPr>
              <a:t>Extraction d’information comme moyen de structuration des informations scientifiques textuelles </a:t>
            </a:r>
            <a:r>
              <a:rPr lang="fr-FR" sz="1400" b="0" err="1">
                <a:latin typeface="Calibri Light" panose="020F0302020204030204" pitchFamily="34" charset="0"/>
                <a:cs typeface="Calibri Light" panose="020F0302020204030204" pitchFamily="34" charset="0"/>
              </a:rPr>
              <a:t>[</a:t>
            </a:r>
            <a:r>
              <a:rPr lang="fr-FR" sz="1600" b="0" err="1">
                <a:latin typeface="Calibri Light" panose="020F0302020204030204" pitchFamily="34" charset="0"/>
                <a:cs typeface="Calibri Light" panose="020F0302020204030204" pitchFamily="34" charset="0"/>
              </a:rPr>
              <a:t>Nédellec et al, MTSR 2014]</a:t>
            </a:r>
            <a:endParaRPr lang="fr-FR" sz="1600" b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22B30A5-A28F-9F4D-9CAA-6AB755A0BF09}"/>
              </a:ext>
            </a:extLst>
          </p:cNvPr>
          <p:cNvGraphicFramePr>
            <a:graphicFrameLocks noGrp="1"/>
          </p:cNvGraphicFramePr>
          <p:nvPr/>
        </p:nvGraphicFramePr>
        <p:xfrm>
          <a:off x="1331914" y="2774950"/>
          <a:ext cx="4499331" cy="16459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127481">
                  <a:extLst>
                    <a:ext uri="{9D8B030D-6E8A-4147-A177-3AD203B41FA5}">
                      <a16:colId xmlns:a16="http://schemas.microsoft.com/office/drawing/2014/main" val="538623611"/>
                    </a:ext>
                  </a:extLst>
                </a:gridCol>
                <a:gridCol w="2330450">
                  <a:extLst>
                    <a:ext uri="{9D8B030D-6E8A-4147-A177-3AD203B41FA5}">
                      <a16:colId xmlns:a16="http://schemas.microsoft.com/office/drawing/2014/main" val="1274021293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99453086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lvl="0" algn="ctr"/>
                      <a:r>
                        <a:rPr lang="fr-FR" sz="1200" b="0" i="0">
                          <a:latin typeface="Calibri" panose="020F050202020403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Variety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1200" b="0" i="0">
                          <a:latin typeface="Calibri" panose="020F050202020403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Phenotype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7938" lvl="0" indent="0" algn="ctr">
                        <a:lnSpc>
                          <a:spcPct val="100000"/>
                        </a:lnSpc>
                        <a:tabLst/>
                      </a:pPr>
                      <a:r>
                        <a:rPr lang="fr-FR" sz="1200" b="0" i="0">
                          <a:latin typeface="Calibri" panose="020F050202020403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Gene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919421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lvl="0" algn="ctr"/>
                      <a:r>
                        <a:rPr lang="fr-FR" sz="1200" b="0" i="0">
                          <a:solidFill>
                            <a:srgbClr val="275662"/>
                          </a:solidFill>
                          <a:latin typeface="Calibri" panose="020F050202020403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Courtot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1200" b="0" i="0">
                          <a:solidFill>
                            <a:srgbClr val="275662"/>
                          </a:solidFill>
                          <a:latin typeface="Calibri" panose="020F050202020403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resistant to Septoria Leaf Blotch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1200" b="0" i="0">
                          <a:solidFill>
                            <a:srgbClr val="275662"/>
                          </a:solidFill>
                          <a:latin typeface="Calibri" panose="020F050202020403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Stb9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37668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i="0">
                          <a:solidFill>
                            <a:srgbClr val="275662"/>
                          </a:solidFill>
                          <a:latin typeface="Calibri" panose="020F050202020403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Tonic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i="0">
                          <a:solidFill>
                            <a:srgbClr val="275662"/>
                          </a:solidFill>
                          <a:latin typeface="Calibri" panose="020F050202020403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resistant to Septoria Leaf Blotch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i="0">
                          <a:solidFill>
                            <a:srgbClr val="275662"/>
                          </a:solidFill>
                          <a:latin typeface="Calibri" panose="020F050202020403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Stb9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322718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i="0">
                          <a:solidFill>
                            <a:srgbClr val="275662"/>
                          </a:solidFill>
                          <a:latin typeface="Calibri" panose="020F050202020403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...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i="0">
                          <a:solidFill>
                            <a:srgbClr val="275662"/>
                          </a:solidFill>
                          <a:latin typeface="Calibri" panose="020F050202020403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...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i="0">
                          <a:solidFill>
                            <a:srgbClr val="275662"/>
                          </a:solidFill>
                          <a:latin typeface="Calibri" panose="020F050202020403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...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2758201"/>
                  </a:ext>
                </a:extLst>
              </a:tr>
            </a:tbl>
          </a:graphicData>
        </a:graphic>
      </p:graphicFrame>
      <p:pic>
        <p:nvPicPr>
          <p:cNvPr id="4" name="image22.png">
            <a:extLst>
              <a:ext uri="{FF2B5EF4-FFF2-40B4-BE49-F238E27FC236}">
                <a16:creationId xmlns:a16="http://schemas.microsoft.com/office/drawing/2014/main" id="{9BEAB68C-4DCD-3241-AF1E-1CCEEF00AA4F}"/>
              </a:ext>
            </a:extLst>
          </p:cNvPr>
          <p:cNvPicPr/>
          <p:nvPr/>
        </p:nvPicPr>
        <p:blipFill rotWithShape="1">
          <a:blip r:embed="rId2"/>
          <a:srcRect t="39106" b="52104"/>
          <a:stretch/>
        </p:blipFill>
        <p:spPr>
          <a:xfrm>
            <a:off x="299967" y="1270582"/>
            <a:ext cx="8336839" cy="590244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8805190-BABB-C142-8712-3D347C920F9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44"/>
          <a:stretch/>
        </p:blipFill>
        <p:spPr bwMode="auto">
          <a:xfrm>
            <a:off x="6464205" y="2939103"/>
            <a:ext cx="2090693" cy="13628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Bulle rectangulaire à coins arrondis 6">
            <a:extLst>
              <a:ext uri="{FF2B5EF4-FFF2-40B4-BE49-F238E27FC236}">
                <a16:creationId xmlns:a16="http://schemas.microsoft.com/office/drawing/2014/main" id="{0325DE40-7AE2-B74E-AED6-1AA1F79CC12B}"/>
              </a:ext>
            </a:extLst>
          </p:cNvPr>
          <p:cNvSpPr/>
          <p:nvPr/>
        </p:nvSpPr>
        <p:spPr>
          <a:xfrm>
            <a:off x="5655392" y="1904730"/>
            <a:ext cx="1617627" cy="524806"/>
          </a:xfrm>
          <a:prstGeom prst="wedgeRoundRectCallout">
            <a:avLst>
              <a:gd name="adj1" fmla="val -64312"/>
              <a:gd name="adj2" fmla="val -61668"/>
              <a:gd name="adj3" fmla="val 16667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>
                <a:latin typeface="Calibri" panose="020F0502020204030204" pitchFamily="34" charset="0"/>
              </a:rPr>
              <a:t>Type : phenotype</a:t>
            </a:r>
          </a:p>
          <a:p>
            <a:pPr algn="ctr"/>
            <a:r>
              <a:rPr lang="fr-FR" sz="1050">
                <a:latin typeface="Calibri" panose="020F0502020204030204" pitchFamily="34" charset="0"/>
              </a:rPr>
              <a:t>ID : WTO resistant to Septoria Leaf Blotch</a:t>
            </a:r>
          </a:p>
        </p:txBody>
      </p:sp>
      <p:sp>
        <p:nvSpPr>
          <p:cNvPr id="8" name="Bulle rectangulaire à coins arrondis 7">
            <a:extLst>
              <a:ext uri="{FF2B5EF4-FFF2-40B4-BE49-F238E27FC236}">
                <a16:creationId xmlns:a16="http://schemas.microsoft.com/office/drawing/2014/main" id="{C3F56915-45E9-8242-B16B-9FFEF0A312AE}"/>
              </a:ext>
            </a:extLst>
          </p:cNvPr>
          <p:cNvSpPr/>
          <p:nvPr/>
        </p:nvSpPr>
        <p:spPr>
          <a:xfrm>
            <a:off x="2454114" y="2151644"/>
            <a:ext cx="1385097" cy="352584"/>
          </a:xfrm>
          <a:prstGeom prst="wedgeRoundRectCallout">
            <a:avLst>
              <a:gd name="adj1" fmla="val -11442"/>
              <a:gd name="adj2" fmla="val -130997"/>
              <a:gd name="adj3" fmla="val 16667"/>
            </a:avLst>
          </a:prstGeom>
          <a:solidFill>
            <a:srgbClr val="48BD6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>
                <a:latin typeface="Calibri" panose="020F0502020204030204" pitchFamily="34" charset="0"/>
              </a:rPr>
              <a:t>Type : Gene</a:t>
            </a:r>
          </a:p>
          <a:p>
            <a:pPr algn="ctr"/>
            <a:r>
              <a:rPr lang="fr-FR" sz="1050">
                <a:latin typeface="Calibri" panose="020F0502020204030204" pitchFamily="34" charset="0"/>
              </a:rPr>
              <a:t>ID: GrainGenes: Stb9</a:t>
            </a:r>
          </a:p>
        </p:txBody>
      </p:sp>
      <p:sp>
        <p:nvSpPr>
          <p:cNvPr id="9" name="Bulle rectangulaire à coins arrondis 8">
            <a:extLst>
              <a:ext uri="{FF2B5EF4-FFF2-40B4-BE49-F238E27FC236}">
                <a16:creationId xmlns:a16="http://schemas.microsoft.com/office/drawing/2014/main" id="{1596B0BC-7F7C-4C47-A350-49F605A55DEB}"/>
              </a:ext>
            </a:extLst>
          </p:cNvPr>
          <p:cNvSpPr/>
          <p:nvPr/>
        </p:nvSpPr>
        <p:spPr>
          <a:xfrm>
            <a:off x="7173716" y="841513"/>
            <a:ext cx="1617627" cy="524806"/>
          </a:xfrm>
          <a:prstGeom prst="wedgeRoundRectCallout">
            <a:avLst>
              <a:gd name="adj1" fmla="val -125359"/>
              <a:gd name="adj2" fmla="val 66294"/>
              <a:gd name="adj3" fmla="val 16667"/>
            </a:avLst>
          </a:prstGeom>
          <a:solidFill>
            <a:srgbClr val="70AB4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>
                <a:latin typeface="Calibri" panose="020F0502020204030204" pitchFamily="34" charset="0"/>
              </a:rPr>
              <a:t>Type : Trait</a:t>
            </a:r>
          </a:p>
          <a:p>
            <a:pPr algn="ctr"/>
            <a:r>
              <a:rPr lang="fr-FR" sz="1050">
                <a:latin typeface="Calibri" panose="020F0502020204030204" pitchFamily="34" charset="0"/>
              </a:rPr>
              <a:t>WTO: resistance to Septoria Leaf Blotch</a:t>
            </a:r>
          </a:p>
        </p:txBody>
      </p:sp>
      <p:sp>
        <p:nvSpPr>
          <p:cNvPr id="10" name="Bulle rectangulaire à coins arrondis 9">
            <a:extLst>
              <a:ext uri="{FF2B5EF4-FFF2-40B4-BE49-F238E27FC236}">
                <a16:creationId xmlns:a16="http://schemas.microsoft.com/office/drawing/2014/main" id="{23B3731F-3B41-C84E-A1A4-132B7E2DF4AD}"/>
              </a:ext>
            </a:extLst>
          </p:cNvPr>
          <p:cNvSpPr/>
          <p:nvPr/>
        </p:nvSpPr>
        <p:spPr>
          <a:xfrm>
            <a:off x="896614" y="2110426"/>
            <a:ext cx="1338188" cy="524806"/>
          </a:xfrm>
          <a:prstGeom prst="wedgeRoundRectCallout">
            <a:avLst>
              <a:gd name="adj1" fmla="val -39913"/>
              <a:gd name="adj2" fmla="val -115232"/>
              <a:gd name="adj3" fmla="val 1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>
                <a:latin typeface="Calibri" panose="020F0502020204030204" pitchFamily="34" charset="0"/>
              </a:rPr>
              <a:t>Type: Variety</a:t>
            </a:r>
          </a:p>
          <a:p>
            <a:pPr algn="ctr"/>
            <a:r>
              <a:rPr lang="fr-FR" sz="1050">
                <a:latin typeface="Calibri" panose="020F0502020204030204" pitchFamily="34" charset="0"/>
              </a:rPr>
              <a:t>ID : EU plant variety DB: Courtot</a:t>
            </a:r>
          </a:p>
        </p:txBody>
      </p:sp>
    </p:spTree>
    <p:extLst>
      <p:ext uri="{BB962C8B-B14F-4D97-AF65-F5344CB8AC3E}">
        <p14:creationId xmlns:p14="http://schemas.microsoft.com/office/powerpoint/2010/main" val="385297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8D9367E5-76B2-BD40-8439-B911EACD9EA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1839" y="282296"/>
          <a:ext cx="7528255" cy="43752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5B6ED55A-87C1-3346-824D-29E9C88BF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75" y="-85334"/>
            <a:ext cx="9047425" cy="994172"/>
          </a:xfrm>
        </p:spPr>
        <p:txBody>
          <a:bodyPr>
            <a:normAutofit/>
          </a:bodyPr>
          <a:lstStyle/>
          <a:p>
            <a:r>
              <a:rPr lang="fr-FR" sz="2800">
                <a:solidFill>
                  <a:srgbClr val="07455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Données textuelles, données d’observations, deux ontologies</a:t>
            </a:r>
          </a:p>
        </p:txBody>
      </p:sp>
      <p:pic>
        <p:nvPicPr>
          <p:cNvPr id="5" name="Image 28">
            <a:extLst>
              <a:ext uri="{FF2B5EF4-FFF2-40B4-BE49-F238E27FC236}">
                <a16:creationId xmlns:a16="http://schemas.microsoft.com/office/drawing/2014/main" id="{FDAC4BDC-43FA-FA4D-886D-6AD62A8A4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82" y="2721478"/>
            <a:ext cx="2200568" cy="2200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9">
            <a:extLst>
              <a:ext uri="{FF2B5EF4-FFF2-40B4-BE49-F238E27FC236}">
                <a16:creationId xmlns:a16="http://schemas.microsoft.com/office/drawing/2014/main" id="{08457466-9ABB-C047-8390-75843AF254B9}"/>
              </a:ext>
            </a:extLst>
          </p:cNvPr>
          <p:cNvGrpSpPr>
            <a:grpSpLocks/>
          </p:cNvGrpSpPr>
          <p:nvPr/>
        </p:nvGrpSpPr>
        <p:grpSpPr bwMode="auto">
          <a:xfrm>
            <a:off x="818703" y="3629534"/>
            <a:ext cx="1813399" cy="769739"/>
            <a:chOff x="1166" y="7295"/>
            <a:chExt cx="7095" cy="301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64DC86-B0BB-7C4C-9D8D-FD77A1B918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5" y="7295"/>
              <a:ext cx="7086" cy="3012"/>
            </a:xfrm>
            <a:prstGeom prst="rect">
              <a:avLst/>
            </a:prstGeom>
            <a:solidFill>
              <a:srgbClr val="484329"/>
            </a:solidFill>
            <a:ln w="19050">
              <a:solidFill>
                <a:srgbClr val="4E6128"/>
              </a:solidFill>
              <a:miter lim="800000"/>
              <a:headEnd/>
              <a:tailEnd/>
            </a:ln>
            <a:effectLst>
              <a:outerShdw blurRad="38100" dist="25400" dir="5400000" algn="ctr" rotWithShape="0">
                <a:srgbClr val="000000">
                  <a:alpha val="35001"/>
                </a:srgbClr>
              </a:outerShdw>
            </a:effectLst>
          </p:spPr>
          <p:txBody>
            <a:bodyPr rot="0" vert="horz" wrap="square" lIns="91440" tIns="91440" rIns="91440" bIns="91440" anchor="t" anchorCtr="0" upright="1">
              <a:noAutofit/>
            </a:bodyPr>
            <a:lstStyle/>
            <a:p>
              <a:endParaRPr lang="fr-FR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41" descr="text-alvisae">
              <a:extLst>
                <a:ext uri="{FF2B5EF4-FFF2-40B4-BE49-F238E27FC236}">
                  <a16:creationId xmlns:a16="http://schemas.microsoft.com/office/drawing/2014/main" id="{C4053C22-B8E0-F14F-983A-DE78B8ECE3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6" y="7296"/>
              <a:ext cx="7037" cy="2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CEFCDF2-0299-1541-A04B-14AE96798323}"/>
              </a:ext>
            </a:extLst>
          </p:cNvPr>
          <p:cNvSpPr/>
          <p:nvPr/>
        </p:nvSpPr>
        <p:spPr>
          <a:xfrm>
            <a:off x="6099332" y="3706776"/>
            <a:ext cx="2634256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5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Crop Ontology for agricultural data</a:t>
            </a:r>
          </a:p>
          <a:p>
            <a:r>
              <a:rPr lang="fr-FR" sz="105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Template and Guidelines :</a:t>
            </a:r>
          </a:p>
          <a:p>
            <a:r>
              <a:rPr lang="fr-FR" sz="1050" u="sng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www.cropontology.org</a:t>
            </a:r>
            <a:r>
              <a:rPr lang="fr-FR" sz="105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E91E3D-2D54-E84A-93DD-ABC8FB2550CB}"/>
              </a:ext>
            </a:extLst>
          </p:cNvPr>
          <p:cNvSpPr/>
          <p:nvPr/>
        </p:nvSpPr>
        <p:spPr>
          <a:xfrm>
            <a:off x="-59636" y="3365077"/>
            <a:ext cx="342568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50" u="sng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http://agroportal.lirmm.fr/ontologies/WHEATPHENOTYPE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3EB019C-DA50-EA48-B48E-0845FFFB428E}"/>
              </a:ext>
            </a:extLst>
          </p:cNvPr>
          <p:cNvSpPr txBox="1"/>
          <p:nvPr/>
        </p:nvSpPr>
        <p:spPr>
          <a:xfrm>
            <a:off x="363458" y="1283021"/>
            <a:ext cx="30025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[Nédellec et al, Genomics&amp;Informatics 2020]</a:t>
            </a:r>
            <a:endParaRPr lang="en-US" sz="12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472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Tableau 27">
            <a:extLst>
              <a:ext uri="{FF2B5EF4-FFF2-40B4-BE49-F238E27FC236}">
                <a16:creationId xmlns:a16="http://schemas.microsoft.com/office/drawing/2014/main" id="{28BFD1BF-36D4-A347-A18B-680A1A6229CB}"/>
              </a:ext>
            </a:extLst>
          </p:cNvPr>
          <p:cNvGraphicFramePr>
            <a:graphicFrameLocks noGrp="1"/>
          </p:cNvGraphicFramePr>
          <p:nvPr/>
        </p:nvGraphicFramePr>
        <p:xfrm>
          <a:off x="531641" y="2901782"/>
          <a:ext cx="2975463" cy="1524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185195">
                  <a:extLst>
                    <a:ext uri="{9D8B030D-6E8A-4147-A177-3AD203B41FA5}">
                      <a16:colId xmlns:a16="http://schemas.microsoft.com/office/drawing/2014/main" val="538623611"/>
                    </a:ext>
                  </a:extLst>
                </a:gridCol>
                <a:gridCol w="1790268">
                  <a:extLst>
                    <a:ext uri="{9D8B030D-6E8A-4147-A177-3AD203B41FA5}">
                      <a16:colId xmlns:a16="http://schemas.microsoft.com/office/drawing/2014/main" val="127402129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lvl="0" algn="ctr"/>
                      <a:r>
                        <a:rPr lang="fr-FR" sz="1400" b="0" i="0">
                          <a:latin typeface="Calibri" panose="020F050202020403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Variety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1400" b="0" i="0">
                          <a:latin typeface="Calibri" panose="020F050202020403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Phenotype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919421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lvl="0" algn="ctr"/>
                      <a:r>
                        <a:rPr lang="fr-FR" sz="1400" b="0" i="0">
                          <a:solidFill>
                            <a:srgbClr val="275662"/>
                          </a:solidFill>
                          <a:latin typeface="Calibri" panose="020F050202020403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Courtot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1400" b="0" i="0">
                          <a:solidFill>
                            <a:srgbClr val="275662"/>
                          </a:solidFill>
                          <a:latin typeface="Calibri" panose="020F050202020403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resistant to STB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3766805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i="0">
                          <a:solidFill>
                            <a:srgbClr val="275662"/>
                          </a:solidFill>
                          <a:latin typeface="Calibri" panose="020F050202020403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Tonic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i="0">
                          <a:solidFill>
                            <a:srgbClr val="275662"/>
                          </a:solidFill>
                          <a:latin typeface="Calibri" panose="020F050202020403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resistant to STB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3227187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i="0">
                          <a:solidFill>
                            <a:srgbClr val="275662"/>
                          </a:solidFill>
                          <a:latin typeface="Calibri" panose="020F050202020403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...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i="0">
                          <a:solidFill>
                            <a:srgbClr val="275662"/>
                          </a:solidFill>
                          <a:latin typeface="Calibri" panose="020F050202020403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...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2758201"/>
                  </a:ext>
                </a:extLst>
              </a:tr>
            </a:tbl>
          </a:graphicData>
        </a:graphic>
      </p:graphicFrame>
      <p:sp>
        <p:nvSpPr>
          <p:cNvPr id="24" name="Rectangle 23">
            <a:extLst>
              <a:ext uri="{FF2B5EF4-FFF2-40B4-BE49-F238E27FC236}">
                <a16:creationId xmlns:a16="http://schemas.microsoft.com/office/drawing/2014/main" id="{701FAECD-A988-8C4F-AC8B-7CA6674FC087}"/>
              </a:ext>
            </a:extLst>
          </p:cNvPr>
          <p:cNvSpPr/>
          <p:nvPr/>
        </p:nvSpPr>
        <p:spPr>
          <a:xfrm>
            <a:off x="1868562" y="3484357"/>
            <a:ext cx="1496904" cy="69543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1050">
              <a:latin typeface="Calibri" panose="020F0502020204030204" pitchFamily="34" charset="0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2D16867-9BD8-6B4D-AEC0-66499801EE33}"/>
              </a:ext>
            </a:extLst>
          </p:cNvPr>
          <p:cNvSpPr txBox="1">
            <a:spLocks/>
          </p:cNvSpPr>
          <p:nvPr/>
        </p:nvSpPr>
        <p:spPr>
          <a:xfrm>
            <a:off x="121348" y="96083"/>
            <a:ext cx="9685911" cy="4547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2400" kern="0">
                <a:solidFill>
                  <a:srgbClr val="215868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Rechercher des Traits de variété dans les 2 ensembles à travers WheatIS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FF292F75-6DDB-7C48-9854-DF7ED0BAAA53}"/>
              </a:ext>
            </a:extLst>
          </p:cNvPr>
          <p:cNvGraphicFramePr>
            <a:graphicFrameLocks noGrp="1"/>
          </p:cNvGraphicFramePr>
          <p:nvPr/>
        </p:nvGraphicFramePr>
        <p:xfrm>
          <a:off x="5153587" y="3055389"/>
          <a:ext cx="3407615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8186">
                  <a:extLst>
                    <a:ext uri="{9D8B030D-6E8A-4147-A177-3AD203B41FA5}">
                      <a16:colId xmlns:a16="http://schemas.microsoft.com/office/drawing/2014/main" val="538623611"/>
                    </a:ext>
                  </a:extLst>
                </a:gridCol>
                <a:gridCol w="1439429">
                  <a:extLst>
                    <a:ext uri="{9D8B030D-6E8A-4147-A177-3AD203B41FA5}">
                      <a16:colId xmlns:a16="http://schemas.microsoft.com/office/drawing/2014/main" val="127402129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lvl="0" algn="ctr"/>
                      <a:r>
                        <a:rPr lang="fr-FR" sz="1400" b="0" i="0">
                          <a:latin typeface="Calibri" panose="020F050202020403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Accession ID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1400" b="0" i="0">
                          <a:latin typeface="Calibri" panose="020F050202020403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STB severity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919421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lvl="0" algn="ctr"/>
                      <a:r>
                        <a:rPr lang="fr-FR" sz="1400" b="0" i="0">
                          <a:latin typeface="Calibri" panose="020F050202020403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RE11058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1400" b="0" i="0">
                          <a:latin typeface="Calibri" panose="020F050202020403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3766805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i="0">
                          <a:latin typeface="Calibri" panose="020F050202020403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CF11150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1400" b="0" i="0">
                          <a:latin typeface="Calibri" panose="020F050202020403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3227187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DA522761-FC13-0248-908B-4A490410BD9B}"/>
              </a:ext>
            </a:extLst>
          </p:cNvPr>
          <p:cNvSpPr/>
          <p:nvPr/>
        </p:nvSpPr>
        <p:spPr>
          <a:xfrm>
            <a:off x="6254704" y="4388695"/>
            <a:ext cx="212910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500">
                <a:solidFill>
                  <a:srgbClr val="24647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Données expérimentales</a:t>
            </a:r>
            <a:endParaRPr lang="fr-FR" sz="1500">
              <a:solidFill>
                <a:srgbClr val="24647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Forme libre 9">
            <a:extLst>
              <a:ext uri="{FF2B5EF4-FFF2-40B4-BE49-F238E27FC236}">
                <a16:creationId xmlns:a16="http://schemas.microsoft.com/office/drawing/2014/main" id="{EBCD3E81-2B42-B14D-B69A-537C5A7ED658}"/>
              </a:ext>
            </a:extLst>
          </p:cNvPr>
          <p:cNvSpPr/>
          <p:nvPr/>
        </p:nvSpPr>
        <p:spPr>
          <a:xfrm>
            <a:off x="2036982" y="690027"/>
            <a:ext cx="5854645" cy="404921"/>
          </a:xfrm>
          <a:custGeom>
            <a:avLst/>
            <a:gdLst>
              <a:gd name="connsiteX0" fmla="*/ 0 w 2742381"/>
              <a:gd name="connsiteY0" fmla="*/ 182360 h 1094140"/>
              <a:gd name="connsiteX1" fmla="*/ 182360 w 2742381"/>
              <a:gd name="connsiteY1" fmla="*/ 0 h 1094140"/>
              <a:gd name="connsiteX2" fmla="*/ 2560021 w 2742381"/>
              <a:gd name="connsiteY2" fmla="*/ 0 h 1094140"/>
              <a:gd name="connsiteX3" fmla="*/ 2742381 w 2742381"/>
              <a:gd name="connsiteY3" fmla="*/ 182360 h 1094140"/>
              <a:gd name="connsiteX4" fmla="*/ 2742381 w 2742381"/>
              <a:gd name="connsiteY4" fmla="*/ 911780 h 1094140"/>
              <a:gd name="connsiteX5" fmla="*/ 2560021 w 2742381"/>
              <a:gd name="connsiteY5" fmla="*/ 1094140 h 1094140"/>
              <a:gd name="connsiteX6" fmla="*/ 182360 w 2742381"/>
              <a:gd name="connsiteY6" fmla="*/ 1094140 h 1094140"/>
              <a:gd name="connsiteX7" fmla="*/ 0 w 2742381"/>
              <a:gd name="connsiteY7" fmla="*/ 911780 h 1094140"/>
              <a:gd name="connsiteX8" fmla="*/ 0 w 2742381"/>
              <a:gd name="connsiteY8" fmla="*/ 182360 h 1094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2381" h="1094140">
                <a:moveTo>
                  <a:pt x="0" y="182360"/>
                </a:moveTo>
                <a:cubicBezTo>
                  <a:pt x="0" y="81645"/>
                  <a:pt x="81645" y="0"/>
                  <a:pt x="182360" y="0"/>
                </a:cubicBezTo>
                <a:lnTo>
                  <a:pt x="2560021" y="0"/>
                </a:lnTo>
                <a:cubicBezTo>
                  <a:pt x="2660736" y="0"/>
                  <a:pt x="2742381" y="81645"/>
                  <a:pt x="2742381" y="182360"/>
                </a:cubicBezTo>
                <a:lnTo>
                  <a:pt x="2742381" y="911780"/>
                </a:lnTo>
                <a:cubicBezTo>
                  <a:pt x="2742381" y="1012495"/>
                  <a:pt x="2660736" y="1094140"/>
                  <a:pt x="2560021" y="1094140"/>
                </a:cubicBezTo>
                <a:lnTo>
                  <a:pt x="182360" y="1094140"/>
                </a:lnTo>
                <a:cubicBezTo>
                  <a:pt x="81645" y="1094140"/>
                  <a:pt x="0" y="1012495"/>
                  <a:pt x="0" y="911780"/>
                </a:cubicBezTo>
                <a:lnTo>
                  <a:pt x="0" y="18236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57C5E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0069" tIns="120069" rIns="120069" bIns="120069" numCol="1" spcCol="1270" anchor="ctr" anchorCtr="0">
            <a:noAutofit/>
          </a:bodyPr>
          <a:lstStyle/>
          <a:p>
            <a:pPr algn="ctr" defTabSz="933353">
              <a:lnSpc>
                <a:spcPct val="90000"/>
              </a:lnSpc>
              <a:spcAft>
                <a:spcPct val="35000"/>
              </a:spcAft>
            </a:pPr>
            <a:r>
              <a:rPr lang="fr-FR" sz="1600">
                <a:solidFill>
                  <a:schemeClr val="tx1"/>
                </a:solidFill>
                <a:latin typeface="Calibri" panose="020F0502020204030204" pitchFamily="34" charset="0"/>
              </a:rPr>
              <a:t>Query</a:t>
            </a:r>
            <a:r>
              <a:rPr lang="fr-FR" sz="1051">
                <a:solidFill>
                  <a:schemeClr val="tx1"/>
                </a:solidFill>
                <a:latin typeface="Calibri" panose="020F0502020204030204" pitchFamily="34" charset="0"/>
              </a:rPr>
              <a:t>: all data about </a:t>
            </a:r>
            <a:r>
              <a:rPr lang="fr-FR" sz="1500">
                <a:solidFill>
                  <a:srgbClr val="FF0000"/>
                </a:solidFill>
                <a:highlight>
                  <a:srgbClr val="D9D8DE"/>
                </a:highlight>
                <a:latin typeface="Calibri" panose="020F0502020204030204" pitchFamily="34" charset="0"/>
              </a:rPr>
              <a:t>Resistance to STB</a:t>
            </a:r>
            <a:r>
              <a:rPr lang="fr-FR" sz="1051">
                <a:solidFill>
                  <a:schemeClr val="bg1"/>
                </a:solidFill>
                <a:latin typeface="Calibri" panose="020F0502020204030204" pitchFamily="34" charset="0"/>
              </a:rPr>
              <a:t>in</a:t>
            </a:r>
            <a:r>
              <a:rPr lang="fr-FR" sz="105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 in </a:t>
            </a:r>
            <a:r>
              <a:rPr lang="fr-FR" sz="1500">
                <a:solidFill>
                  <a:srgbClr val="FF0000"/>
                </a:solidFill>
                <a:highlight>
                  <a:srgbClr val="D9D8DE"/>
                </a:highlight>
                <a:latin typeface="Calibri" panose="020F0502020204030204" pitchFamily="34" charset="0"/>
              </a:rPr>
              <a:t>Wheat varieties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21ABA3-2C50-F243-A3ED-FE71C0DBD1A1}"/>
              </a:ext>
            </a:extLst>
          </p:cNvPr>
          <p:cNvSpPr/>
          <p:nvPr/>
        </p:nvSpPr>
        <p:spPr>
          <a:xfrm>
            <a:off x="4245063" y="1188674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800">
                <a:solidFill>
                  <a:srgbClr val="24647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Interpretation</a:t>
            </a:r>
            <a:endParaRPr lang="fr-FR" sz="1800">
              <a:solidFill>
                <a:srgbClr val="24647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Bulle rectangulaire à coins arrondis 17">
            <a:extLst>
              <a:ext uri="{FF2B5EF4-FFF2-40B4-BE49-F238E27FC236}">
                <a16:creationId xmlns:a16="http://schemas.microsoft.com/office/drawing/2014/main" id="{64B53100-244D-C048-B932-E534D9644669}"/>
              </a:ext>
            </a:extLst>
          </p:cNvPr>
          <p:cNvSpPr/>
          <p:nvPr/>
        </p:nvSpPr>
        <p:spPr>
          <a:xfrm>
            <a:off x="7104250" y="1821591"/>
            <a:ext cx="1300304" cy="447475"/>
          </a:xfrm>
          <a:prstGeom prst="wedgeRoundRectCallout">
            <a:avLst>
              <a:gd name="adj1" fmla="val -23022"/>
              <a:gd name="adj2" fmla="val 49499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latin typeface="Calibri" panose="020F0502020204030204" pitchFamily="34" charset="0"/>
              </a:rPr>
              <a:t>CO_321:STB severity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CBC25AF-1DEC-8949-BA39-DBA5B9D25601}"/>
              </a:ext>
            </a:extLst>
          </p:cNvPr>
          <p:cNvSpPr/>
          <p:nvPr/>
        </p:nvSpPr>
        <p:spPr>
          <a:xfrm>
            <a:off x="797728" y="1329942"/>
            <a:ext cx="57579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500">
                <a:solidFill>
                  <a:srgbClr val="24647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WTO</a:t>
            </a:r>
            <a:endParaRPr lang="fr-FR" sz="1500">
              <a:solidFill>
                <a:srgbClr val="24647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417C63C-D33B-6C4F-9A4C-522737641225}"/>
              </a:ext>
            </a:extLst>
          </p:cNvPr>
          <p:cNvSpPr/>
          <p:nvPr/>
        </p:nvSpPr>
        <p:spPr>
          <a:xfrm>
            <a:off x="6288868" y="2512186"/>
            <a:ext cx="120272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500">
                <a:solidFill>
                  <a:srgbClr val="24647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CO_321</a:t>
            </a:r>
            <a:endParaRPr lang="fr-FR" sz="1500">
              <a:solidFill>
                <a:srgbClr val="24647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7407406-6E43-7A49-B2EA-4D7DC7CA21E5}"/>
              </a:ext>
            </a:extLst>
          </p:cNvPr>
          <p:cNvSpPr/>
          <p:nvPr/>
        </p:nvSpPr>
        <p:spPr>
          <a:xfrm>
            <a:off x="7195418" y="3055390"/>
            <a:ext cx="1365784" cy="1291050"/>
          </a:xfrm>
          <a:prstGeom prst="rect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1050">
              <a:latin typeface="Calibri" panose="020F0502020204030204" pitchFamily="34" charset="0"/>
            </a:endParaRPr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7C942D8C-764F-2644-A9FC-B510AE13F975}"/>
              </a:ext>
            </a:extLst>
          </p:cNvPr>
          <p:cNvSpPr/>
          <p:nvPr/>
        </p:nvSpPr>
        <p:spPr>
          <a:xfrm>
            <a:off x="3338242" y="3590092"/>
            <a:ext cx="3857177" cy="228032"/>
          </a:xfrm>
          <a:prstGeom prst="arc">
            <a:avLst>
              <a:gd name="adj1" fmla="val 10834512"/>
              <a:gd name="adj2" fmla="val 70789"/>
            </a:avLst>
          </a:prstGeom>
          <a:ln w="38100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050">
              <a:latin typeface="Calibri" panose="020F0502020204030204" pitchFamily="34" charset="0"/>
            </a:endParaRPr>
          </a:p>
        </p:txBody>
      </p:sp>
      <p:sp>
        <p:nvSpPr>
          <p:cNvPr id="17" name="Bulle rectangulaire à coins arrondis 16">
            <a:extLst>
              <a:ext uri="{FF2B5EF4-FFF2-40B4-BE49-F238E27FC236}">
                <a16:creationId xmlns:a16="http://schemas.microsoft.com/office/drawing/2014/main" id="{9345D45C-2D67-464D-B6A6-1556F0C086E7}"/>
              </a:ext>
            </a:extLst>
          </p:cNvPr>
          <p:cNvSpPr/>
          <p:nvPr/>
        </p:nvSpPr>
        <p:spPr>
          <a:xfrm>
            <a:off x="2018583" y="2168696"/>
            <a:ext cx="1304600" cy="521988"/>
          </a:xfrm>
          <a:prstGeom prst="wedgeRoundRectCallout">
            <a:avLst>
              <a:gd name="adj1" fmla="val 21479"/>
              <a:gd name="adj2" fmla="val 46373"/>
              <a:gd name="adj3" fmla="val 16667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latin typeface="Calibri" panose="020F0502020204030204" pitchFamily="34" charset="0"/>
              </a:rPr>
              <a:t>WTO:resistant to STB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9B3E52A6-5651-D846-930D-D542AB099B22}"/>
              </a:ext>
            </a:extLst>
          </p:cNvPr>
          <p:cNvCxnSpPr>
            <a:cxnSpLocks/>
            <a:stCxn id="12" idx="3"/>
            <a:endCxn id="18" idx="0"/>
          </p:cNvCxnSpPr>
          <p:nvPr/>
        </p:nvCxnSpPr>
        <p:spPr>
          <a:xfrm>
            <a:off x="5789075" y="1373340"/>
            <a:ext cx="1965327" cy="448251"/>
          </a:xfrm>
          <a:prstGeom prst="straightConnector1">
            <a:avLst/>
          </a:prstGeom>
          <a:ln w="254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AFF1B1F7-C3AA-E445-9CDF-E9A80F69D476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3319967" y="1373340"/>
            <a:ext cx="925096" cy="107202"/>
          </a:xfrm>
          <a:prstGeom prst="straightConnector1">
            <a:avLst/>
          </a:prstGeom>
          <a:ln w="254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69019518-E827-7948-828F-3A567FFF4426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2670883" y="2690684"/>
            <a:ext cx="1" cy="793674"/>
          </a:xfrm>
          <a:prstGeom prst="straightConnector1">
            <a:avLst/>
          </a:prstGeom>
          <a:ln w="25400">
            <a:solidFill>
              <a:srgbClr val="00A3A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 : coins arrondis 68">
            <a:extLst>
              <a:ext uri="{FF2B5EF4-FFF2-40B4-BE49-F238E27FC236}">
                <a16:creationId xmlns:a16="http://schemas.microsoft.com/office/drawing/2014/main" id="{F7AE0EA7-C276-5A49-BFF5-19650039A25D}"/>
              </a:ext>
            </a:extLst>
          </p:cNvPr>
          <p:cNvSpPr/>
          <p:nvPr/>
        </p:nvSpPr>
        <p:spPr>
          <a:xfrm>
            <a:off x="216685" y="1188675"/>
            <a:ext cx="3655502" cy="3401582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>
              <a:latin typeface="Calibri" panose="020F0502020204030204" pitchFamily="34" charset="0"/>
            </a:endParaRPr>
          </a:p>
        </p:txBody>
      </p:sp>
      <p:sp>
        <p:nvSpPr>
          <p:cNvPr id="71" name="Rectangle : coins arrondis 70">
            <a:extLst>
              <a:ext uri="{FF2B5EF4-FFF2-40B4-BE49-F238E27FC236}">
                <a16:creationId xmlns:a16="http://schemas.microsoft.com/office/drawing/2014/main" id="{98B16A7D-E8EA-4F4B-867A-4442585900A6}"/>
              </a:ext>
            </a:extLst>
          </p:cNvPr>
          <p:cNvSpPr/>
          <p:nvPr/>
        </p:nvSpPr>
        <p:spPr>
          <a:xfrm>
            <a:off x="4709966" y="1747881"/>
            <a:ext cx="4375367" cy="3056032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>
              <a:latin typeface="Calibri" panose="020F0502020204030204" pitchFamily="34" charset="0"/>
            </a:endParaRPr>
          </a:p>
        </p:txBody>
      </p:sp>
      <p:sp>
        <p:nvSpPr>
          <p:cNvPr id="37" name="Bulle rectangulaire à coins arrondis 36">
            <a:extLst>
              <a:ext uri="{FF2B5EF4-FFF2-40B4-BE49-F238E27FC236}">
                <a16:creationId xmlns:a16="http://schemas.microsoft.com/office/drawing/2014/main" id="{A599A5E2-BE4A-4F4C-A568-ECDA1C1940EB}"/>
              </a:ext>
            </a:extLst>
          </p:cNvPr>
          <p:cNvSpPr/>
          <p:nvPr/>
        </p:nvSpPr>
        <p:spPr>
          <a:xfrm>
            <a:off x="2017515" y="1453136"/>
            <a:ext cx="1304600" cy="521988"/>
          </a:xfrm>
          <a:prstGeom prst="wedgeRoundRectCallout">
            <a:avLst>
              <a:gd name="adj1" fmla="val 21479"/>
              <a:gd name="adj2" fmla="val 46373"/>
              <a:gd name="adj3" fmla="val 16667"/>
            </a:avLst>
          </a:prstGeom>
          <a:solidFill>
            <a:srgbClr val="70A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latin typeface="Calibri" panose="020F0502020204030204" pitchFamily="34" charset="0"/>
              </a:rPr>
              <a:t>WTO:STB resistance</a:t>
            </a:r>
          </a:p>
        </p:txBody>
      </p:sp>
      <p:cxnSp>
        <p:nvCxnSpPr>
          <p:cNvPr id="38" name="Google Shape;408;g961d7d679e_2_151">
            <a:extLst>
              <a:ext uri="{FF2B5EF4-FFF2-40B4-BE49-F238E27FC236}">
                <a16:creationId xmlns:a16="http://schemas.microsoft.com/office/drawing/2014/main" id="{D29AA3E8-C95F-DD4A-869E-5187F1BCDF4E}"/>
              </a:ext>
            </a:extLst>
          </p:cNvPr>
          <p:cNvCxnSpPr>
            <a:cxnSpLocks/>
            <a:stCxn id="37" idx="1"/>
            <a:endCxn id="17" idx="1"/>
          </p:cNvCxnSpPr>
          <p:nvPr/>
        </p:nvCxnSpPr>
        <p:spPr>
          <a:xfrm rot="10800000" flipH="1" flipV="1">
            <a:off x="2017514" y="1714130"/>
            <a:ext cx="1068" cy="715560"/>
          </a:xfrm>
          <a:prstGeom prst="curvedConnector3">
            <a:avLst>
              <a:gd name="adj1" fmla="val -16053371"/>
            </a:avLst>
          </a:prstGeom>
          <a:noFill/>
          <a:ln w="28575" cap="flat" cmpd="sng">
            <a:solidFill>
              <a:srgbClr val="741B47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0" name="Google Shape;410;g961d7d679e_2_151">
            <a:extLst>
              <a:ext uri="{FF2B5EF4-FFF2-40B4-BE49-F238E27FC236}">
                <a16:creationId xmlns:a16="http://schemas.microsoft.com/office/drawing/2014/main" id="{60E91F14-0DE4-444D-9A74-47EF705C73CC}"/>
              </a:ext>
            </a:extLst>
          </p:cNvPr>
          <p:cNvSpPr txBox="1"/>
          <p:nvPr/>
        </p:nvSpPr>
        <p:spPr>
          <a:xfrm>
            <a:off x="617872" y="1809739"/>
            <a:ext cx="1398477" cy="23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fr-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trait_has_value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CE30860-EBB4-2849-B9E6-A9453AC09C60}"/>
              </a:ext>
            </a:extLst>
          </p:cNvPr>
          <p:cNvSpPr/>
          <p:nvPr/>
        </p:nvSpPr>
        <p:spPr>
          <a:xfrm>
            <a:off x="500218" y="2587010"/>
            <a:ext cx="168347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500">
                <a:solidFill>
                  <a:srgbClr val="2464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Données textuelles</a:t>
            </a: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E775B166-4F83-2F48-800D-8171208826A0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7754402" y="2269065"/>
            <a:ext cx="0" cy="921784"/>
          </a:xfrm>
          <a:prstGeom prst="straightConnector1">
            <a:avLst/>
          </a:prstGeom>
          <a:ln w="25400">
            <a:solidFill>
              <a:srgbClr val="00A3A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1C1DAF60-FACF-BE4D-9F81-C154AE6B4869}"/>
              </a:ext>
            </a:extLst>
          </p:cNvPr>
          <p:cNvSpPr/>
          <p:nvPr/>
        </p:nvSpPr>
        <p:spPr>
          <a:xfrm rot="290664">
            <a:off x="3435831" y="1910327"/>
            <a:ext cx="3164649" cy="3231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500">
                <a:solidFill>
                  <a:srgbClr val="24647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Alignement des classes des ontologies</a:t>
            </a:r>
            <a:endParaRPr lang="fr-FR" sz="1500">
              <a:solidFill>
                <a:srgbClr val="24647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D75973AC-FD03-CB42-8BAE-4DD0DD6F9057}"/>
              </a:ext>
            </a:extLst>
          </p:cNvPr>
          <p:cNvCxnSpPr>
            <a:cxnSpLocks/>
            <a:stCxn id="18" idx="1"/>
            <a:endCxn id="37" idx="3"/>
          </p:cNvCxnSpPr>
          <p:nvPr/>
        </p:nvCxnSpPr>
        <p:spPr>
          <a:xfrm flipH="1" flipV="1">
            <a:off x="3322115" y="1714129"/>
            <a:ext cx="3782135" cy="331199"/>
          </a:xfrm>
          <a:prstGeom prst="straightConnector1">
            <a:avLst/>
          </a:prstGeom>
          <a:ln w="317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947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8" grpId="0"/>
      <p:bldP spid="10" grpId="0" animBg="1"/>
      <p:bldP spid="12" grpId="0"/>
      <p:bldP spid="18" grpId="0" animBg="1"/>
      <p:bldP spid="23" grpId="0"/>
      <p:bldP spid="25" grpId="0" animBg="1"/>
      <p:bldP spid="26" grpId="0" animBg="1"/>
      <p:bldP spid="71" grpId="0" animBg="1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2852EE8-C07A-814E-A848-C04E4C3F3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186" y="2986108"/>
            <a:ext cx="2331720" cy="1552052"/>
          </a:xfrm>
          <a:prstGeom prst="rect">
            <a:avLst/>
          </a:prstGeom>
        </p:spPr>
      </p:pic>
      <mc:AlternateContent xmlns:mc="http://schemas.openxmlformats.org/markup-compatibility/2006">
        <mc:Choice xmlns:cx1="http://schemas.microsoft.com/office/drawing/2015/9/8/chartex" Requires="cx1">
          <p:graphicFrame>
            <p:nvGraphicFramePr>
              <p:cNvPr id="6" name="Graphique 5">
                <a:extLst>
                  <a:ext uri="{FF2B5EF4-FFF2-40B4-BE49-F238E27FC236}">
                    <a16:creationId xmlns:a16="http://schemas.microsoft.com/office/drawing/2014/main" id="{51F4BB1A-8BA1-1643-B2AC-03A4F30DA09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201911863"/>
                  </p:ext>
                </p:extLst>
              </p:nvPr>
            </p:nvGraphicFramePr>
            <p:xfrm>
              <a:off x="2690191" y="357809"/>
              <a:ext cx="6288155" cy="4273825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>
          <p:pic>
            <p:nvPicPr>
              <p:cNvPr id="6" name="Graphique 5">
                <a:extLst>
                  <a:ext uri="{FF2B5EF4-FFF2-40B4-BE49-F238E27FC236}">
                    <a16:creationId xmlns:a16="http://schemas.microsoft.com/office/drawing/2014/main" id="{51F4BB1A-8BA1-1643-B2AC-03A4F30DA09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90191" y="357809"/>
                <a:ext cx="6288155" cy="4273825"/>
              </a:xfrm>
              <a:prstGeom prst="rect">
                <a:avLst/>
              </a:prstGeom>
            </p:spPr>
          </p:pic>
        </mc:Fallback>
      </mc:AlternateContent>
      <p:sp>
        <p:nvSpPr>
          <p:cNvPr id="7" name="ZoneTexte 6">
            <a:extLst>
              <a:ext uri="{FF2B5EF4-FFF2-40B4-BE49-F238E27FC236}">
                <a16:creationId xmlns:a16="http://schemas.microsoft.com/office/drawing/2014/main" id="{0726064C-01A6-4A4D-8005-547B0E19ADFA}"/>
              </a:ext>
            </a:extLst>
          </p:cNvPr>
          <p:cNvSpPr txBox="1"/>
          <p:nvPr/>
        </p:nvSpPr>
        <p:spPr>
          <a:xfrm>
            <a:off x="1040296" y="1402199"/>
            <a:ext cx="306526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Nb classes alignées par ontologie</a:t>
            </a:r>
          </a:p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Pour chaque classe,</a:t>
            </a:r>
          </a:p>
          <a:p>
            <a:pPr marL="285750" indent="-285750">
              <a:buFontTx/>
              <a:buChar char="-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Alignement : oui</a:t>
            </a:r>
          </a:p>
          <a:p>
            <a:pPr marL="285750" indent="-285750">
              <a:buFontTx/>
              <a:buChar char="-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Alignement : non</a:t>
            </a:r>
          </a:p>
          <a:p>
            <a:pPr marL="285750" indent="-285750">
              <a:buFontTx/>
              <a:buChar char="-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Alignement assymétrique</a:t>
            </a:r>
          </a:p>
        </p:txBody>
      </p:sp>
    </p:spTree>
    <p:extLst>
      <p:ext uri="{BB962C8B-B14F-4D97-AF65-F5344CB8AC3E}">
        <p14:creationId xmlns:p14="http://schemas.microsoft.com/office/powerpoint/2010/main" val="810263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949"/>
          <p:cNvSpPr>
            <a:spLocks noChangeArrowheads="1"/>
          </p:cNvSpPr>
          <p:nvPr/>
        </p:nvSpPr>
        <p:spPr bwMode="auto">
          <a:xfrm>
            <a:off x="5208358" y="2437640"/>
            <a:ext cx="3567359" cy="1704461"/>
          </a:xfrm>
          <a:prstGeom prst="roundRect">
            <a:avLst>
              <a:gd name="adj" fmla="val 16667"/>
            </a:avLst>
          </a:prstGeom>
          <a:noFill/>
          <a:ln w="3175" cmpd="sng">
            <a:solidFill>
              <a:srgbClr val="023F4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5DFEC">
                    <a:alpha val="25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38100" dist="26940" dir="5400000" algn="ctr" rotWithShape="0">
                    <a:srgbClr val="000000">
                      <a:alpha val="35001"/>
                    </a:srgbClr>
                  </a:outerShdw>
                </a:effectLst>
              </a14:hiddenEffects>
            </a:ext>
          </a:extLst>
        </p:spPr>
        <p:txBody>
          <a:bodyPr rot="0" vert="horz" wrap="square" lIns="68540" tIns="68540" rIns="68540" bIns="68540" anchor="t" anchorCtr="0" upright="1">
            <a:noAutofit/>
          </a:bodyPr>
          <a:lstStyle/>
          <a:p>
            <a:pPr defTabSz="685800">
              <a:buClrTx/>
            </a:pPr>
            <a:endParaRPr lang="fr-FR" sz="1350" kern="1200">
              <a:solidFill>
                <a:prstClr val="black"/>
              </a:solidFill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3978" y="171032"/>
            <a:ext cx="7391326" cy="549180"/>
          </a:xfrm>
        </p:spPr>
        <p:txBody>
          <a:bodyPr>
            <a:noAutofit/>
          </a:bodyPr>
          <a:lstStyle/>
          <a:p>
            <a:r>
              <a:rPr lang="fr-FR" b="0"/>
              <a:t>(2) Alignement des valeurs phénotypiques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0" y="1233917"/>
            <a:ext cx="4409311" cy="881883"/>
          </a:xfrm>
        </p:spPr>
        <p:txBody>
          <a:bodyPr>
            <a:no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050" i="1"/>
              <a:t>These assays included inoculation with three different pathotypes on a segregating population originating from a cross between cv. Apache and cv. </a:t>
            </a:r>
            <a:r>
              <a:rPr lang="fr-FR" sz="1050" i="1">
                <a:solidFill>
                  <a:srgbClr val="56D95F"/>
                </a:solidFill>
              </a:rPr>
              <a:t>Taldor</a:t>
            </a:r>
            <a:r>
              <a:rPr lang="fr-FR" sz="1050" i="1"/>
              <a:t>, a French cultivar </a:t>
            </a:r>
            <a:r>
              <a:rPr lang="fr-FR" sz="1050" i="1">
                <a:solidFill>
                  <a:schemeClr val="accent4">
                    <a:lumMod val="75000"/>
                  </a:schemeClr>
                </a:solidFill>
              </a:rPr>
              <a:t>susceptible to leaf rust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050" i="1">
                <a:solidFill>
                  <a:schemeClr val="accent4">
                    <a:lumMod val="75000"/>
                  </a:schemeClr>
                </a:solidFill>
              </a:rPr>
              <a:t>moderatley tolerant to leaf rust 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050" i="1">
                <a:solidFill>
                  <a:schemeClr val="accent4">
                    <a:lumMod val="75000"/>
                  </a:schemeClr>
                </a:solidFill>
              </a:rPr>
              <a:t>highly resistant to leaf </a:t>
            </a:r>
            <a:r>
              <a:rPr lang="fr-FR" sz="900" i="1">
                <a:solidFill>
                  <a:schemeClr val="accent4">
                    <a:lumMod val="75000"/>
                  </a:schemeClr>
                </a:solidFill>
              </a:rPr>
              <a:t>rust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mr-IN" sz="900">
                <a:solidFill>
                  <a:schemeClr val="accent4">
                    <a:lumMod val="75000"/>
                  </a:schemeClr>
                </a:solidFill>
              </a:rPr>
              <a:t>…</a:t>
            </a:r>
            <a:endParaRPr lang="fr-FR" sz="90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4" name="AutoShape 949"/>
          <p:cNvSpPr>
            <a:spLocks noChangeArrowheads="1"/>
          </p:cNvSpPr>
          <p:nvPr/>
        </p:nvSpPr>
        <p:spPr bwMode="auto">
          <a:xfrm>
            <a:off x="214296" y="1107284"/>
            <a:ext cx="4280947" cy="1055070"/>
          </a:xfrm>
          <a:prstGeom prst="roundRect">
            <a:avLst>
              <a:gd name="adj" fmla="val 16667"/>
            </a:avLst>
          </a:prstGeom>
          <a:noFill/>
          <a:ln w="3175" cmpd="sng">
            <a:solidFill>
              <a:srgbClr val="023F4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5DFEC">
                    <a:alpha val="25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38100" dist="26940" dir="5400000" algn="ctr" rotWithShape="0">
                    <a:srgbClr val="000000">
                      <a:alpha val="35001"/>
                    </a:srgbClr>
                  </a:outerShdw>
                </a:effectLst>
              </a14:hiddenEffects>
            </a:ext>
          </a:extLst>
        </p:spPr>
        <p:txBody>
          <a:bodyPr rot="0" vert="horz" wrap="square" lIns="68540" tIns="68540" rIns="68540" bIns="68540" anchor="t" anchorCtr="0" upright="1">
            <a:noAutofit/>
          </a:bodyPr>
          <a:lstStyle/>
          <a:p>
            <a:pPr defTabSz="685800">
              <a:buClrTx/>
            </a:pPr>
            <a:endParaRPr lang="fr-FR" sz="1350" kern="1200">
              <a:solidFill>
                <a:prstClr val="black"/>
              </a:solidFill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Image 28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637" y="9555"/>
            <a:ext cx="2200568" cy="2200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282057" y="2372998"/>
            <a:ext cx="39041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fr-FR" sz="1350" kern="1200">
                <a:solidFill>
                  <a:srgbClr val="595959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Données textuelles de phénotype annotées par WTO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5208358" y="2071518"/>
            <a:ext cx="349153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fr-FR" sz="1350" kern="1200">
                <a:solidFill>
                  <a:srgbClr val="595959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Données expérimentales annotées par CO_321</a:t>
            </a:r>
          </a:p>
        </p:txBody>
      </p:sp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BA7A2D40-F621-5F43-B924-B106BEFE313B}"/>
              </a:ext>
            </a:extLst>
          </p:cNvPr>
          <p:cNvGraphicFramePr>
            <a:graphicFrameLocks noGrp="1"/>
          </p:cNvGraphicFramePr>
          <p:nvPr/>
        </p:nvGraphicFramePr>
        <p:xfrm>
          <a:off x="910102" y="2707321"/>
          <a:ext cx="2776798" cy="129210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905393">
                  <a:extLst>
                    <a:ext uri="{9D8B030D-6E8A-4147-A177-3AD203B41FA5}">
                      <a16:colId xmlns:a16="http://schemas.microsoft.com/office/drawing/2014/main" val="538623611"/>
                    </a:ext>
                  </a:extLst>
                </a:gridCol>
                <a:gridCol w="1871405">
                  <a:extLst>
                    <a:ext uri="{9D8B030D-6E8A-4147-A177-3AD203B41FA5}">
                      <a16:colId xmlns:a16="http://schemas.microsoft.com/office/drawing/2014/main" val="1274021293"/>
                    </a:ext>
                  </a:extLst>
                </a:gridCol>
              </a:tblGrid>
              <a:tr h="347225">
                <a:tc>
                  <a:txBody>
                    <a:bodyPr/>
                    <a:lstStyle/>
                    <a:p>
                      <a:pPr lvl="0" algn="ctr"/>
                      <a:r>
                        <a:rPr lang="fr-FR" sz="110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Variety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110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Phenotype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919421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lvl="0" algn="ctr"/>
                      <a:r>
                        <a:rPr lang="fr-FR" sz="1100">
                          <a:solidFill>
                            <a:srgbClr val="275662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Apache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1100">
                          <a:solidFill>
                            <a:srgbClr val="275662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WTO:</a:t>
                      </a:r>
                      <a:r>
                        <a:rPr lang="fr-FR" sz="1100">
                          <a:solidFill>
                            <a:srgbClr val="C00000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highly resistant </a:t>
                      </a:r>
                      <a:r>
                        <a:rPr lang="fr-FR" sz="1100">
                          <a:solidFill>
                            <a:srgbClr val="275662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 leaf rust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766805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>
                          <a:solidFill>
                            <a:srgbClr val="275662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Taldor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>
                          <a:solidFill>
                            <a:srgbClr val="275662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WTO:</a:t>
                      </a:r>
                      <a:r>
                        <a:rPr lang="fr-FR" sz="1100">
                          <a:solidFill>
                            <a:srgbClr val="C00000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susceptible</a:t>
                      </a:r>
                      <a:r>
                        <a:rPr lang="fr-FR" sz="1100">
                          <a:solidFill>
                            <a:srgbClr val="275662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to leaf rust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227187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>
                          <a:solidFill>
                            <a:srgbClr val="275662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...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>
                          <a:solidFill>
                            <a:srgbClr val="275662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...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758201"/>
                  </a:ext>
                </a:extLst>
              </a:tr>
            </a:tbl>
          </a:graphicData>
        </a:graphic>
      </p:graphicFrame>
      <p:graphicFrame>
        <p:nvGraphicFramePr>
          <p:cNvPr id="20" name="Tableau 19">
            <a:extLst>
              <a:ext uri="{FF2B5EF4-FFF2-40B4-BE49-F238E27FC236}">
                <a16:creationId xmlns:a16="http://schemas.microsoft.com/office/drawing/2014/main" id="{B44DC3A8-492D-8F45-854F-CB9FAE0C8D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839703"/>
              </p:ext>
            </p:extLst>
          </p:nvPr>
        </p:nvGraphicFramePr>
        <p:xfrm>
          <a:off x="5560124" y="2678974"/>
          <a:ext cx="2776798" cy="129210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905393">
                  <a:extLst>
                    <a:ext uri="{9D8B030D-6E8A-4147-A177-3AD203B41FA5}">
                      <a16:colId xmlns:a16="http://schemas.microsoft.com/office/drawing/2014/main" val="538623611"/>
                    </a:ext>
                  </a:extLst>
                </a:gridCol>
                <a:gridCol w="1871405">
                  <a:extLst>
                    <a:ext uri="{9D8B030D-6E8A-4147-A177-3AD203B41FA5}">
                      <a16:colId xmlns:a16="http://schemas.microsoft.com/office/drawing/2014/main" val="1274021293"/>
                    </a:ext>
                  </a:extLst>
                </a:gridCol>
              </a:tblGrid>
              <a:tr h="347225">
                <a:tc>
                  <a:txBody>
                    <a:bodyPr/>
                    <a:lstStyle/>
                    <a:p>
                      <a:pPr lvl="0" algn="ctr"/>
                      <a:r>
                        <a:rPr lang="fr-FR" sz="110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Variety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110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CO_321: Susceptiblity to leaf rust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9194211"/>
                  </a:ext>
                </a:extLst>
              </a:tr>
              <a:tr h="347225">
                <a:tc>
                  <a:txBody>
                    <a:bodyPr/>
                    <a:lstStyle/>
                    <a:p>
                      <a:pPr lvl="0" algn="ctr"/>
                      <a:r>
                        <a:rPr lang="fr-FR" sz="1100">
                          <a:solidFill>
                            <a:srgbClr val="275662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Apache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1100">
                          <a:solidFill>
                            <a:srgbClr val="275662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766805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>
                          <a:solidFill>
                            <a:srgbClr val="275662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Taldor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>
                          <a:solidFill>
                            <a:srgbClr val="275662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227187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>
                          <a:solidFill>
                            <a:srgbClr val="275662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...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>
                          <a:solidFill>
                            <a:srgbClr val="275662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...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758201"/>
                  </a:ext>
                </a:extLst>
              </a:tr>
            </a:tbl>
          </a:graphicData>
        </a:graphic>
      </p:graphicFrame>
      <p:sp>
        <p:nvSpPr>
          <p:cNvPr id="21" name="ZoneTexte 20">
            <a:extLst>
              <a:ext uri="{FF2B5EF4-FFF2-40B4-BE49-F238E27FC236}">
                <a16:creationId xmlns:a16="http://schemas.microsoft.com/office/drawing/2014/main" id="{1B411C6F-6672-2548-823A-4EB76EEB2C8E}"/>
              </a:ext>
            </a:extLst>
          </p:cNvPr>
          <p:cNvSpPr txBox="1"/>
          <p:nvPr/>
        </p:nvSpPr>
        <p:spPr>
          <a:xfrm>
            <a:off x="2082383" y="790183"/>
            <a:ext cx="5564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fr-FR" sz="1350" kern="1200">
                <a:solidFill>
                  <a:srgbClr val="595959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Texte</a:t>
            </a:r>
          </a:p>
        </p:txBody>
      </p:sp>
      <p:cxnSp>
        <p:nvCxnSpPr>
          <p:cNvPr id="22" name="Line 48">
            <a:extLst>
              <a:ext uri="{FF2B5EF4-FFF2-40B4-BE49-F238E27FC236}">
                <a16:creationId xmlns:a16="http://schemas.microsoft.com/office/drawing/2014/main" id="{CFF28092-4A72-E940-9DB8-40919FD27CB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971445" y="3389188"/>
            <a:ext cx="4240747" cy="0"/>
          </a:xfrm>
          <a:prstGeom prst="line">
            <a:avLst/>
          </a:prstGeom>
          <a:noFill/>
          <a:ln w="44450">
            <a:solidFill>
              <a:srgbClr val="C00000">
                <a:alpha val="64000"/>
              </a:srgbClr>
            </a:solidFill>
            <a:round/>
            <a:headEnd type="triangle" w="med" len="med"/>
            <a:tailEnd type="triangle" w="med" len="med"/>
          </a:ln>
          <a:effectLst>
            <a:outerShdw blurRad="38100" dist="25400" dir="5400000" algn="ctr" rotWithShape="0">
              <a:srgbClr val="000000">
                <a:alpha val="35001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3" name="Line 48">
            <a:extLst>
              <a:ext uri="{FF2B5EF4-FFF2-40B4-BE49-F238E27FC236}">
                <a16:creationId xmlns:a16="http://schemas.microsoft.com/office/drawing/2014/main" id="{5F113EA0-AE4A-924C-94F8-4235D958CD1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511826" y="3666198"/>
            <a:ext cx="3745526" cy="0"/>
          </a:xfrm>
          <a:prstGeom prst="line">
            <a:avLst/>
          </a:prstGeom>
          <a:noFill/>
          <a:ln w="44450">
            <a:solidFill>
              <a:srgbClr val="C00000">
                <a:alpha val="64000"/>
              </a:srgbClr>
            </a:solidFill>
            <a:round/>
            <a:headEnd type="triangle" w="med" len="med"/>
            <a:tailEnd type="triangle" w="med" len="med"/>
          </a:ln>
          <a:effectLst>
            <a:outerShdw blurRad="38100" dist="25400" dir="5400000" algn="ctr" rotWithShape="0">
              <a:srgbClr val="000000">
                <a:alpha val="35001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4" name="Google Shape;235;g9946bcba00_0_146">
            <a:extLst>
              <a:ext uri="{FF2B5EF4-FFF2-40B4-BE49-F238E27FC236}">
                <a16:creationId xmlns:a16="http://schemas.microsoft.com/office/drawing/2014/main" id="{90D2F939-7FEF-8347-B27E-148788910CD3}"/>
              </a:ext>
            </a:extLst>
          </p:cNvPr>
          <p:cNvSpPr/>
          <p:nvPr/>
        </p:nvSpPr>
        <p:spPr>
          <a:xfrm>
            <a:off x="2027099" y="4155355"/>
            <a:ext cx="6182623" cy="78659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Tx/>
            </a:pPr>
            <a:r>
              <a:rPr lang="fr-FR"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Objectif : Pour lier les données, il faut créer des classes de phénotype pour CO_321, aligner ces classes avec celles de WTO et indexer les valeurs expérimentales dans WheatIS.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E9E4562-DDA5-E243-88CF-C7C745F60DCD}"/>
              </a:ext>
            </a:extLst>
          </p:cNvPr>
          <p:cNvSpPr txBox="1"/>
          <p:nvPr/>
        </p:nvSpPr>
        <p:spPr>
          <a:xfrm>
            <a:off x="3795044" y="2917473"/>
            <a:ext cx="142695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fr-FR" sz="1050" kern="1200">
                <a:solidFill>
                  <a:srgbClr val="595959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Même information ou contradiction ?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2975CB4-AED9-634A-8128-2EDEF3EFB48B}"/>
              </a:ext>
            </a:extLst>
          </p:cNvPr>
          <p:cNvSpPr txBox="1"/>
          <p:nvPr/>
        </p:nvSpPr>
        <p:spPr>
          <a:xfrm>
            <a:off x="7888436" y="3236749"/>
            <a:ext cx="928962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fr-FR" sz="1050" kern="1200">
                <a:solidFill>
                  <a:srgbClr val="595959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Valeurs non indexées</a:t>
            </a:r>
          </a:p>
        </p:txBody>
      </p:sp>
      <p:pic>
        <p:nvPicPr>
          <p:cNvPr id="27" name="Image 28">
            <a:extLst>
              <a:ext uri="{FF2B5EF4-FFF2-40B4-BE49-F238E27FC236}">
                <a16:creationId xmlns:a16="http://schemas.microsoft.com/office/drawing/2014/main" id="{A15A7E51-5B9E-1143-B35F-E2E7CB02D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687" y="16182"/>
            <a:ext cx="2200568" cy="2200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882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A6AE7EF-3C01-4C41-9CDB-8A6513A38CB9}"/>
              </a:ext>
            </a:extLst>
          </p:cNvPr>
          <p:cNvSpPr/>
          <p:nvPr/>
        </p:nvSpPr>
        <p:spPr>
          <a:xfrm>
            <a:off x="3003738" y="1999262"/>
            <a:ext cx="867542" cy="1970348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700"/>
              </a:spcAft>
              <a:tabLst>
                <a:tab pos="995363" algn="l"/>
                <a:tab pos="2495550" algn="l"/>
                <a:tab pos="3131344" algn="l"/>
                <a:tab pos="3794522" algn="l"/>
                <a:tab pos="3860006" algn="l"/>
              </a:tabLst>
            </a:pPr>
            <a:r>
              <a:rPr lang="fr-FR" sz="105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Nominale</a:t>
            </a:r>
          </a:p>
          <a:p>
            <a:pPr>
              <a:lnSpc>
                <a:spcPct val="150000"/>
              </a:lnSpc>
              <a:spcAft>
                <a:spcPts val="700"/>
              </a:spcAft>
              <a:tabLst>
                <a:tab pos="995363" algn="l"/>
                <a:tab pos="2495550" algn="l"/>
                <a:tab pos="3131344" algn="l"/>
                <a:tab pos="3794522" algn="l"/>
                <a:tab pos="3860006" algn="l"/>
              </a:tabLst>
            </a:pPr>
            <a:r>
              <a:rPr lang="fr-FR" sz="105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Ordinale</a:t>
            </a:r>
          </a:p>
          <a:p>
            <a:pPr>
              <a:lnSpc>
                <a:spcPct val="150000"/>
              </a:lnSpc>
              <a:spcAft>
                <a:spcPts val="700"/>
              </a:spcAft>
              <a:tabLst>
                <a:tab pos="995363" algn="l"/>
                <a:tab pos="2495550" algn="l"/>
              </a:tabLst>
            </a:pPr>
            <a:r>
              <a:rPr lang="fr-FR" sz="105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Numérique</a:t>
            </a:r>
          </a:p>
          <a:p>
            <a:pPr>
              <a:lnSpc>
                <a:spcPct val="150000"/>
              </a:lnSpc>
              <a:spcAft>
                <a:spcPts val="700"/>
              </a:spcAft>
              <a:tabLst>
                <a:tab pos="995363" algn="l"/>
                <a:tab pos="2495550" algn="l"/>
              </a:tabLst>
            </a:pPr>
            <a:r>
              <a:rPr lang="fr-FR" sz="105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Durée</a:t>
            </a:r>
          </a:p>
          <a:p>
            <a:pPr>
              <a:lnSpc>
                <a:spcPct val="150000"/>
              </a:lnSpc>
              <a:spcAft>
                <a:spcPts val="700"/>
              </a:spcAft>
              <a:tabLst>
                <a:tab pos="995363" algn="l"/>
                <a:tab pos="2495550" algn="l"/>
              </a:tabLst>
            </a:pPr>
            <a:r>
              <a:rPr lang="fr-FR" sz="105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Temps </a:t>
            </a:r>
          </a:p>
          <a:p>
            <a:pPr>
              <a:lnSpc>
                <a:spcPct val="150000"/>
              </a:lnSpc>
              <a:spcAft>
                <a:spcPts val="700"/>
              </a:spcAft>
              <a:tabLst>
                <a:tab pos="995363" algn="l"/>
                <a:tab pos="2495550" algn="l"/>
              </a:tabLst>
            </a:pPr>
            <a:r>
              <a:rPr lang="fr-FR" sz="105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Texte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E6BC912-CFE0-0D4E-8328-153722082D2E}"/>
              </a:ext>
            </a:extLst>
          </p:cNvPr>
          <p:cNvSpPr txBox="1">
            <a:spLocks/>
          </p:cNvSpPr>
          <p:nvPr/>
        </p:nvSpPr>
        <p:spPr>
          <a:xfrm>
            <a:off x="256767" y="214071"/>
            <a:ext cx="8542989" cy="45394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27566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b="0"/>
              <a:t>Des domaines de valeurs phénotypiques aux classes d’ontologie, selon les types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FC5D063D-FC5E-934C-B623-01A54BA1E6AF}"/>
              </a:ext>
            </a:extLst>
          </p:cNvPr>
          <p:cNvGrpSpPr/>
          <p:nvPr/>
        </p:nvGrpSpPr>
        <p:grpSpPr>
          <a:xfrm>
            <a:off x="-132380" y="1977531"/>
            <a:ext cx="3154500" cy="2054997"/>
            <a:chOff x="-259766" y="1557615"/>
            <a:chExt cx="4290373" cy="2739996"/>
          </a:xfrm>
        </p:grpSpPr>
        <p:sp>
          <p:nvSpPr>
            <p:cNvPr id="5" name="Google Shape;235;g9946bcba00_0_146">
              <a:extLst>
                <a:ext uri="{FF2B5EF4-FFF2-40B4-BE49-F238E27FC236}">
                  <a16:creationId xmlns:a16="http://schemas.microsoft.com/office/drawing/2014/main" id="{835A3C0C-ED91-E540-8243-2F9EEA581DEC}"/>
                </a:ext>
              </a:extLst>
            </p:cNvPr>
            <p:cNvSpPr/>
            <p:nvPr/>
          </p:nvSpPr>
          <p:spPr>
            <a:xfrm>
              <a:off x="1716159" y="1557615"/>
              <a:ext cx="2257829" cy="504902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r"/>
              <a:r>
                <a:rPr lang="fr-FR" sz="105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Alignement 1 - 1</a:t>
              </a:r>
            </a:p>
          </p:txBody>
        </p:sp>
        <p:sp>
          <p:nvSpPr>
            <p:cNvPr id="8" name="Google Shape;235;g9946bcba00_0_146">
              <a:extLst>
                <a:ext uri="{FF2B5EF4-FFF2-40B4-BE49-F238E27FC236}">
                  <a16:creationId xmlns:a16="http://schemas.microsoft.com/office/drawing/2014/main" id="{81D3658C-C17F-A64D-9BAE-79D7012130BF}"/>
                </a:ext>
              </a:extLst>
            </p:cNvPr>
            <p:cNvSpPr/>
            <p:nvPr/>
          </p:nvSpPr>
          <p:spPr>
            <a:xfrm>
              <a:off x="415944" y="2028090"/>
              <a:ext cx="3558046" cy="504903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r"/>
              <a:r>
                <a:rPr lang="fr-FR" sz="105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Discrétisation de l’intervalle puis alignement</a:t>
              </a:r>
            </a:p>
          </p:txBody>
        </p:sp>
        <p:sp>
          <p:nvSpPr>
            <p:cNvPr id="9" name="Google Shape;235;g9946bcba00_0_146">
              <a:extLst>
                <a:ext uri="{FF2B5EF4-FFF2-40B4-BE49-F238E27FC236}">
                  <a16:creationId xmlns:a16="http://schemas.microsoft.com/office/drawing/2014/main" id="{3C392E21-DE6D-6347-95DC-207547782272}"/>
                </a:ext>
              </a:extLst>
            </p:cNvPr>
            <p:cNvSpPr/>
            <p:nvPr/>
          </p:nvSpPr>
          <p:spPr>
            <a:xfrm>
              <a:off x="269507" y="2459619"/>
              <a:ext cx="3704481" cy="504902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r"/>
              <a:r>
                <a:rPr lang="fr-FR" sz="105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Relatif à une référence de taille de grain</a:t>
              </a:r>
            </a:p>
          </p:txBody>
        </p:sp>
        <p:sp>
          <p:nvSpPr>
            <p:cNvPr id="10" name="Google Shape;235;g9946bcba00_0_146">
              <a:extLst>
                <a:ext uri="{FF2B5EF4-FFF2-40B4-BE49-F238E27FC236}">
                  <a16:creationId xmlns:a16="http://schemas.microsoft.com/office/drawing/2014/main" id="{B99F46C1-A16A-2947-9ECE-89B083C3C8F7}"/>
                </a:ext>
              </a:extLst>
            </p:cNvPr>
            <p:cNvSpPr/>
            <p:nvPr/>
          </p:nvSpPr>
          <p:spPr>
            <a:xfrm>
              <a:off x="713809" y="2890705"/>
              <a:ext cx="3243372" cy="504902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r"/>
              <a:r>
                <a:rPr lang="fr-FR" sz="105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Relatif à une référence de durée</a:t>
              </a:r>
            </a:p>
          </p:txBody>
        </p:sp>
        <p:sp>
          <p:nvSpPr>
            <p:cNvPr id="11" name="Google Shape;235;g9946bcba00_0_146">
              <a:extLst>
                <a:ext uri="{FF2B5EF4-FFF2-40B4-BE49-F238E27FC236}">
                  <a16:creationId xmlns:a16="http://schemas.microsoft.com/office/drawing/2014/main" id="{6FC201E0-690B-0F42-8455-A58A85A5F889}"/>
                </a:ext>
              </a:extLst>
            </p:cNvPr>
            <p:cNvSpPr/>
            <p:nvPr/>
          </p:nvSpPr>
          <p:spPr>
            <a:xfrm>
              <a:off x="-259766" y="3371790"/>
              <a:ext cx="4290373" cy="504902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r"/>
              <a:r>
                <a:rPr lang="fr-FR" sz="105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Calcul formel: durée entre la date de semis et la date de floraison</a:t>
              </a:r>
            </a:p>
          </p:txBody>
        </p:sp>
        <p:sp>
          <p:nvSpPr>
            <p:cNvPr id="12" name="Google Shape;235;g9946bcba00_0_146">
              <a:extLst>
                <a:ext uri="{FF2B5EF4-FFF2-40B4-BE49-F238E27FC236}">
                  <a16:creationId xmlns:a16="http://schemas.microsoft.com/office/drawing/2014/main" id="{5966ED55-890A-9040-8A0B-A984D097955A}"/>
                </a:ext>
              </a:extLst>
            </p:cNvPr>
            <p:cNvSpPr/>
            <p:nvPr/>
          </p:nvSpPr>
          <p:spPr>
            <a:xfrm>
              <a:off x="866274" y="3792709"/>
              <a:ext cx="3107714" cy="504902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r"/>
              <a:r>
                <a:rPr lang="fr-FR" sz="105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Alignement linguistique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934CB1E3-0A0E-AD4C-9883-93F8014575D0}"/>
              </a:ext>
            </a:extLst>
          </p:cNvPr>
          <p:cNvSpPr/>
          <p:nvPr/>
        </p:nvSpPr>
        <p:spPr>
          <a:xfrm>
            <a:off x="3919219" y="2004531"/>
            <a:ext cx="4975771" cy="197034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700"/>
              </a:spcAft>
              <a:tabLst>
                <a:tab pos="1493044" algn="l"/>
                <a:tab pos="2127647" algn="l"/>
                <a:tab pos="2799160" algn="l"/>
                <a:tab pos="2827735" algn="l"/>
                <a:tab pos="3131344" algn="l"/>
                <a:tab pos="3794522" algn="l"/>
                <a:tab pos="3860006" algn="l"/>
              </a:tabLst>
            </a:pPr>
            <a:r>
              <a:rPr lang="fr-FR" sz="105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Awn color 1= White  2= Red  3= Black  4= Purple  5= Amber  6= Mixed</a:t>
            </a:r>
          </a:p>
          <a:p>
            <a:pPr>
              <a:lnSpc>
                <a:spcPct val="150000"/>
              </a:lnSpc>
              <a:spcAft>
                <a:spcPts val="700"/>
              </a:spcAft>
              <a:tabLst>
                <a:tab pos="995363" algn="l"/>
                <a:tab pos="2495550" algn="l"/>
              </a:tabLst>
            </a:pPr>
            <a:r>
              <a:rPr lang="fr-FR" sz="105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Disease intensity score on a 0 to 9 scale</a:t>
            </a:r>
          </a:p>
          <a:p>
            <a:pPr>
              <a:lnSpc>
                <a:spcPct val="150000"/>
              </a:lnSpc>
              <a:spcAft>
                <a:spcPts val="700"/>
              </a:spcAft>
              <a:tabLst>
                <a:tab pos="995363" algn="l"/>
                <a:tab pos="2495550" algn="l"/>
              </a:tabLst>
            </a:pPr>
            <a:r>
              <a:rPr lang="fr-FR" sz="105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Grain length in mm</a:t>
            </a:r>
          </a:p>
          <a:p>
            <a:pPr>
              <a:lnSpc>
                <a:spcPct val="150000"/>
              </a:lnSpc>
              <a:spcAft>
                <a:spcPts val="700"/>
              </a:spcAft>
              <a:tabLst>
                <a:tab pos="995363" algn="l"/>
                <a:tab pos="2495550" algn="l"/>
              </a:tabLst>
            </a:pPr>
            <a:r>
              <a:rPr lang="fr-FR" sz="105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Anthesis time, nb days from sowing</a:t>
            </a:r>
          </a:p>
          <a:p>
            <a:pPr>
              <a:lnSpc>
                <a:spcPct val="150000"/>
              </a:lnSpc>
              <a:spcAft>
                <a:spcPts val="700"/>
              </a:spcAft>
              <a:tabLst>
                <a:tab pos="995363" algn="l"/>
                <a:tab pos="2495550" algn="l"/>
              </a:tabLst>
            </a:pPr>
            <a:r>
              <a:rPr lang="fr-FR" sz="105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Anthesis time in dd/mm/yyyy</a:t>
            </a:r>
          </a:p>
          <a:p>
            <a:pPr>
              <a:lnSpc>
                <a:spcPct val="150000"/>
              </a:lnSpc>
              <a:spcAft>
                <a:spcPts val="700"/>
              </a:spcAft>
              <a:tabLst>
                <a:tab pos="995363" algn="l"/>
                <a:tab pos="2495550" algn="l"/>
              </a:tabLst>
            </a:pPr>
            <a:endParaRPr lang="fr-FR" sz="105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Bulle rectangulaire à coins arrondis 13">
            <a:extLst>
              <a:ext uri="{FF2B5EF4-FFF2-40B4-BE49-F238E27FC236}">
                <a16:creationId xmlns:a16="http://schemas.microsoft.com/office/drawing/2014/main" id="{DE68539C-6514-0447-9562-1A81D072D9A7}"/>
              </a:ext>
            </a:extLst>
          </p:cNvPr>
          <p:cNvSpPr/>
          <p:nvPr/>
        </p:nvSpPr>
        <p:spPr>
          <a:xfrm>
            <a:off x="7340309" y="3284236"/>
            <a:ext cx="1241659" cy="577383"/>
          </a:xfrm>
          <a:prstGeom prst="wedgeRoundRectCallout">
            <a:avLst>
              <a:gd name="adj1" fmla="val -131541"/>
              <a:gd name="adj2" fmla="val -3232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/>
          </a:p>
        </p:txBody>
      </p:sp>
      <p:sp>
        <p:nvSpPr>
          <p:cNvPr id="15" name="Bulle rectangulaire à coins arrondis 14">
            <a:extLst>
              <a:ext uri="{FF2B5EF4-FFF2-40B4-BE49-F238E27FC236}">
                <a16:creationId xmlns:a16="http://schemas.microsoft.com/office/drawing/2014/main" id="{D515007C-DEAD-864F-9694-98F3B4FFFB40}"/>
              </a:ext>
            </a:extLst>
          </p:cNvPr>
          <p:cNvSpPr/>
          <p:nvPr/>
        </p:nvSpPr>
        <p:spPr>
          <a:xfrm>
            <a:off x="7300008" y="3469666"/>
            <a:ext cx="1241659" cy="411347"/>
          </a:xfrm>
          <a:prstGeom prst="wedgeRoundRectCallout">
            <a:avLst>
              <a:gd name="adj1" fmla="val -148652"/>
              <a:gd name="adj2" fmla="val -2475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/>
          </a:p>
        </p:txBody>
      </p:sp>
      <p:sp>
        <p:nvSpPr>
          <p:cNvPr id="16" name="Bulle rectangulaire à coins arrondis 15">
            <a:extLst>
              <a:ext uri="{FF2B5EF4-FFF2-40B4-BE49-F238E27FC236}">
                <a16:creationId xmlns:a16="http://schemas.microsoft.com/office/drawing/2014/main" id="{FD4FD9C5-257B-D944-89FF-8A491AA83568}"/>
              </a:ext>
            </a:extLst>
          </p:cNvPr>
          <p:cNvSpPr/>
          <p:nvPr/>
        </p:nvSpPr>
        <p:spPr>
          <a:xfrm>
            <a:off x="7262362" y="3229971"/>
            <a:ext cx="1672929" cy="695270"/>
          </a:xfrm>
          <a:prstGeom prst="wedgeRoundRectCallout">
            <a:avLst>
              <a:gd name="adj1" fmla="val -159873"/>
              <a:gd name="adj2" fmla="val -10028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/>
              <a:t>Valeurs non comparables, une référence est nécessaire pour normaliser. </a:t>
            </a:r>
          </a:p>
        </p:txBody>
      </p:sp>
      <p:sp>
        <p:nvSpPr>
          <p:cNvPr id="17" name="Bulle rectangulaire à coins arrondis 16">
            <a:extLst>
              <a:ext uri="{FF2B5EF4-FFF2-40B4-BE49-F238E27FC236}">
                <a16:creationId xmlns:a16="http://schemas.microsoft.com/office/drawing/2014/main" id="{97FF91AC-EB14-4848-813D-7F5F07A02794}"/>
              </a:ext>
            </a:extLst>
          </p:cNvPr>
          <p:cNvSpPr/>
          <p:nvPr/>
        </p:nvSpPr>
        <p:spPr>
          <a:xfrm>
            <a:off x="7558098" y="1530909"/>
            <a:ext cx="1241659" cy="485123"/>
          </a:xfrm>
          <a:prstGeom prst="wedgeRoundRectCallout">
            <a:avLst>
              <a:gd name="adj1" fmla="val -97576"/>
              <a:gd name="adj2" fmla="val 6300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/>
              <a:t>Qualitative</a:t>
            </a:r>
          </a:p>
        </p:txBody>
      </p:sp>
      <p:sp>
        <p:nvSpPr>
          <p:cNvPr id="18" name="Bulle rectangulaire à coins arrondis 17">
            <a:extLst>
              <a:ext uri="{FF2B5EF4-FFF2-40B4-BE49-F238E27FC236}">
                <a16:creationId xmlns:a16="http://schemas.microsoft.com/office/drawing/2014/main" id="{2C30EDA2-5813-D94E-A911-A933F0113726}"/>
              </a:ext>
            </a:extLst>
          </p:cNvPr>
          <p:cNvSpPr/>
          <p:nvPr/>
        </p:nvSpPr>
        <p:spPr>
          <a:xfrm>
            <a:off x="7270000" y="2316055"/>
            <a:ext cx="1672929" cy="822260"/>
          </a:xfrm>
          <a:prstGeom prst="wedgeRoundRectCallout">
            <a:avLst>
              <a:gd name="adj1" fmla="val -77316"/>
              <a:gd name="adj2" fmla="val -2257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/>
              <a:t>Valeurs numériques normalisée, comparables entre expériences</a:t>
            </a: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11F4B390-6B02-4541-899D-8C62AA250D8F}"/>
              </a:ext>
            </a:extLst>
          </p:cNvPr>
          <p:cNvGrpSpPr/>
          <p:nvPr/>
        </p:nvGrpSpPr>
        <p:grpSpPr>
          <a:xfrm>
            <a:off x="3906884" y="2031340"/>
            <a:ext cx="2004530" cy="1675881"/>
            <a:chOff x="1259667" y="2418340"/>
            <a:chExt cx="2672706" cy="2234508"/>
          </a:xfrm>
          <a:solidFill>
            <a:schemeClr val="accent2">
              <a:lumMod val="75000"/>
            </a:schemeClr>
          </a:solidFill>
        </p:grpSpPr>
        <p:sp>
          <p:nvSpPr>
            <p:cNvPr id="19" name="Autre processus 18">
              <a:extLst>
                <a:ext uri="{FF2B5EF4-FFF2-40B4-BE49-F238E27FC236}">
                  <a16:creationId xmlns:a16="http://schemas.microsoft.com/office/drawing/2014/main" id="{C0BE22BE-7096-1546-8F4D-1DFA13C55BF5}"/>
                </a:ext>
              </a:extLst>
            </p:cNvPr>
            <p:cNvSpPr/>
            <p:nvPr/>
          </p:nvSpPr>
          <p:spPr>
            <a:xfrm>
              <a:off x="1259667" y="3747339"/>
              <a:ext cx="2422450" cy="435145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050"/>
                <a:t>Early anthesis time</a:t>
              </a:r>
            </a:p>
          </p:txBody>
        </p:sp>
        <p:sp>
          <p:nvSpPr>
            <p:cNvPr id="20" name="Autre processus 19">
              <a:extLst>
                <a:ext uri="{FF2B5EF4-FFF2-40B4-BE49-F238E27FC236}">
                  <a16:creationId xmlns:a16="http://schemas.microsoft.com/office/drawing/2014/main" id="{2B189EB0-F9D4-054C-AC3E-1125446A8997}"/>
                </a:ext>
              </a:extLst>
            </p:cNvPr>
            <p:cNvSpPr/>
            <p:nvPr/>
          </p:nvSpPr>
          <p:spPr>
            <a:xfrm>
              <a:off x="1259667" y="3296559"/>
              <a:ext cx="1504035" cy="368858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050"/>
                <a:t>Small grain</a:t>
              </a:r>
            </a:p>
          </p:txBody>
        </p:sp>
        <p:sp>
          <p:nvSpPr>
            <p:cNvPr id="21" name="Autre processus 20">
              <a:extLst>
                <a:ext uri="{FF2B5EF4-FFF2-40B4-BE49-F238E27FC236}">
                  <a16:creationId xmlns:a16="http://schemas.microsoft.com/office/drawing/2014/main" id="{53A4F0D3-129F-3D45-81D4-C97953397CAF}"/>
                </a:ext>
              </a:extLst>
            </p:cNvPr>
            <p:cNvSpPr/>
            <p:nvPr/>
          </p:nvSpPr>
          <p:spPr>
            <a:xfrm>
              <a:off x="1259667" y="2418340"/>
              <a:ext cx="1504035" cy="396072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050"/>
                <a:t>White awn</a:t>
              </a:r>
            </a:p>
          </p:txBody>
        </p:sp>
        <p:sp>
          <p:nvSpPr>
            <p:cNvPr id="23" name="Autre processus 22">
              <a:extLst>
                <a:ext uri="{FF2B5EF4-FFF2-40B4-BE49-F238E27FC236}">
                  <a16:creationId xmlns:a16="http://schemas.microsoft.com/office/drawing/2014/main" id="{661E3687-B171-134C-A426-EB4F753A3AD0}"/>
                </a:ext>
              </a:extLst>
            </p:cNvPr>
            <p:cNvSpPr/>
            <p:nvPr/>
          </p:nvSpPr>
          <p:spPr>
            <a:xfrm>
              <a:off x="1259667" y="4217703"/>
              <a:ext cx="2422450" cy="435145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050"/>
                <a:t>Early anthesis time</a:t>
              </a:r>
            </a:p>
          </p:txBody>
        </p:sp>
        <p:sp>
          <p:nvSpPr>
            <p:cNvPr id="24" name="Autre processus 23">
              <a:extLst>
                <a:ext uri="{FF2B5EF4-FFF2-40B4-BE49-F238E27FC236}">
                  <a16:creationId xmlns:a16="http://schemas.microsoft.com/office/drawing/2014/main" id="{7FA9BAE5-7F57-8145-A73C-A6DE6313ACD8}"/>
                </a:ext>
              </a:extLst>
            </p:cNvPr>
            <p:cNvSpPr/>
            <p:nvPr/>
          </p:nvSpPr>
          <p:spPr>
            <a:xfrm>
              <a:off x="1259667" y="2857919"/>
              <a:ext cx="2672706" cy="396072"/>
            </a:xfrm>
            <a:prstGeom prst="flowChartAlternate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050"/>
                <a:t>Susceptible to leaf rust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08F639E7-A062-0147-AEE0-19F1DD8CEFBF}"/>
              </a:ext>
            </a:extLst>
          </p:cNvPr>
          <p:cNvSpPr/>
          <p:nvPr/>
        </p:nvSpPr>
        <p:spPr>
          <a:xfrm>
            <a:off x="2805036" y="1184660"/>
            <a:ext cx="11644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>
                <a:solidFill>
                  <a:srgbClr val="275662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Types et domaine de valeur</a:t>
            </a:r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6D197C7-2E3D-1143-852A-24EF5FAB14DA}"/>
              </a:ext>
            </a:extLst>
          </p:cNvPr>
          <p:cNvSpPr/>
          <p:nvPr/>
        </p:nvSpPr>
        <p:spPr>
          <a:xfrm>
            <a:off x="82481" y="1999262"/>
            <a:ext cx="2928753" cy="1970348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F6B8C57-A625-3A44-9EA7-466F3A790880}"/>
              </a:ext>
            </a:extLst>
          </p:cNvPr>
          <p:cNvSpPr/>
          <p:nvPr/>
        </p:nvSpPr>
        <p:spPr>
          <a:xfrm>
            <a:off x="5532440" y="1297386"/>
            <a:ext cx="13977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>
                <a:solidFill>
                  <a:srgbClr val="275662"/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Exemples de domaine</a:t>
            </a:r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Autre processus 30">
            <a:extLst>
              <a:ext uri="{FF2B5EF4-FFF2-40B4-BE49-F238E27FC236}">
                <a16:creationId xmlns:a16="http://schemas.microsoft.com/office/drawing/2014/main" id="{D8A733BA-4BF5-1045-9119-D4FF4C7F16C1}"/>
              </a:ext>
            </a:extLst>
          </p:cNvPr>
          <p:cNvSpPr/>
          <p:nvPr/>
        </p:nvSpPr>
        <p:spPr>
          <a:xfrm>
            <a:off x="3951234" y="1280400"/>
            <a:ext cx="1358765" cy="511129"/>
          </a:xfrm>
          <a:prstGeom prst="flowChartAlternateProces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/>
              <a:t>Exemples de classe de Phénotype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3E32DCE-4C5A-4B49-B14F-D51C5CA99FF8}"/>
              </a:ext>
            </a:extLst>
          </p:cNvPr>
          <p:cNvSpPr/>
          <p:nvPr/>
        </p:nvSpPr>
        <p:spPr>
          <a:xfrm>
            <a:off x="695542" y="1297386"/>
            <a:ext cx="16927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>
                <a:solidFill>
                  <a:srgbClr val="275662"/>
                </a:solidFill>
                <a:latin typeface="Calibri" panose="020F0502020204030204" pitchFamily="34" charset="0"/>
                <a:cs typeface="Calibri"/>
                <a:sym typeface="Calibri"/>
              </a:rPr>
              <a:t>Méthode d’alignement</a:t>
            </a:r>
            <a:endParaRPr lang="fr-FR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56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7" grpId="0" animBg="1"/>
      <p:bldP spid="29" grpId="0"/>
      <p:bldP spid="31" grpId="0" animBg="1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Tableau 27">
            <a:extLst>
              <a:ext uri="{FF2B5EF4-FFF2-40B4-BE49-F238E27FC236}">
                <a16:creationId xmlns:a16="http://schemas.microsoft.com/office/drawing/2014/main" id="{28BFD1BF-36D4-A347-A18B-680A1A6229CB}"/>
              </a:ext>
            </a:extLst>
          </p:cNvPr>
          <p:cNvGraphicFramePr>
            <a:graphicFrameLocks noGrp="1"/>
          </p:cNvGraphicFramePr>
          <p:nvPr/>
        </p:nvGraphicFramePr>
        <p:xfrm>
          <a:off x="531641" y="2901782"/>
          <a:ext cx="2975463" cy="1524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185195">
                  <a:extLst>
                    <a:ext uri="{9D8B030D-6E8A-4147-A177-3AD203B41FA5}">
                      <a16:colId xmlns:a16="http://schemas.microsoft.com/office/drawing/2014/main" val="538623611"/>
                    </a:ext>
                  </a:extLst>
                </a:gridCol>
                <a:gridCol w="1790268">
                  <a:extLst>
                    <a:ext uri="{9D8B030D-6E8A-4147-A177-3AD203B41FA5}">
                      <a16:colId xmlns:a16="http://schemas.microsoft.com/office/drawing/2014/main" val="127402129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lvl="0" algn="ctr"/>
                      <a:r>
                        <a:rPr lang="fr-FR" sz="140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Variety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140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Phenotype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919421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lvl="0" algn="ctr"/>
                      <a:r>
                        <a:rPr lang="fr-FR" sz="1400">
                          <a:solidFill>
                            <a:srgbClr val="275662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Courtot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1400">
                          <a:solidFill>
                            <a:srgbClr val="275662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resistant to STB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3766805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>
                          <a:solidFill>
                            <a:srgbClr val="275662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Tonic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>
                          <a:solidFill>
                            <a:srgbClr val="275662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resistant to STB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3227187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>
                          <a:solidFill>
                            <a:srgbClr val="275662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...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>
                          <a:solidFill>
                            <a:srgbClr val="275662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...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2758201"/>
                  </a:ext>
                </a:extLst>
              </a:tr>
            </a:tbl>
          </a:graphicData>
        </a:graphic>
      </p:graphicFrame>
      <p:sp>
        <p:nvSpPr>
          <p:cNvPr id="24" name="Rectangle 23">
            <a:extLst>
              <a:ext uri="{FF2B5EF4-FFF2-40B4-BE49-F238E27FC236}">
                <a16:creationId xmlns:a16="http://schemas.microsoft.com/office/drawing/2014/main" id="{701FAECD-A988-8C4F-AC8B-7CA6674FC087}"/>
              </a:ext>
            </a:extLst>
          </p:cNvPr>
          <p:cNvSpPr/>
          <p:nvPr/>
        </p:nvSpPr>
        <p:spPr>
          <a:xfrm>
            <a:off x="1744393" y="3484357"/>
            <a:ext cx="1621073" cy="69543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105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2D16867-9BD8-6B4D-AEC0-66499801EE33}"/>
              </a:ext>
            </a:extLst>
          </p:cNvPr>
          <p:cNvSpPr txBox="1">
            <a:spLocks/>
          </p:cNvSpPr>
          <p:nvPr/>
        </p:nvSpPr>
        <p:spPr>
          <a:xfrm>
            <a:off x="133950" y="136893"/>
            <a:ext cx="8842411" cy="4547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2400" kern="0">
                <a:solidFill>
                  <a:srgbClr val="21586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Valeurs phénotypiques d’une variété dans les deux jeux de données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FF292F75-6DDB-7C48-9854-DF7ED0BAAA53}"/>
              </a:ext>
            </a:extLst>
          </p:cNvPr>
          <p:cNvGraphicFramePr>
            <a:graphicFrameLocks noGrp="1"/>
          </p:cNvGraphicFramePr>
          <p:nvPr/>
        </p:nvGraphicFramePr>
        <p:xfrm>
          <a:off x="5122944" y="3251382"/>
          <a:ext cx="3407615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8186">
                  <a:extLst>
                    <a:ext uri="{9D8B030D-6E8A-4147-A177-3AD203B41FA5}">
                      <a16:colId xmlns:a16="http://schemas.microsoft.com/office/drawing/2014/main" val="538623611"/>
                    </a:ext>
                  </a:extLst>
                </a:gridCol>
                <a:gridCol w="1439429">
                  <a:extLst>
                    <a:ext uri="{9D8B030D-6E8A-4147-A177-3AD203B41FA5}">
                      <a16:colId xmlns:a16="http://schemas.microsoft.com/office/drawing/2014/main" val="127402129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lvl="0" algn="ctr"/>
                      <a:r>
                        <a:rPr lang="fr-FR" sz="140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Accession ID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140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STB severity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919421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lvl="0" algn="ctr"/>
                      <a:r>
                        <a:rPr lang="fr-FR" sz="140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RE11058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140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3766805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CF11150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140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3227187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DA522761-FC13-0248-908B-4A490410BD9B}"/>
              </a:ext>
            </a:extLst>
          </p:cNvPr>
          <p:cNvSpPr/>
          <p:nvPr/>
        </p:nvSpPr>
        <p:spPr>
          <a:xfrm>
            <a:off x="6224060" y="4584688"/>
            <a:ext cx="209223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500">
                <a:solidFill>
                  <a:srgbClr val="246476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Données expérimentales</a:t>
            </a:r>
            <a:endParaRPr lang="fr-FR" sz="1500">
              <a:solidFill>
                <a:srgbClr val="246476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0" name="Forme libre 9">
            <a:extLst>
              <a:ext uri="{FF2B5EF4-FFF2-40B4-BE49-F238E27FC236}">
                <a16:creationId xmlns:a16="http://schemas.microsoft.com/office/drawing/2014/main" id="{EBCD3E81-2B42-B14D-B69A-537C5A7ED658}"/>
              </a:ext>
            </a:extLst>
          </p:cNvPr>
          <p:cNvSpPr/>
          <p:nvPr/>
        </p:nvSpPr>
        <p:spPr>
          <a:xfrm>
            <a:off x="2036982" y="690027"/>
            <a:ext cx="5854645" cy="404921"/>
          </a:xfrm>
          <a:custGeom>
            <a:avLst/>
            <a:gdLst>
              <a:gd name="connsiteX0" fmla="*/ 0 w 2742381"/>
              <a:gd name="connsiteY0" fmla="*/ 182360 h 1094140"/>
              <a:gd name="connsiteX1" fmla="*/ 182360 w 2742381"/>
              <a:gd name="connsiteY1" fmla="*/ 0 h 1094140"/>
              <a:gd name="connsiteX2" fmla="*/ 2560021 w 2742381"/>
              <a:gd name="connsiteY2" fmla="*/ 0 h 1094140"/>
              <a:gd name="connsiteX3" fmla="*/ 2742381 w 2742381"/>
              <a:gd name="connsiteY3" fmla="*/ 182360 h 1094140"/>
              <a:gd name="connsiteX4" fmla="*/ 2742381 w 2742381"/>
              <a:gd name="connsiteY4" fmla="*/ 911780 h 1094140"/>
              <a:gd name="connsiteX5" fmla="*/ 2560021 w 2742381"/>
              <a:gd name="connsiteY5" fmla="*/ 1094140 h 1094140"/>
              <a:gd name="connsiteX6" fmla="*/ 182360 w 2742381"/>
              <a:gd name="connsiteY6" fmla="*/ 1094140 h 1094140"/>
              <a:gd name="connsiteX7" fmla="*/ 0 w 2742381"/>
              <a:gd name="connsiteY7" fmla="*/ 911780 h 1094140"/>
              <a:gd name="connsiteX8" fmla="*/ 0 w 2742381"/>
              <a:gd name="connsiteY8" fmla="*/ 182360 h 1094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2381" h="1094140">
                <a:moveTo>
                  <a:pt x="0" y="182360"/>
                </a:moveTo>
                <a:cubicBezTo>
                  <a:pt x="0" y="81645"/>
                  <a:pt x="81645" y="0"/>
                  <a:pt x="182360" y="0"/>
                </a:cubicBezTo>
                <a:lnTo>
                  <a:pt x="2560021" y="0"/>
                </a:lnTo>
                <a:cubicBezTo>
                  <a:pt x="2660736" y="0"/>
                  <a:pt x="2742381" y="81645"/>
                  <a:pt x="2742381" y="182360"/>
                </a:cubicBezTo>
                <a:lnTo>
                  <a:pt x="2742381" y="911780"/>
                </a:lnTo>
                <a:cubicBezTo>
                  <a:pt x="2742381" y="1012495"/>
                  <a:pt x="2660736" y="1094140"/>
                  <a:pt x="2560021" y="1094140"/>
                </a:cubicBezTo>
                <a:lnTo>
                  <a:pt x="182360" y="1094140"/>
                </a:lnTo>
                <a:cubicBezTo>
                  <a:pt x="81645" y="1094140"/>
                  <a:pt x="0" y="1012495"/>
                  <a:pt x="0" y="911780"/>
                </a:cubicBezTo>
                <a:lnTo>
                  <a:pt x="0" y="18236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57C5E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0069" tIns="120069" rIns="120069" bIns="120069" numCol="1" spcCol="1270" anchor="ctr" anchorCtr="0">
            <a:noAutofit/>
          </a:bodyPr>
          <a:lstStyle/>
          <a:p>
            <a:pPr algn="ctr" defTabSz="933353">
              <a:lnSpc>
                <a:spcPct val="90000"/>
              </a:lnSpc>
              <a:spcAft>
                <a:spcPct val="35000"/>
              </a:spcAft>
            </a:pPr>
            <a:r>
              <a:rPr lang="fr-FR" sz="1600">
                <a:solidFill>
                  <a:schemeClr val="tx1"/>
                </a:solidFill>
              </a:rPr>
              <a:t>Query</a:t>
            </a:r>
            <a:r>
              <a:rPr lang="fr-FR" sz="1051">
                <a:solidFill>
                  <a:schemeClr val="tx1"/>
                </a:solidFill>
              </a:rPr>
              <a:t>: all data about </a:t>
            </a:r>
            <a:r>
              <a:rPr lang="fr-FR" sz="1500">
                <a:solidFill>
                  <a:srgbClr val="FF0000"/>
                </a:solidFill>
                <a:highlight>
                  <a:srgbClr val="D9D8DE"/>
                </a:highlight>
              </a:rPr>
              <a:t>Resistant to STB</a:t>
            </a:r>
            <a:r>
              <a:rPr lang="fr-FR" sz="1051">
                <a:solidFill>
                  <a:schemeClr val="bg1"/>
                </a:solidFill>
              </a:rPr>
              <a:t>in</a:t>
            </a:r>
            <a:r>
              <a:rPr lang="fr-FR" sz="1051">
                <a:solidFill>
                  <a:schemeClr val="tx1">
                    <a:lumMod val="75000"/>
                    <a:lumOff val="25000"/>
                  </a:schemeClr>
                </a:solidFill>
              </a:rPr>
              <a:t> in </a:t>
            </a:r>
            <a:r>
              <a:rPr lang="fr-FR" sz="1500">
                <a:solidFill>
                  <a:srgbClr val="FF0000"/>
                </a:solidFill>
                <a:highlight>
                  <a:srgbClr val="D9D8DE"/>
                </a:highlight>
              </a:rPr>
              <a:t>Wheat varieties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D75973AC-FD03-CB42-8BAE-4DD0DD6F9057}"/>
              </a:ext>
            </a:extLst>
          </p:cNvPr>
          <p:cNvCxnSpPr>
            <a:cxnSpLocks/>
            <a:stCxn id="18" idx="1"/>
            <a:endCxn id="17" idx="3"/>
          </p:cNvCxnSpPr>
          <p:nvPr/>
        </p:nvCxnSpPr>
        <p:spPr>
          <a:xfrm flipH="1" flipV="1">
            <a:off x="3323183" y="2429689"/>
            <a:ext cx="3673284" cy="244580"/>
          </a:xfrm>
          <a:prstGeom prst="straightConnector1">
            <a:avLst/>
          </a:prstGeom>
          <a:ln w="317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3721ABA3-2C50-F243-A3ED-FE71C0DBD1A1}"/>
              </a:ext>
            </a:extLst>
          </p:cNvPr>
          <p:cNvSpPr/>
          <p:nvPr/>
        </p:nvSpPr>
        <p:spPr>
          <a:xfrm>
            <a:off x="4237574" y="1119437"/>
            <a:ext cx="1495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800">
                <a:solidFill>
                  <a:srgbClr val="246476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Interpretation</a:t>
            </a:r>
            <a:endParaRPr lang="fr-FR" sz="1800">
              <a:solidFill>
                <a:srgbClr val="246476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8" name="Bulle rectangulaire à coins arrondis 17">
            <a:extLst>
              <a:ext uri="{FF2B5EF4-FFF2-40B4-BE49-F238E27FC236}">
                <a16:creationId xmlns:a16="http://schemas.microsoft.com/office/drawing/2014/main" id="{64B53100-244D-C048-B932-E534D9644669}"/>
              </a:ext>
            </a:extLst>
          </p:cNvPr>
          <p:cNvSpPr/>
          <p:nvPr/>
        </p:nvSpPr>
        <p:spPr>
          <a:xfrm>
            <a:off x="6996466" y="2450532"/>
            <a:ext cx="1300304" cy="447475"/>
          </a:xfrm>
          <a:prstGeom prst="wedgeRoundRectCallout">
            <a:avLst>
              <a:gd name="adj1" fmla="val -23022"/>
              <a:gd name="adj2" fmla="val 49499"/>
              <a:gd name="adj3" fmla="val 16667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STB resistant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AFCDEFB-74A3-4945-957A-E743813D934F}"/>
              </a:ext>
            </a:extLst>
          </p:cNvPr>
          <p:cNvSpPr/>
          <p:nvPr/>
        </p:nvSpPr>
        <p:spPr>
          <a:xfrm>
            <a:off x="2962917" y="4359510"/>
            <a:ext cx="51488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500">
                <a:solidFill>
                  <a:srgbClr val="246476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Text</a:t>
            </a:r>
            <a:endParaRPr lang="fr-FR" sz="1500">
              <a:solidFill>
                <a:srgbClr val="246476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CBC25AF-1DEC-8949-BA39-DBA5B9D25601}"/>
              </a:ext>
            </a:extLst>
          </p:cNvPr>
          <p:cNvSpPr/>
          <p:nvPr/>
        </p:nvSpPr>
        <p:spPr>
          <a:xfrm>
            <a:off x="847230" y="2003460"/>
            <a:ext cx="57419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500">
                <a:solidFill>
                  <a:srgbClr val="246476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WTO</a:t>
            </a:r>
            <a:endParaRPr lang="fr-FR" sz="1500">
              <a:solidFill>
                <a:srgbClr val="246476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7407406-6E43-7A49-B2EA-4D7DC7CA21E5}"/>
              </a:ext>
            </a:extLst>
          </p:cNvPr>
          <p:cNvSpPr/>
          <p:nvPr/>
        </p:nvSpPr>
        <p:spPr>
          <a:xfrm>
            <a:off x="7121486" y="4146760"/>
            <a:ext cx="1365784" cy="327131"/>
          </a:xfrm>
          <a:prstGeom prst="rect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1050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7C942D8C-764F-2644-A9FC-B510AE13F975}"/>
              </a:ext>
            </a:extLst>
          </p:cNvPr>
          <p:cNvSpPr/>
          <p:nvPr/>
        </p:nvSpPr>
        <p:spPr>
          <a:xfrm rot="445372">
            <a:off x="3304864" y="3812668"/>
            <a:ext cx="3857177" cy="228032"/>
          </a:xfrm>
          <a:prstGeom prst="arc">
            <a:avLst>
              <a:gd name="adj1" fmla="val 10834512"/>
              <a:gd name="adj2" fmla="val 70789"/>
            </a:avLst>
          </a:prstGeom>
          <a:ln w="38100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050"/>
          </a:p>
        </p:txBody>
      </p:sp>
      <p:sp>
        <p:nvSpPr>
          <p:cNvPr id="17" name="Bulle rectangulaire à coins arrondis 16">
            <a:extLst>
              <a:ext uri="{FF2B5EF4-FFF2-40B4-BE49-F238E27FC236}">
                <a16:creationId xmlns:a16="http://schemas.microsoft.com/office/drawing/2014/main" id="{9345D45C-2D67-464D-B6A6-1556F0C086E7}"/>
              </a:ext>
            </a:extLst>
          </p:cNvPr>
          <p:cNvSpPr/>
          <p:nvPr/>
        </p:nvSpPr>
        <p:spPr>
          <a:xfrm>
            <a:off x="2018583" y="2168696"/>
            <a:ext cx="1304600" cy="521988"/>
          </a:xfrm>
          <a:prstGeom prst="wedgeRoundRectCallout">
            <a:avLst>
              <a:gd name="adj1" fmla="val 21479"/>
              <a:gd name="adj2" fmla="val 46373"/>
              <a:gd name="adj3" fmla="val 16667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WTO:resistant to STB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C1DAF60-FACF-BE4D-9F81-C154AE6B4869}"/>
              </a:ext>
            </a:extLst>
          </p:cNvPr>
          <p:cNvSpPr/>
          <p:nvPr/>
        </p:nvSpPr>
        <p:spPr>
          <a:xfrm>
            <a:off x="3793837" y="1775903"/>
            <a:ext cx="97815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500">
                <a:solidFill>
                  <a:srgbClr val="246476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Alignment</a:t>
            </a:r>
            <a:endParaRPr lang="fr-FR" sz="1500">
              <a:solidFill>
                <a:srgbClr val="246476"/>
              </a:solidFill>
              <a:latin typeface="+mj-lt"/>
              <a:cs typeface="Calibri" panose="020F0502020204030204" pitchFamily="34" charset="0"/>
            </a:endParaRP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9B3E52A6-5651-D846-930D-D542AB099B22}"/>
              </a:ext>
            </a:extLst>
          </p:cNvPr>
          <p:cNvCxnSpPr>
            <a:cxnSpLocks/>
            <a:stCxn id="12" idx="3"/>
            <a:endCxn id="18" idx="0"/>
          </p:cNvCxnSpPr>
          <p:nvPr/>
        </p:nvCxnSpPr>
        <p:spPr>
          <a:xfrm>
            <a:off x="5733496" y="1304103"/>
            <a:ext cx="1913122" cy="1146429"/>
          </a:xfrm>
          <a:prstGeom prst="straightConnector1">
            <a:avLst/>
          </a:prstGeom>
          <a:ln w="254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AFF1B1F7-C3AA-E445-9CDF-E9A80F69D476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2955428" y="1304103"/>
            <a:ext cx="1282146" cy="814029"/>
          </a:xfrm>
          <a:prstGeom prst="straightConnector1">
            <a:avLst/>
          </a:prstGeom>
          <a:ln w="254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69019518-E827-7948-828F-3A567FFF4426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2670883" y="2690684"/>
            <a:ext cx="1" cy="793674"/>
          </a:xfrm>
          <a:prstGeom prst="straightConnector1">
            <a:avLst/>
          </a:prstGeom>
          <a:ln w="25400">
            <a:solidFill>
              <a:srgbClr val="00A3A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 : coins arrondis 68">
            <a:extLst>
              <a:ext uri="{FF2B5EF4-FFF2-40B4-BE49-F238E27FC236}">
                <a16:creationId xmlns:a16="http://schemas.microsoft.com/office/drawing/2014/main" id="{F7AE0EA7-C276-5A49-BFF5-19650039A25D}"/>
              </a:ext>
            </a:extLst>
          </p:cNvPr>
          <p:cNvSpPr/>
          <p:nvPr/>
        </p:nvSpPr>
        <p:spPr>
          <a:xfrm>
            <a:off x="216685" y="1284790"/>
            <a:ext cx="3655502" cy="330546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/>
          </a:p>
        </p:txBody>
      </p:sp>
      <p:sp>
        <p:nvSpPr>
          <p:cNvPr id="71" name="Rectangle : coins arrondis 70">
            <a:extLst>
              <a:ext uri="{FF2B5EF4-FFF2-40B4-BE49-F238E27FC236}">
                <a16:creationId xmlns:a16="http://schemas.microsoft.com/office/drawing/2014/main" id="{98B16A7D-E8EA-4F4B-867A-4442585900A6}"/>
              </a:ext>
            </a:extLst>
          </p:cNvPr>
          <p:cNvSpPr/>
          <p:nvPr/>
        </p:nvSpPr>
        <p:spPr>
          <a:xfrm>
            <a:off x="4709966" y="1534923"/>
            <a:ext cx="4375367" cy="34416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CE30860-EBB4-2849-B9E6-A9453AC09C60}"/>
              </a:ext>
            </a:extLst>
          </p:cNvPr>
          <p:cNvSpPr/>
          <p:nvPr/>
        </p:nvSpPr>
        <p:spPr>
          <a:xfrm>
            <a:off x="500218" y="2587010"/>
            <a:ext cx="165301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500">
                <a:solidFill>
                  <a:srgbClr val="246476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Données textuelles</a:t>
            </a:r>
            <a:endParaRPr lang="fr-FR" sz="1500">
              <a:solidFill>
                <a:srgbClr val="246476"/>
              </a:solidFill>
              <a:latin typeface="+mj-lt"/>
              <a:cs typeface="Calibri" panose="020F0502020204030204" pitchFamily="34" charset="0"/>
            </a:endParaRP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E775B166-4F83-2F48-800D-8171208826A0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7646618" y="2898006"/>
            <a:ext cx="0" cy="1455361"/>
          </a:xfrm>
          <a:prstGeom prst="straightConnector1">
            <a:avLst/>
          </a:prstGeom>
          <a:ln w="25400">
            <a:solidFill>
              <a:srgbClr val="00A3A6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Bulle rectangulaire à coins arrondis 41">
            <a:extLst>
              <a:ext uri="{FF2B5EF4-FFF2-40B4-BE49-F238E27FC236}">
                <a16:creationId xmlns:a16="http://schemas.microsoft.com/office/drawing/2014/main" id="{F717A53B-45CA-BF4E-BA6B-0FF0D9EAAFCA}"/>
              </a:ext>
            </a:extLst>
          </p:cNvPr>
          <p:cNvSpPr/>
          <p:nvPr/>
        </p:nvSpPr>
        <p:spPr>
          <a:xfrm>
            <a:off x="2017515" y="1453136"/>
            <a:ext cx="1304600" cy="521988"/>
          </a:xfrm>
          <a:prstGeom prst="wedgeRoundRectCallout">
            <a:avLst>
              <a:gd name="adj1" fmla="val 21479"/>
              <a:gd name="adj2" fmla="val 46373"/>
              <a:gd name="adj3" fmla="val 16667"/>
            </a:avLst>
          </a:prstGeom>
          <a:solidFill>
            <a:srgbClr val="70A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WTO:STB resistance</a:t>
            </a:r>
          </a:p>
        </p:txBody>
      </p:sp>
      <p:cxnSp>
        <p:nvCxnSpPr>
          <p:cNvPr id="43" name="Google Shape;408;g961d7d679e_2_151">
            <a:extLst>
              <a:ext uri="{FF2B5EF4-FFF2-40B4-BE49-F238E27FC236}">
                <a16:creationId xmlns:a16="http://schemas.microsoft.com/office/drawing/2014/main" id="{6B05CD11-C827-064B-A60D-8764A46035E4}"/>
              </a:ext>
            </a:extLst>
          </p:cNvPr>
          <p:cNvCxnSpPr>
            <a:cxnSpLocks/>
            <a:stCxn id="42" idx="1"/>
          </p:cNvCxnSpPr>
          <p:nvPr/>
        </p:nvCxnSpPr>
        <p:spPr>
          <a:xfrm rot="10800000" flipH="1" flipV="1">
            <a:off x="2017514" y="1714130"/>
            <a:ext cx="1068" cy="715560"/>
          </a:xfrm>
          <a:prstGeom prst="curvedConnector3">
            <a:avLst>
              <a:gd name="adj1" fmla="val -16053371"/>
            </a:avLst>
          </a:prstGeom>
          <a:noFill/>
          <a:ln w="28575" cap="flat" cmpd="sng">
            <a:solidFill>
              <a:srgbClr val="741B47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4" name="Google Shape;410;g961d7d679e_2_151">
            <a:extLst>
              <a:ext uri="{FF2B5EF4-FFF2-40B4-BE49-F238E27FC236}">
                <a16:creationId xmlns:a16="http://schemas.microsoft.com/office/drawing/2014/main" id="{6D92BDF8-AC14-634B-ACBA-B112A6628D06}"/>
              </a:ext>
            </a:extLst>
          </p:cNvPr>
          <p:cNvSpPr txBox="1"/>
          <p:nvPr/>
        </p:nvSpPr>
        <p:spPr>
          <a:xfrm>
            <a:off x="617872" y="1809739"/>
            <a:ext cx="1398477" cy="230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fr-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trait_has_value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Bulle rectangulaire à coins arrondis 45">
            <a:extLst>
              <a:ext uri="{FF2B5EF4-FFF2-40B4-BE49-F238E27FC236}">
                <a16:creationId xmlns:a16="http://schemas.microsoft.com/office/drawing/2014/main" id="{47094677-50FC-8241-BAFB-E460219C6C91}"/>
              </a:ext>
            </a:extLst>
          </p:cNvPr>
          <p:cNvSpPr/>
          <p:nvPr/>
        </p:nvSpPr>
        <p:spPr>
          <a:xfrm>
            <a:off x="6996467" y="1693232"/>
            <a:ext cx="1304600" cy="521988"/>
          </a:xfrm>
          <a:prstGeom prst="wedgeRoundRectCallout">
            <a:avLst>
              <a:gd name="adj1" fmla="val 21479"/>
              <a:gd name="adj2" fmla="val 46373"/>
              <a:gd name="adj3" fmla="val 16667"/>
            </a:avLst>
          </a:prstGeom>
          <a:solidFill>
            <a:srgbClr val="70A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CO_321:STB severity</a:t>
            </a:r>
          </a:p>
        </p:txBody>
      </p:sp>
      <p:cxnSp>
        <p:nvCxnSpPr>
          <p:cNvPr id="48" name="Google Shape;408;g961d7d679e_2_151">
            <a:extLst>
              <a:ext uri="{FF2B5EF4-FFF2-40B4-BE49-F238E27FC236}">
                <a16:creationId xmlns:a16="http://schemas.microsoft.com/office/drawing/2014/main" id="{02F53A31-93F1-1F43-9050-5EAC24DBF5BB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8296770" y="1916678"/>
            <a:ext cx="1068" cy="715560"/>
          </a:xfrm>
          <a:prstGeom prst="curvedConnector3">
            <a:avLst>
              <a:gd name="adj1" fmla="val 17272612"/>
            </a:avLst>
          </a:prstGeom>
          <a:noFill/>
          <a:ln w="28575" cap="flat" cmpd="sng">
            <a:solidFill>
              <a:srgbClr val="741B47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58680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8" grpId="0"/>
      <p:bldP spid="10" grpId="0" animBg="1"/>
      <p:bldP spid="12" grpId="0"/>
      <p:bldP spid="18" grpId="0" animBg="1"/>
      <p:bldP spid="25" grpId="0" animBg="1"/>
      <p:bldP spid="26" grpId="0" animBg="1"/>
      <p:bldP spid="27" grpId="0"/>
      <p:bldP spid="71" grpId="0" animBg="1"/>
      <p:bldP spid="42" grpId="0" animBg="1"/>
      <p:bldP spid="44" grpId="0"/>
      <p:bldP spid="46" grpId="0" animBg="1"/>
      <p:bldP spid="4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2" descr="text-mode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8879" y="1332413"/>
            <a:ext cx="4996542" cy="2975345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"/>
          <p:cNvSpPr txBox="1"/>
          <p:nvPr/>
        </p:nvSpPr>
        <p:spPr>
          <a:xfrm>
            <a:off x="565417" y="125385"/>
            <a:ext cx="8388484" cy="666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5868"/>
              </a:buClr>
              <a:buSzPts val="2400"/>
              <a:buFont typeface="Calibri"/>
              <a:buNone/>
            </a:pPr>
            <a:r>
              <a:rPr lang="fr-FR" sz="2400" u="none" strike="noStrike" cap="none">
                <a:solidFill>
                  <a:srgbClr val="215868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Base de connaissance intégrées</a:t>
            </a:r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60" name="Google Shape;260;p2"/>
          <p:cNvSpPr txBox="1"/>
          <p:nvPr/>
        </p:nvSpPr>
        <p:spPr>
          <a:xfrm>
            <a:off x="5013156" y="149272"/>
            <a:ext cx="3483102" cy="715581"/>
          </a:xfrm>
          <a:prstGeom prst="rect">
            <a:avLst/>
          </a:prstGeom>
          <a:noFill/>
          <a:ln>
            <a:solidFill>
              <a:srgbClr val="969696"/>
            </a:solidFill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sz="1350" b="0" i="0" u="none" strike="noStrike" cap="none">
                <a:solidFill>
                  <a:srgbClr val="215868"/>
                </a:solidFill>
                <a:latin typeface="Calibri"/>
                <a:ea typeface="Calibri"/>
                <a:cs typeface="Calibri"/>
                <a:sym typeface="Calibri"/>
              </a:rPr>
              <a:t>Microbes, habitats, phénotypes et usages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sz="1350">
                <a:solidFill>
                  <a:srgbClr val="215868"/>
                </a:solidFill>
                <a:latin typeface="Calibri"/>
                <a:cs typeface="Calibri"/>
                <a:sym typeface="Calibri"/>
              </a:rPr>
              <a:t>Blé tendre, traits et phénotypes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1" name="Google Shape;261;p2"/>
          <p:cNvSpPr txBox="1"/>
          <p:nvPr/>
        </p:nvSpPr>
        <p:spPr>
          <a:xfrm>
            <a:off x="671804" y="1225279"/>
            <a:ext cx="4426853" cy="715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5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Objectif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5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Centraliser, structurer et standardiser l’information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5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Pour en faciliter l’accès et l’utilisation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2" name="Google Shape;262;p2"/>
          <p:cNvSpPr txBox="1"/>
          <p:nvPr/>
        </p:nvSpPr>
        <p:spPr>
          <a:xfrm>
            <a:off x="392990" y="2087420"/>
            <a:ext cx="426924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Données en </a:t>
            </a:r>
            <a:r>
              <a:rPr lang="fr-FR" sz="18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texte libre, majoritaires</a:t>
            </a:r>
            <a:endParaRPr sz="1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2"/>
          <p:cNvSpPr txBox="1"/>
          <p:nvPr/>
        </p:nvSpPr>
        <p:spPr>
          <a:xfrm>
            <a:off x="671802" y="2476606"/>
            <a:ext cx="3858813" cy="1131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5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Les structurer pour les combiner à d’autres données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08" marR="0" lvl="0" indent="-214308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50"/>
              <a:buFont typeface="Arial"/>
              <a:buChar char="→"/>
            </a:pPr>
            <a:r>
              <a:rPr lang="fr-FR" sz="135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Détecter les informations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08" marR="0" lvl="0" indent="-214308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50"/>
              <a:buFont typeface="Arial"/>
              <a:buChar char="→"/>
            </a:pPr>
            <a:r>
              <a:rPr lang="fr-FR" sz="135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Les associer à une référence partagée (ontologie)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08" marR="0" lvl="0" indent="-214308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50"/>
              <a:buFont typeface="Arial"/>
              <a:buChar char="→"/>
            </a:pPr>
            <a:r>
              <a:rPr lang="fr-FR" sz="135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Les relier entre elles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08" marR="0" lvl="0" indent="-214308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50"/>
              <a:buFont typeface="Arial"/>
              <a:buChar char="→"/>
            </a:pPr>
            <a:r>
              <a:rPr lang="fr-FR" sz="135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Les mettre à disposition dans un SI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4" name="Google Shape;264;p2"/>
          <p:cNvSpPr txBox="1"/>
          <p:nvPr/>
        </p:nvSpPr>
        <p:spPr>
          <a:xfrm>
            <a:off x="671804" y="3777969"/>
            <a:ext cx="2494657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 des méthodes de </a:t>
            </a:r>
            <a:r>
              <a:rPr lang="fr-FR" sz="135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text mining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B88DF53-4F04-0143-B8A1-B809B93EA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459933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AB5ED1E-26C8-074E-9D64-1C0EAF5A1BB6}"/>
              </a:ext>
            </a:extLst>
          </p:cNvPr>
          <p:cNvSpPr txBox="1"/>
          <p:nvPr/>
        </p:nvSpPr>
        <p:spPr>
          <a:xfrm>
            <a:off x="833971" y="1499894"/>
            <a:ext cx="7342620" cy="280076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1600">
                <a:solidFill>
                  <a:srgbClr val="1156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Informations</a:t>
            </a:r>
          </a:p>
          <a:p>
            <a:r>
              <a:rPr lang="fr-FR" sz="16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Sources hétérogènes en contenu et en représentation, jeux de données expérimentales et bibliographie</a:t>
            </a:r>
          </a:p>
          <a:p>
            <a:endParaRPr lang="fr-FR" sz="1600">
              <a:solidFill>
                <a:srgbClr val="11568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>
                <a:solidFill>
                  <a:srgbClr val="1156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Alignements</a:t>
            </a:r>
            <a:endParaRPr lang="fr-FR" sz="160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buAutoNum type="arabicPeriod"/>
            </a:pPr>
            <a:r>
              <a:rPr lang="fr-FR" sz="16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Alignement trivial des </a:t>
            </a:r>
            <a:r>
              <a:rPr lang="fr-FR" sz="16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schémas</a:t>
            </a:r>
          </a:p>
          <a:p>
            <a:pPr marL="228600" indent="-228600">
              <a:buAutoNum type="arabicPeriod"/>
            </a:pPr>
            <a:r>
              <a:rPr lang="fr-FR" sz="16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Alignement des </a:t>
            </a:r>
            <a:r>
              <a:rPr lang="fr-FR" sz="16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référentiels sémantiques</a:t>
            </a:r>
            <a:r>
              <a:rPr lang="fr-FR" sz="16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par type de données</a:t>
            </a:r>
          </a:p>
          <a:p>
            <a:pPr marL="228600" indent="-228600">
              <a:buAutoNum type="arabicPeriod"/>
            </a:pPr>
            <a:r>
              <a:rPr lang="fr-FR" sz="16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Alignement des valeurs </a:t>
            </a:r>
          </a:p>
          <a:p>
            <a:pPr marL="555625" lvl="2" indent="-285750">
              <a:buFont typeface="Arial" panose="020B0604020202020204" pitchFamily="34" charset="0"/>
              <a:buChar char="•"/>
            </a:pPr>
            <a:r>
              <a:rPr lang="fr-FR" sz="16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normalisation des valeurs textuelles </a:t>
            </a:r>
            <a:r>
              <a:rPr lang="fr-FR" sz="16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résolue par des méthodes de TAL.</a:t>
            </a:r>
          </a:p>
          <a:p>
            <a:pPr marL="555625" lvl="2" indent="-285750">
              <a:buFont typeface="Arial" panose="020B0604020202020204" pitchFamily="34" charset="0"/>
              <a:buChar char="•"/>
            </a:pPr>
            <a:r>
              <a:rPr lang="fr-FR" sz="16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normalisation des observations</a:t>
            </a:r>
            <a:r>
              <a:rPr lang="fr-FR" sz="16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nécessite la création de règles et l’utilisation de métadonnées sur les références de l’expérience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1FDAE59-AFED-134B-9339-047E56DA235D}"/>
              </a:ext>
            </a:extLst>
          </p:cNvPr>
          <p:cNvSpPr txBox="1">
            <a:spLocks/>
          </p:cNvSpPr>
          <p:nvPr/>
        </p:nvSpPr>
        <p:spPr>
          <a:xfrm>
            <a:off x="277734" y="240115"/>
            <a:ext cx="8588531" cy="7816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0" tIns="0" rIns="0" bIns="0" rtlCol="0" anchor="ctr" anchorCtr="0">
            <a:normAutofit/>
          </a:bodyPr>
          <a:lstStyle>
            <a:lvl1pPr marR="0" lvl="0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kern="1200" cap="none">
                <a:solidFill>
                  <a:srgbClr val="084557"/>
                </a:solidFill>
                <a:latin typeface="+mj-lt"/>
                <a:ea typeface="+mj-ea"/>
                <a:cs typeface="+mj-c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pPr algn="ctr">
              <a:lnSpc>
                <a:spcPct val="120000"/>
              </a:lnSpc>
            </a:pPr>
            <a:r>
              <a:rPr lang="en-US" sz="2800">
                <a:latin typeface="Calibri Light" panose="020F0302020204030204" pitchFamily="34" charset="0"/>
                <a:cs typeface="Calibri Light" panose="020F0302020204030204" pitchFamily="34" charset="0"/>
              </a:rPr>
              <a:t>Bilan du cas d’étude sur les phénotypes du blé tendre</a:t>
            </a:r>
          </a:p>
        </p:txBody>
      </p:sp>
    </p:spTree>
    <p:extLst>
      <p:ext uri="{BB962C8B-B14F-4D97-AF65-F5344CB8AC3E}">
        <p14:creationId xmlns:p14="http://schemas.microsoft.com/office/powerpoint/2010/main" val="770155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E728022-E1BF-8842-B5FF-15C8873F1769}"/>
              </a:ext>
            </a:extLst>
          </p:cNvPr>
          <p:cNvSpPr txBox="1"/>
          <p:nvPr/>
        </p:nvSpPr>
        <p:spPr>
          <a:xfrm>
            <a:off x="1656163" y="1140085"/>
            <a:ext cx="444716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050">
                <a:solidFill>
                  <a:schemeClr val="tx1">
                    <a:lumMod val="75000"/>
                    <a:lumOff val="25000"/>
                  </a:schemeClr>
                </a:solidFill>
              </a:rPr>
              <a:t>Les articles scientifques décrivent des informations validées confirmées par des expérimentations répétées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fr-FR" sz="105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050">
                <a:solidFill>
                  <a:schemeClr val="tx1">
                    <a:lumMod val="75000"/>
                    <a:lumOff val="25000"/>
                  </a:schemeClr>
                </a:solidFill>
              </a:rPr>
              <a:t>Les observations locales à l’échelle du champ sont plus précises, mais ont une portée plus limitée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9861F51-527E-8949-B67F-F9B3D92F8BAE}"/>
              </a:ext>
            </a:extLst>
          </p:cNvPr>
          <p:cNvSpPr txBox="1">
            <a:spLocks/>
          </p:cNvSpPr>
          <p:nvPr/>
        </p:nvSpPr>
        <p:spPr>
          <a:xfrm>
            <a:off x="482763" y="302439"/>
            <a:ext cx="6793964" cy="5987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27566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b="0"/>
              <a:t>Mixer information scientifique et observation expérimentale ?</a:t>
            </a:r>
          </a:p>
          <a:p>
            <a:r>
              <a:rPr lang="fr-FR" sz="1800"/>
              <a:t>Des précautions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A2C925-F79F-1247-B133-B1973EA8C703}"/>
              </a:ext>
            </a:extLst>
          </p:cNvPr>
          <p:cNvSpPr/>
          <p:nvPr/>
        </p:nvSpPr>
        <p:spPr>
          <a:xfrm>
            <a:off x="2093661" y="2186472"/>
            <a:ext cx="3147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800" b="1">
                <a:solidFill>
                  <a:schemeClr val="tx1">
                    <a:lumMod val="75000"/>
                    <a:lumOff val="25000"/>
                  </a:schemeClr>
                </a:solidFill>
              </a:rPr>
              <a:t>Différentes valeur de vérité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9A9BE7-9C8E-704D-A94C-C4CA19F864FF}"/>
              </a:ext>
            </a:extLst>
          </p:cNvPr>
          <p:cNvSpPr/>
          <p:nvPr/>
        </p:nvSpPr>
        <p:spPr>
          <a:xfrm>
            <a:off x="1287874" y="3101591"/>
            <a:ext cx="5151056" cy="1033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fr-FR" sz="1500" b="1">
                <a:solidFill>
                  <a:schemeClr val="tx1">
                    <a:lumMod val="75000"/>
                    <a:lumOff val="25000"/>
                  </a:schemeClr>
                </a:solidFill>
              </a:rPr>
              <a:t>Les propriétés attendues du système d’information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050">
                <a:solidFill>
                  <a:schemeClr val="tx1">
                    <a:lumMod val="75000"/>
                    <a:lumOff val="25000"/>
                  </a:schemeClr>
                </a:solidFill>
              </a:rPr>
              <a:t>Pas de fusion aveugle des données mais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050">
                <a:solidFill>
                  <a:schemeClr val="tx1">
                    <a:lumMod val="75000"/>
                    <a:lumOff val="25000"/>
                  </a:schemeClr>
                </a:solidFill>
              </a:rPr>
              <a:t>Présenter les données de différentes sources avec leurs portées respectives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050">
                <a:solidFill>
                  <a:schemeClr val="tx1">
                    <a:lumMod val="75000"/>
                    <a:lumOff val="25000"/>
                  </a:schemeClr>
                </a:solidFill>
              </a:rPr>
              <a:t>Mettre les complémentarités en évidence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050">
                <a:solidFill>
                  <a:schemeClr val="tx1">
                    <a:lumMod val="75000"/>
                    <a:lumOff val="25000"/>
                  </a:schemeClr>
                </a:solidFill>
              </a:rPr>
              <a:t>Donner les moyens à l’utilisateur d’une interprétation</a:t>
            </a:r>
          </a:p>
        </p:txBody>
      </p:sp>
      <p:sp>
        <p:nvSpPr>
          <p:cNvPr id="6" name="AutoShape 949">
            <a:extLst>
              <a:ext uri="{FF2B5EF4-FFF2-40B4-BE49-F238E27FC236}">
                <a16:creationId xmlns:a16="http://schemas.microsoft.com/office/drawing/2014/main" id="{478693B0-CBE1-404D-B71E-45C47AB50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0896" y="1027753"/>
            <a:ext cx="5632315" cy="1649930"/>
          </a:xfrm>
          <a:prstGeom prst="roundRect">
            <a:avLst>
              <a:gd name="adj" fmla="val 16667"/>
            </a:avLst>
          </a:prstGeom>
          <a:noFill/>
          <a:ln w="3175" cmpd="sng">
            <a:solidFill>
              <a:srgbClr val="023F4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5DFEC">
                    <a:alpha val="25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38100" dist="26940" dir="5400000" algn="ctr" rotWithShape="0">
                    <a:srgbClr val="000000">
                      <a:alpha val="35001"/>
                    </a:srgbClr>
                  </a:outerShdw>
                </a:effectLst>
              </a14:hiddenEffects>
            </a:ext>
          </a:extLst>
        </p:spPr>
        <p:txBody>
          <a:bodyPr rot="0" vert="horz" wrap="square" lIns="68540" tIns="68540" rIns="68540" bIns="68540" anchor="t" anchorCtr="0" upright="1">
            <a:noAutofit/>
          </a:bodyPr>
          <a:lstStyle/>
          <a:p>
            <a:endParaRPr lang="fr-FR" sz="1050"/>
          </a:p>
        </p:txBody>
      </p:sp>
      <p:sp>
        <p:nvSpPr>
          <p:cNvPr id="7" name="AutoShape 949">
            <a:extLst>
              <a:ext uri="{FF2B5EF4-FFF2-40B4-BE49-F238E27FC236}">
                <a16:creationId xmlns:a16="http://schemas.microsoft.com/office/drawing/2014/main" id="{DF5A3A1F-9828-C94A-AEB8-5B3CBAABD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6334" y="2955450"/>
            <a:ext cx="5969480" cy="1457524"/>
          </a:xfrm>
          <a:prstGeom prst="roundRect">
            <a:avLst>
              <a:gd name="adj" fmla="val 16667"/>
            </a:avLst>
          </a:prstGeom>
          <a:noFill/>
          <a:ln w="3175" cmpd="sng">
            <a:solidFill>
              <a:srgbClr val="023F4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5DFEC">
                    <a:alpha val="25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38100" dist="26940" dir="5400000" algn="ctr" rotWithShape="0">
                    <a:srgbClr val="000000">
                      <a:alpha val="35001"/>
                    </a:srgbClr>
                  </a:outerShdw>
                </a:effectLst>
              </a14:hiddenEffects>
            </a:ext>
          </a:extLst>
        </p:spPr>
        <p:txBody>
          <a:bodyPr rot="0" vert="horz" wrap="square" lIns="68540" tIns="68540" rIns="68540" bIns="68540" anchor="t" anchorCtr="0" upright="1">
            <a:noAutofit/>
          </a:bodyPr>
          <a:lstStyle/>
          <a:p>
            <a:endParaRPr lang="fr-FR" sz="105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4F52617-4EFB-8642-A603-657713219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18236" y="1819502"/>
            <a:ext cx="5206595" cy="144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2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9;p2">
            <a:extLst>
              <a:ext uri="{FF2B5EF4-FFF2-40B4-BE49-F238E27FC236}">
                <a16:creationId xmlns:a16="http://schemas.microsoft.com/office/drawing/2014/main" id="{F5968E79-D93D-734F-B747-AFFC52862646}"/>
              </a:ext>
            </a:extLst>
          </p:cNvPr>
          <p:cNvSpPr txBox="1"/>
          <p:nvPr/>
        </p:nvSpPr>
        <p:spPr>
          <a:xfrm>
            <a:off x="480248" y="70901"/>
            <a:ext cx="7702372" cy="666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5868"/>
              </a:buClr>
              <a:buSzPts val="2400"/>
              <a:buFont typeface="Calibri"/>
              <a:buNone/>
            </a:pPr>
            <a:r>
              <a:rPr lang="fr-FR" sz="2400" u="none" strike="noStrike" cap="none">
                <a:solidFill>
                  <a:srgbClr val="215868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Schéma relationnel cible sur les microbes et leurs habitats</a:t>
            </a:r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859EC91-0E93-8C43-8D60-4730294D5514}"/>
              </a:ext>
            </a:extLst>
          </p:cNvPr>
          <p:cNvSpPr txBox="1"/>
          <p:nvPr/>
        </p:nvSpPr>
        <p:spPr>
          <a:xfrm>
            <a:off x="1281373" y="1907020"/>
            <a:ext cx="612668" cy="30777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Strain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65B124B-6557-524F-817B-D65BFF222AF8}"/>
              </a:ext>
            </a:extLst>
          </p:cNvPr>
          <p:cNvSpPr txBox="1"/>
          <p:nvPr/>
        </p:nvSpPr>
        <p:spPr>
          <a:xfrm>
            <a:off x="2508726" y="2959141"/>
            <a:ext cx="728084" cy="30777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Species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EA7ED94-6CA4-9C45-921C-2C0A60157798}"/>
              </a:ext>
            </a:extLst>
          </p:cNvPr>
          <p:cNvSpPr txBox="1"/>
          <p:nvPr/>
        </p:nvSpPr>
        <p:spPr>
          <a:xfrm>
            <a:off x="3555843" y="1999256"/>
            <a:ext cx="752129" cy="30777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Habitat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5C568F2-AC9A-2B4C-97E7-C92539853369}"/>
              </a:ext>
            </a:extLst>
          </p:cNvPr>
          <p:cNvSpPr txBox="1"/>
          <p:nvPr/>
        </p:nvSpPr>
        <p:spPr>
          <a:xfrm>
            <a:off x="5351062" y="3069385"/>
            <a:ext cx="1781257" cy="30777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Geographical location</a:t>
            </a: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F72BDA61-796E-4042-B961-86F1AA9254E4}"/>
              </a:ext>
            </a:extLst>
          </p:cNvPr>
          <p:cNvGrpSpPr/>
          <p:nvPr/>
        </p:nvGrpSpPr>
        <p:grpSpPr>
          <a:xfrm>
            <a:off x="1709736" y="1808698"/>
            <a:ext cx="3641326" cy="1414576"/>
            <a:chOff x="1709736" y="1808698"/>
            <a:chExt cx="3641326" cy="1414576"/>
          </a:xfrm>
        </p:grpSpPr>
        <p:cxnSp>
          <p:nvCxnSpPr>
            <p:cNvPr id="7" name="Connecteur droit avec flèche 6">
              <a:extLst>
                <a:ext uri="{FF2B5EF4-FFF2-40B4-BE49-F238E27FC236}">
                  <a16:creationId xmlns:a16="http://schemas.microsoft.com/office/drawing/2014/main" id="{609F2798-380F-DC4E-BC23-8C14A3D0BA29}"/>
                </a:ext>
              </a:extLst>
            </p:cNvPr>
            <p:cNvCxnSpPr>
              <a:cxnSpLocks/>
              <a:endCxn id="5" idx="1"/>
            </p:cNvCxnSpPr>
            <p:nvPr/>
          </p:nvCxnSpPr>
          <p:spPr>
            <a:xfrm>
              <a:off x="1934192" y="2055647"/>
              <a:ext cx="1621651" cy="974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Connecteur droit avec flèche 7">
              <a:extLst>
                <a:ext uri="{FF2B5EF4-FFF2-40B4-BE49-F238E27FC236}">
                  <a16:creationId xmlns:a16="http://schemas.microsoft.com/office/drawing/2014/main" id="{F3A8B788-1231-C14C-A9B5-C3E19FCF0911}"/>
                </a:ext>
              </a:extLst>
            </p:cNvPr>
            <p:cNvCxnSpPr>
              <a:cxnSpLocks/>
              <a:endCxn id="6" idx="1"/>
            </p:cNvCxnSpPr>
            <p:nvPr/>
          </p:nvCxnSpPr>
          <p:spPr>
            <a:xfrm>
              <a:off x="1947305" y="2193420"/>
              <a:ext cx="3403757" cy="102985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911064B9-B72D-7B45-895F-2C4AE17C5FA7}"/>
                </a:ext>
              </a:extLst>
            </p:cNvPr>
            <p:cNvSpPr txBox="1"/>
            <p:nvPr/>
          </p:nvSpPr>
          <p:spPr>
            <a:xfrm>
              <a:off x="2312755" y="1808698"/>
              <a:ext cx="7200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Lives in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1400373A-C689-2546-82CE-4AB098A1CAFD}"/>
                </a:ext>
              </a:extLst>
            </p:cNvPr>
            <p:cNvSpPr txBox="1"/>
            <p:nvPr/>
          </p:nvSpPr>
          <p:spPr>
            <a:xfrm rot="1091983">
              <a:off x="3320666" y="2477663"/>
              <a:ext cx="9492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Located at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E7DA5AF-7E44-5343-88FF-132190328FEC}"/>
                </a:ext>
              </a:extLst>
            </p:cNvPr>
            <p:cNvSpPr txBox="1"/>
            <p:nvPr/>
          </p:nvSpPr>
          <p:spPr>
            <a:xfrm rot="2760709">
              <a:off x="1768664" y="2500504"/>
              <a:ext cx="9541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Belongs to</a:t>
              </a:r>
            </a:p>
          </p:txBody>
        </p:sp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4C74A9FA-BF5B-AB42-9A8D-42B4C1202FEE}"/>
                </a:ext>
              </a:extLst>
            </p:cNvPr>
            <p:cNvCxnSpPr>
              <a:cxnSpLocks/>
            </p:cNvCxnSpPr>
            <p:nvPr/>
          </p:nvCxnSpPr>
          <p:spPr>
            <a:xfrm>
              <a:off x="1709736" y="2213141"/>
              <a:ext cx="773772" cy="91494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1A3D36FA-CA17-9D48-8F6F-181B8ADE7FFF}"/>
              </a:ext>
            </a:extLst>
          </p:cNvPr>
          <p:cNvSpPr/>
          <p:nvPr/>
        </p:nvSpPr>
        <p:spPr>
          <a:xfrm>
            <a:off x="4784850" y="5960334"/>
            <a:ext cx="1088631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35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OntoBiotope</a:t>
            </a:r>
            <a:endParaRPr lang="fr-FR" sz="135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ectangle à coins arrondis 26">
            <a:extLst>
              <a:ext uri="{FF2B5EF4-FFF2-40B4-BE49-F238E27FC236}">
                <a16:creationId xmlns:a16="http://schemas.microsoft.com/office/drawing/2014/main" id="{4AC5C595-0F10-D846-828F-5F771C6C9722}"/>
              </a:ext>
            </a:extLst>
          </p:cNvPr>
          <p:cNvSpPr/>
          <p:nvPr/>
        </p:nvSpPr>
        <p:spPr>
          <a:xfrm>
            <a:off x="1023008" y="1833135"/>
            <a:ext cx="6490976" cy="1808174"/>
          </a:xfrm>
          <a:prstGeom prst="roundRect">
            <a:avLst/>
          </a:prstGeom>
          <a:noFill/>
          <a:ln w="6350" cmpd="sng">
            <a:solidFill>
              <a:srgbClr val="08455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70124" tIns="35063" rIns="70124" bIns="350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1620">
              <a:latin typeface="Calibri" panose="020F0502020204030204" pitchFamily="34" charset="0"/>
            </a:endParaRP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1A2C89E6-9EE7-804A-9168-B17A691C8A8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3507" y="1431764"/>
            <a:ext cx="1853630" cy="1019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0228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0" name="Google Shape;270;p3"/>
          <p:cNvGraphicFramePr/>
          <p:nvPr>
            <p:extLst>
              <p:ext uri="{D42A27DB-BD31-4B8C-83A1-F6EECF244321}">
                <p14:modId xmlns:p14="http://schemas.microsoft.com/office/powerpoint/2010/main" val="3434013674"/>
              </p:ext>
            </p:extLst>
          </p:nvPr>
        </p:nvGraphicFramePr>
        <p:xfrm>
          <a:off x="3761876" y="1957468"/>
          <a:ext cx="4952075" cy="700100"/>
        </p:xfrm>
        <a:graphic>
          <a:graphicData uri="http://schemas.openxmlformats.org/drawingml/2006/table">
            <a:tbl>
              <a:tblPr>
                <a:noFill/>
                <a:tableStyleId>{A922B476-D835-4C46-A63C-1648BFC1410A}</a:tableStyleId>
              </a:tblPr>
              <a:tblGrid>
                <a:gridCol w="934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0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6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0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98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0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b="1" u="none" strike="noStrike" cap="none">
                          <a:solidFill>
                            <a:schemeClr val="lt1"/>
                          </a:solidFill>
                        </a:rPr>
                        <a:t>Strain_number</a:t>
                      </a:r>
                      <a:endParaRPr sz="1100" b="1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ctr">
                    <a:solidFill>
                      <a:srgbClr val="C9C1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b="1" u="none" strike="noStrike" cap="none">
                          <a:solidFill>
                            <a:schemeClr val="lt1"/>
                          </a:solidFill>
                        </a:rPr>
                        <a:t>Biotope.Name</a:t>
                      </a:r>
                      <a:endParaRPr sz="1100" b="1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ctr">
                    <a:solidFill>
                      <a:srgbClr val="C9C1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b="1" u="none" strike="noStrike" cap="none">
                          <a:solidFill>
                            <a:schemeClr val="lt1"/>
                          </a:solidFill>
                        </a:rPr>
                        <a:t>Taxon name.Name</a:t>
                      </a:r>
                      <a:endParaRPr sz="1100" b="1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ctr">
                    <a:solidFill>
                      <a:srgbClr val="C9C1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b="1" u="none" strike="noStrike" cap="none">
                          <a:solidFill>
                            <a:schemeClr val="lt1"/>
                          </a:solidFill>
                        </a:rPr>
                        <a:t>Type_strain</a:t>
                      </a:r>
                      <a:endParaRPr sz="1100" b="1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ctr">
                    <a:solidFill>
                      <a:srgbClr val="C9C1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b="1" u="none" strike="noStrike" cap="none">
                          <a:solidFill>
                            <a:schemeClr val="lt1"/>
                          </a:solidFill>
                        </a:rPr>
                        <a:t>Year_of_sampling</a:t>
                      </a:r>
                      <a:endParaRPr sz="1100" b="1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ctr">
                    <a:solidFill>
                      <a:srgbClr val="C9C1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u="none" strike="noStrike" cap="none">
                          <a:solidFill>
                            <a:schemeClr val="bg1"/>
                          </a:solidFill>
                        </a:rPr>
                        <a:t>CIRM-BIA892</a:t>
                      </a:r>
                      <a:endParaRPr sz="1100" b="0" i="0" u="none" strike="noStrike" cap="none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u="none" strike="noStrike" cap="none">
                          <a:solidFill>
                            <a:schemeClr val="lt1"/>
                          </a:solidFill>
                        </a:rPr>
                        <a:t>apple</a:t>
                      </a:r>
                      <a:r>
                        <a:rPr lang="fr-FR" sz="1400" u="none" strike="noStrike" cap="none">
                          <a:solidFill>
                            <a:schemeClr val="lt1"/>
                          </a:solidFill>
                        </a:rPr>
                        <a:t> </a:t>
                      </a:r>
                      <a:r>
                        <a:rPr lang="fr-FR" sz="1100" u="none" strike="noStrike" cap="none">
                          <a:solidFill>
                            <a:schemeClr val="lt1"/>
                          </a:solidFill>
                        </a:rPr>
                        <a:t>juice</a:t>
                      </a:r>
                      <a:endParaRPr sz="1100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i="1" u="none" strike="noStrike" cap="none"/>
                        <a:t>Lactobacillus sakei subsp. sakei</a:t>
                      </a:r>
                      <a:endParaRPr sz="1100" b="0" i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ctr">
                    <a:solidFill>
                      <a:srgbClr val="F3E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u="none" strike="noStrike" cap="none"/>
                        <a:t>No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ctr">
                    <a:solidFill>
                      <a:srgbClr val="F3E7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u="none" strike="noStrike" cap="none"/>
                        <a:t>1987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ctr">
                    <a:solidFill>
                      <a:srgbClr val="F3E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71" name="Google Shape;271;p3"/>
          <p:cNvGrpSpPr/>
          <p:nvPr/>
        </p:nvGrpSpPr>
        <p:grpSpPr>
          <a:xfrm>
            <a:off x="907868" y="2947653"/>
            <a:ext cx="7806048" cy="1817240"/>
            <a:chOff x="1210490" y="3930203"/>
            <a:chExt cx="10408064" cy="2422986"/>
          </a:xfrm>
        </p:grpSpPr>
        <p:grpSp>
          <p:nvGrpSpPr>
            <p:cNvPr id="272" name="Google Shape;272;p3"/>
            <p:cNvGrpSpPr/>
            <p:nvPr/>
          </p:nvGrpSpPr>
          <p:grpSpPr>
            <a:xfrm>
              <a:off x="2144354" y="3930203"/>
              <a:ext cx="9474200" cy="2422986"/>
              <a:chOff x="1358900" y="3861221"/>
              <a:chExt cx="9474200" cy="2422986"/>
            </a:xfrm>
          </p:grpSpPr>
          <p:pic>
            <p:nvPicPr>
              <p:cNvPr id="273" name="Google Shape;273;p3"/>
              <p:cNvPicPr preferRelativeResize="0"/>
              <p:nvPr/>
            </p:nvPicPr>
            <p:blipFill rotWithShape="1">
              <a:blip r:embed="rId3">
                <a:alphaModFix/>
              </a:blip>
              <a:srcRect t="80899"/>
              <a:stretch/>
            </p:blipFill>
            <p:spPr>
              <a:xfrm>
                <a:off x="1358900" y="5316319"/>
                <a:ext cx="9474200" cy="967888"/>
              </a:xfrm>
              <a:prstGeom prst="rect">
                <a:avLst/>
              </a:prstGeom>
              <a:noFill/>
              <a:ln>
                <a:noFill/>
              </a:ln>
              <a:effectLst>
                <a:reflection stA="50000" endA="275" endPos="40000" dist="101600" dir="5400000" sy="-100000" algn="bl" rotWithShape="0"/>
              </a:effectLst>
            </p:spPr>
          </p:pic>
          <p:pic>
            <p:nvPicPr>
              <p:cNvPr id="274" name="Google Shape;274;p3"/>
              <p:cNvPicPr preferRelativeResize="0"/>
              <p:nvPr/>
            </p:nvPicPr>
            <p:blipFill rotWithShape="1">
              <a:blip r:embed="rId3">
                <a:alphaModFix/>
              </a:blip>
              <a:srcRect b="71168"/>
              <a:stretch/>
            </p:blipFill>
            <p:spPr>
              <a:xfrm>
                <a:off x="1358900" y="3861221"/>
                <a:ext cx="9474200" cy="146101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75" name="Google Shape;275;p3"/>
            <p:cNvSpPr txBox="1"/>
            <p:nvPr/>
          </p:nvSpPr>
          <p:spPr>
            <a:xfrm>
              <a:off x="1210490" y="5130772"/>
              <a:ext cx="925497" cy="421005"/>
            </a:xfrm>
            <a:prstGeom prst="rect">
              <a:avLst/>
            </a:prstGeom>
            <a:solidFill>
              <a:srgbClr val="27566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6668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2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PubMed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276" name="Google Shape;276;p3"/>
          <p:cNvGraphicFramePr/>
          <p:nvPr>
            <p:extLst>
              <p:ext uri="{D42A27DB-BD31-4B8C-83A1-F6EECF244321}">
                <p14:modId xmlns:p14="http://schemas.microsoft.com/office/powerpoint/2010/main" val="2463066479"/>
              </p:ext>
            </p:extLst>
          </p:nvPr>
        </p:nvGraphicFramePr>
        <p:xfrm>
          <a:off x="1509614" y="492459"/>
          <a:ext cx="7169975" cy="871550"/>
        </p:xfrm>
        <a:graphic>
          <a:graphicData uri="http://schemas.openxmlformats.org/drawingml/2006/table">
            <a:tbl>
              <a:tblPr>
                <a:noFill/>
                <a:tableStyleId>{A922B476-D835-4C46-A63C-1648BFC1410A}</a:tableStyleId>
              </a:tblPr>
              <a:tblGrid>
                <a:gridCol w="831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2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8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6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6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13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4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731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60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215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b="1" u="none" strike="noStrike" cap="none">
                          <a:solidFill>
                            <a:schemeClr val="lt1"/>
                          </a:solidFill>
                        </a:rPr>
                        <a:t>Numéro souche </a:t>
                      </a:r>
                      <a:endParaRPr sz="1100" b="1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ctr">
                    <a:solidFill>
                      <a:srgbClr val="A6BA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b="1" u="none" strike="noStrike" cap="none">
                          <a:solidFill>
                            <a:schemeClr val="lt1"/>
                          </a:solidFill>
                        </a:rPr>
                        <a:t>Espece </a:t>
                      </a:r>
                      <a:endParaRPr sz="1100" b="1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ctr">
                    <a:solidFill>
                      <a:srgbClr val="A6BA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b="1" u="none" strike="noStrike" cap="none">
                          <a:solidFill>
                            <a:schemeClr val="lt1"/>
                          </a:solidFill>
                        </a:rPr>
                        <a:t>Type </a:t>
                      </a:r>
                      <a:endParaRPr sz="1100" b="1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ctr">
                    <a:solidFill>
                      <a:srgbClr val="A6BA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b="1" u="none" strike="noStrike" cap="none">
                          <a:solidFill>
                            <a:schemeClr val="lt1"/>
                          </a:solidFill>
                        </a:rPr>
                        <a:t>Pays d'isolement </a:t>
                      </a:r>
                      <a:endParaRPr sz="1100" b="1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ctr">
                    <a:solidFill>
                      <a:srgbClr val="A6BA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b="1" u="none" strike="noStrike" cap="none">
                          <a:solidFill>
                            <a:schemeClr val="lt1"/>
                          </a:solidFill>
                        </a:rPr>
                        <a:t>Region d'isolement </a:t>
                      </a:r>
                      <a:endParaRPr sz="1100" b="1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ctr">
                    <a:solidFill>
                      <a:srgbClr val="A6BA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b="1" u="none" strike="noStrike" cap="none">
                          <a:solidFill>
                            <a:schemeClr val="lt1"/>
                          </a:solidFill>
                        </a:rPr>
                        <a:t>Ville d'isolement </a:t>
                      </a:r>
                      <a:endParaRPr sz="1100" b="1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ctr">
                    <a:solidFill>
                      <a:srgbClr val="A6BA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b="1" u="none" strike="noStrike" cap="none">
                          <a:solidFill>
                            <a:schemeClr val="lt1"/>
                          </a:solidFill>
                        </a:rPr>
                        <a:t>Source </a:t>
                      </a:r>
                      <a:endParaRPr sz="1100" b="1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ctr">
                    <a:solidFill>
                      <a:srgbClr val="A6BA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b="1" u="none" strike="noStrike" cap="none">
                          <a:solidFill>
                            <a:schemeClr val="lt1"/>
                          </a:solidFill>
                        </a:rPr>
                        <a:t>Environnement </a:t>
                      </a:r>
                      <a:endParaRPr sz="1100" b="1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ctr">
                    <a:solidFill>
                      <a:srgbClr val="A6BA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b="1" u="none" strike="noStrike" cap="none">
                          <a:solidFill>
                            <a:schemeClr val="lt1"/>
                          </a:solidFill>
                        </a:rPr>
                        <a:t>Date </a:t>
                      </a:r>
                      <a:endParaRPr sz="1100" b="1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ctr">
                    <a:solidFill>
                      <a:srgbClr val="A6BA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u="none" strike="noStrike" cap="none"/>
                        <a:t>1090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ctr">
                    <a:solidFill>
                      <a:srgbClr val="D7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i="1" u="none" strike="noStrike" cap="none">
                          <a:solidFill>
                            <a:schemeClr val="bg1"/>
                          </a:solidFill>
                        </a:rPr>
                        <a:t>Hanseniaspora valbyensis</a:t>
                      </a:r>
                      <a:endParaRPr sz="1100" b="0" i="1" u="none" strike="noStrike" cap="none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ctr">
                    <a:solidFill>
                      <a:srgbClr val="01A3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u="none" strike="noStrike" cap="none"/>
                        <a:t>No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ctr">
                    <a:solidFill>
                      <a:srgbClr val="D7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u="none" strike="noStrike" cap="none">
                          <a:solidFill>
                            <a:schemeClr val="bg1"/>
                          </a:solidFill>
                        </a:rPr>
                        <a:t>France</a:t>
                      </a:r>
                      <a:endParaRPr sz="1100" b="0" i="0" u="none" strike="noStrike" cap="none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ctr">
                    <a:solidFill>
                      <a:srgbClr val="01A3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u="none" strike="noStrike" cap="none">
                          <a:solidFill>
                            <a:schemeClr val="bg1"/>
                          </a:solidFill>
                        </a:rPr>
                        <a:t>Basse Normandie</a:t>
                      </a:r>
                      <a:endParaRPr sz="1100" b="0" i="0" u="none" strike="noStrike" cap="none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ctr">
                    <a:solidFill>
                      <a:srgbClr val="01A3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u="none" strike="noStrike" cap="none">
                          <a:solidFill>
                            <a:schemeClr val="bg1"/>
                          </a:solidFill>
                        </a:rPr>
                        <a:t>Die</a:t>
                      </a:r>
                      <a:endParaRPr sz="1100" b="0" i="0" u="none" strike="noStrike" cap="none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ctr">
                    <a:solidFill>
                      <a:srgbClr val="01A3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u="none" strike="noStrike" cap="none">
                          <a:solidFill>
                            <a:schemeClr val="lt1"/>
                          </a:solidFill>
                          <a:highlight>
                            <a:srgbClr val="00A3A6"/>
                          </a:highlight>
                        </a:rPr>
                        <a:t>filtered raw apple juice</a:t>
                      </a:r>
                      <a:endParaRPr sz="1100" b="0" i="0" u="none" strike="noStrike" cap="none">
                        <a:solidFill>
                          <a:schemeClr val="lt1"/>
                        </a:solidFill>
                        <a:highlight>
                          <a:srgbClr val="00A3A6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ctr">
                    <a:solidFill>
                      <a:srgbClr val="00A3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u="none" strike="noStrike" cap="none">
                          <a:solidFill>
                            <a:schemeClr val="bg1"/>
                          </a:solidFill>
                        </a:rPr>
                        <a:t>cider brewery</a:t>
                      </a:r>
                      <a:endParaRPr sz="1100" b="0" i="0" u="none" strike="noStrike" cap="none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ctr">
                    <a:solidFill>
                      <a:srgbClr val="01A3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u="none" strike="noStrike" cap="none"/>
                        <a:t>12/01/2009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ctr">
                    <a:solidFill>
                      <a:srgbClr val="D7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77" name="Google Shape;277;p3"/>
          <p:cNvSpPr txBox="1"/>
          <p:nvPr/>
        </p:nvSpPr>
        <p:spPr>
          <a:xfrm>
            <a:off x="801811" y="580904"/>
            <a:ext cx="660806" cy="477477"/>
          </a:xfrm>
          <a:prstGeom prst="rect">
            <a:avLst/>
          </a:prstGeom>
          <a:solidFill>
            <a:srgbClr val="27566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6668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CIRM Levures</a:t>
            </a:r>
            <a:endParaRPr sz="750">
              <a:solidFill>
                <a:schemeClr val="lt1"/>
              </a:solidFill>
              <a:latin typeface="Calibri" panose="020F0502020204030204" pitchFamily="34" charset="0"/>
              <a:ea typeface="Times"/>
              <a:cs typeface="Calibri" panose="020F0502020204030204" pitchFamily="34" charset="0"/>
              <a:sym typeface="Times"/>
            </a:endParaRPr>
          </a:p>
        </p:txBody>
      </p:sp>
      <p:sp>
        <p:nvSpPr>
          <p:cNvPr id="278" name="Google Shape;278;p3"/>
          <p:cNvSpPr txBox="1"/>
          <p:nvPr/>
        </p:nvSpPr>
        <p:spPr>
          <a:xfrm>
            <a:off x="3203299" y="1974644"/>
            <a:ext cx="504308" cy="477173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6668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CIRM BIA</a:t>
            </a:r>
            <a:endParaRPr sz="750">
              <a:solidFill>
                <a:schemeClr val="lt1"/>
              </a:solidFill>
              <a:latin typeface="Calibri" panose="020F0502020204030204" pitchFamily="34" charset="0"/>
              <a:ea typeface="Times"/>
              <a:cs typeface="Calibri" panose="020F0502020204030204" pitchFamily="34" charset="0"/>
              <a:sym typeface="Times"/>
            </a:endParaRPr>
          </a:p>
        </p:txBody>
      </p:sp>
      <p:grpSp>
        <p:nvGrpSpPr>
          <p:cNvPr id="279" name="Google Shape;279;p3"/>
          <p:cNvGrpSpPr/>
          <p:nvPr/>
        </p:nvGrpSpPr>
        <p:grpSpPr>
          <a:xfrm>
            <a:off x="-47838" y="1244905"/>
            <a:ext cx="2445725" cy="1832416"/>
            <a:chOff x="-63784" y="1659873"/>
            <a:chExt cx="3260967" cy="2443221"/>
          </a:xfrm>
        </p:grpSpPr>
        <p:pic>
          <p:nvPicPr>
            <p:cNvPr id="280" name="Google Shape;280;p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63784" y="1782260"/>
              <a:ext cx="2642943" cy="23208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1" name="Google Shape;281;p3"/>
            <p:cNvSpPr txBox="1"/>
            <p:nvPr/>
          </p:nvSpPr>
          <p:spPr>
            <a:xfrm>
              <a:off x="136478" y="1925415"/>
              <a:ext cx="3060705" cy="14610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5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Informations 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5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textuelles</a:t>
              </a:r>
              <a:endParaRPr sz="1053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82" name="Google Shape;282;p3"/>
            <p:cNvPicPr preferRelativeResize="0"/>
            <p:nvPr/>
          </p:nvPicPr>
          <p:blipFill rotWithShape="1">
            <a:blip r:embed="rId5">
              <a:alphaModFix/>
            </a:blip>
            <a:srcRect l="17544" t="21962" r="22437" b="8745"/>
            <a:stretch/>
          </p:blipFill>
          <p:spPr>
            <a:xfrm>
              <a:off x="1881663" y="1659873"/>
              <a:ext cx="1045029" cy="1801333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283" name="Google Shape;283;p3"/>
          <p:cNvGraphicFramePr/>
          <p:nvPr>
            <p:extLst>
              <p:ext uri="{D42A27DB-BD31-4B8C-83A1-F6EECF244321}">
                <p14:modId xmlns:p14="http://schemas.microsoft.com/office/powerpoint/2010/main" val="2832669150"/>
              </p:ext>
            </p:extLst>
          </p:nvPr>
        </p:nvGraphicFramePr>
        <p:xfrm>
          <a:off x="4985421" y="1317658"/>
          <a:ext cx="3714750" cy="473875"/>
        </p:xfrm>
        <a:graphic>
          <a:graphicData uri="http://schemas.openxmlformats.org/drawingml/2006/table">
            <a:tbl>
              <a:tblPr>
                <a:noFill/>
                <a:tableStyleId>{A922B476-D835-4C46-A63C-1648BFC1410A}</a:tableStyleId>
              </a:tblPr>
              <a:tblGrid>
                <a:gridCol w="798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8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9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000" b="1" u="none" strike="noStrike" cap="none">
                          <a:solidFill>
                            <a:schemeClr val="lt1"/>
                          </a:solidFill>
                        </a:rPr>
                        <a:t>Culture col. no</a:t>
                      </a:r>
                      <a:endParaRPr sz="1000" b="1" i="0" u="none" strike="noStrike" cap="none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7150" marR="7150" marT="7150" marB="0" anchor="b">
                    <a:solidFill>
                      <a:srgbClr val="B3C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000" b="1" u="none" strike="noStrike" cap="none">
                          <a:solidFill>
                            <a:schemeClr val="lt1"/>
                          </a:solidFill>
                        </a:rPr>
                        <a:t>Species</a:t>
                      </a:r>
                      <a:endParaRPr sz="1000" b="1" i="0" u="none" strike="noStrike" cap="none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7150" marR="7150" marT="7150" marB="0" anchor="b">
                    <a:solidFill>
                      <a:srgbClr val="B3C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000" b="1" u="none" strike="noStrike" cap="none">
                          <a:solidFill>
                            <a:schemeClr val="lt1"/>
                          </a:solidFill>
                        </a:rPr>
                        <a:t>Strain</a:t>
                      </a:r>
                      <a:endParaRPr sz="1000" b="1" i="0" u="none" strike="noStrike" cap="none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7150" marR="7150" marT="7150" marB="0" anchor="b">
                    <a:solidFill>
                      <a:srgbClr val="B3C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000" b="1" u="none" strike="noStrike" cap="none">
                          <a:solidFill>
                            <a:schemeClr val="lt1"/>
                          </a:solidFill>
                        </a:rPr>
                        <a:t>Sample type/isolated from</a:t>
                      </a:r>
                      <a:endParaRPr sz="1000" b="1" i="0" u="none" strike="noStrike" cap="none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7150" marR="7150" marT="7150" marB="0" anchor="b">
                    <a:solidFill>
                      <a:srgbClr val="B3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9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900" u="none" strike="noStrike" cap="none"/>
                        <a:t>DSM 20444</a:t>
                      </a:r>
                      <a:endParaRPr sz="9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000" u="none" strike="noStrike" cap="none"/>
                        <a:t>Liquorilactobacillus mali</a:t>
                      </a:r>
                      <a:endParaRPr sz="10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7150" marR="7150" marT="715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000" u="none" strike="noStrike" cap="none"/>
                        <a:t>J12</a:t>
                      </a:r>
                      <a:endParaRPr sz="1000" b="0" i="0" u="none" strike="noStrike" cap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7150" marR="7150" marT="7150" marB="0" anchor="ctr">
                    <a:solidFill>
                      <a:srgbClr val="006F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000" u="none" strike="noStrike" cap="none">
                          <a:solidFill>
                            <a:schemeClr val="lt1"/>
                          </a:solidFill>
                        </a:rPr>
                        <a:t>apple juice from cider press</a:t>
                      </a:r>
                      <a:endParaRPr sz="1000" b="0" i="0" u="none" strike="noStrike" cap="none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7150" marR="7150" marT="7150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84" name="Google Shape;284;p3"/>
          <p:cNvSpPr/>
          <p:nvPr/>
        </p:nvSpPr>
        <p:spPr>
          <a:xfrm>
            <a:off x="128487" y="847480"/>
            <a:ext cx="138564" cy="231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3"/>
          <p:cNvSpPr txBox="1"/>
          <p:nvPr/>
        </p:nvSpPr>
        <p:spPr>
          <a:xfrm>
            <a:off x="4388272" y="1348096"/>
            <a:ext cx="546422" cy="291943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6668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DSMZ</a:t>
            </a:r>
            <a:endParaRPr sz="750">
              <a:solidFill>
                <a:schemeClr val="lt1"/>
              </a:solidFill>
              <a:latin typeface="Calibri" panose="020F0502020204030204" pitchFamily="34" charset="0"/>
              <a:ea typeface="Times"/>
              <a:cs typeface="Calibri" panose="020F0502020204030204" pitchFamily="34" charset="0"/>
              <a:sym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276;p3">
            <a:extLst>
              <a:ext uri="{FF2B5EF4-FFF2-40B4-BE49-F238E27FC236}">
                <a16:creationId xmlns:a16="http://schemas.microsoft.com/office/drawing/2014/main" id="{634AEF1C-56F2-1945-AAE5-43CCFF938F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7617623"/>
              </p:ext>
            </p:extLst>
          </p:nvPr>
        </p:nvGraphicFramePr>
        <p:xfrm>
          <a:off x="1215496" y="843084"/>
          <a:ext cx="7084380" cy="521500"/>
        </p:xfrm>
        <a:graphic>
          <a:graphicData uri="http://schemas.openxmlformats.org/drawingml/2006/table">
            <a:tbl>
              <a:tblPr>
                <a:noFill/>
                <a:tableStyleId>{A922B476-D835-4C46-A63C-1648BFC1410A}</a:tableStyleId>
              </a:tblPr>
              <a:tblGrid>
                <a:gridCol w="8468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8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59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1186">
                  <a:extLst>
                    <a:ext uri="{9D8B030D-6E8A-4147-A177-3AD203B41FA5}">
                      <a16:colId xmlns:a16="http://schemas.microsoft.com/office/drawing/2014/main" val="538480567"/>
                    </a:ext>
                  </a:extLst>
                </a:gridCol>
                <a:gridCol w="915876">
                  <a:extLst>
                    <a:ext uri="{9D8B030D-6E8A-4147-A177-3AD203B41FA5}">
                      <a16:colId xmlns:a16="http://schemas.microsoft.com/office/drawing/2014/main" val="3932366179"/>
                    </a:ext>
                  </a:extLst>
                </a:gridCol>
                <a:gridCol w="8256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00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45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58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215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b="1" u="none" strike="noStrike" cap="none">
                          <a:solidFill>
                            <a:schemeClr val="lt1"/>
                          </a:solidFill>
                        </a:rPr>
                        <a:t>Numéro souche </a:t>
                      </a:r>
                      <a:endParaRPr sz="1100" b="1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ctr">
                    <a:solidFill>
                      <a:srgbClr val="A6BA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b="1" u="none" strike="noStrike" cap="none">
                          <a:solidFill>
                            <a:schemeClr val="lt1"/>
                          </a:solidFill>
                        </a:rPr>
                        <a:t>Espece </a:t>
                      </a:r>
                      <a:endParaRPr sz="1100" b="1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ctr">
                    <a:solidFill>
                      <a:srgbClr val="A6BA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b="1" u="none" strike="noStrike" cap="none">
                          <a:solidFill>
                            <a:schemeClr val="lt1"/>
                          </a:solidFill>
                        </a:rPr>
                        <a:t>Type </a:t>
                      </a:r>
                      <a:endParaRPr sz="1100" b="1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ctr">
                    <a:solidFill>
                      <a:srgbClr val="A6BA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b="1" u="none" strike="noStrike" cap="none">
                          <a:solidFill>
                            <a:schemeClr val="lt1"/>
                          </a:solidFill>
                        </a:rPr>
                        <a:t>Source </a:t>
                      </a:r>
                      <a:endParaRPr sz="1100" b="1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ctr">
                    <a:solidFill>
                      <a:srgbClr val="A6BA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b="1" u="none" strike="noStrike" cap="none">
                          <a:solidFill>
                            <a:schemeClr val="lt1"/>
                          </a:solidFill>
                        </a:rPr>
                        <a:t>Environnement </a:t>
                      </a:r>
                      <a:endParaRPr sz="1100" b="1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ctr">
                    <a:solidFill>
                      <a:srgbClr val="A6BA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b="1" u="none" strike="noStrike" cap="none">
                          <a:solidFill>
                            <a:schemeClr val="lt1"/>
                          </a:solidFill>
                        </a:rPr>
                        <a:t>Pays d'isolement </a:t>
                      </a:r>
                      <a:endParaRPr sz="1100" b="1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ctr">
                    <a:solidFill>
                      <a:srgbClr val="A6BA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b="1" u="none" strike="noStrike" cap="none">
                          <a:solidFill>
                            <a:schemeClr val="lt1"/>
                          </a:solidFill>
                        </a:rPr>
                        <a:t>Region d'isolement </a:t>
                      </a:r>
                      <a:endParaRPr sz="1100" b="1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ctr">
                    <a:solidFill>
                      <a:srgbClr val="A6BA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b="1" u="none" strike="noStrike" cap="none">
                          <a:solidFill>
                            <a:schemeClr val="lt1"/>
                          </a:solidFill>
                        </a:rPr>
                        <a:t>Ville d'isolement </a:t>
                      </a:r>
                      <a:endParaRPr sz="1100" b="1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ctr">
                    <a:solidFill>
                      <a:srgbClr val="A6BA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b="1" u="none" strike="noStrike" cap="none">
                          <a:solidFill>
                            <a:schemeClr val="lt1"/>
                          </a:solidFill>
                        </a:rPr>
                        <a:t>Date </a:t>
                      </a:r>
                      <a:endParaRPr sz="1100" b="1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ctr">
                    <a:solidFill>
                      <a:srgbClr val="A6BA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Google Shape;283;p3">
            <a:extLst>
              <a:ext uri="{FF2B5EF4-FFF2-40B4-BE49-F238E27FC236}">
                <a16:creationId xmlns:a16="http://schemas.microsoft.com/office/drawing/2014/main" id="{714C36B7-190D-404E-BF1B-DDE1C90608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858957"/>
              </p:ext>
            </p:extLst>
          </p:nvPr>
        </p:nvGraphicFramePr>
        <p:xfrm>
          <a:off x="589722" y="1936710"/>
          <a:ext cx="861257" cy="2000494"/>
        </p:xfrm>
        <a:graphic>
          <a:graphicData uri="http://schemas.openxmlformats.org/drawingml/2006/table">
            <a:tbl>
              <a:tblPr>
                <a:noFill/>
                <a:tableStyleId>{A922B476-D835-4C46-A63C-1648BFC1410A}</a:tableStyleId>
              </a:tblPr>
              <a:tblGrid>
                <a:gridCol w="8612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986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b="1" u="none" strike="noStrike" cap="none">
                          <a:solidFill>
                            <a:schemeClr val="lt1"/>
                          </a:solidFill>
                        </a:rPr>
                        <a:t>Culture col. no</a:t>
                      </a:r>
                      <a:endParaRPr sz="1100" b="1" i="0" u="none" strike="noStrike" cap="none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7150" marR="7150" marT="7150" marB="0" anchor="ctr">
                    <a:solidFill>
                      <a:srgbClr val="B3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88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b="1" u="none" strike="noStrike" cap="none">
                          <a:solidFill>
                            <a:schemeClr val="lt1"/>
                          </a:solidFill>
                        </a:rPr>
                        <a:t>Strain</a:t>
                      </a:r>
                      <a:endParaRPr sz="1100" b="1" i="0" u="none" strike="noStrike" cap="none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7150" marR="7150" marT="7150" marB="0" anchor="ctr">
                    <a:solidFill>
                      <a:srgbClr val="B3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3187406"/>
                  </a:ext>
                </a:extLst>
              </a:tr>
              <a:tr h="29088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b="1" u="none" strike="noStrike" cap="none">
                          <a:solidFill>
                            <a:schemeClr val="lt1"/>
                          </a:solidFill>
                        </a:rPr>
                        <a:t>Species</a:t>
                      </a:r>
                      <a:endParaRPr sz="1100" b="1" i="0" u="none" strike="noStrike" cap="none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7150" marR="7150" marT="7150" marB="0" anchor="ctr">
                    <a:solidFill>
                      <a:srgbClr val="B3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8643648"/>
                  </a:ext>
                </a:extLst>
              </a:tr>
              <a:tr h="84885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b="1" u="none" strike="noStrike" cap="none">
                          <a:solidFill>
                            <a:schemeClr val="lt1"/>
                          </a:solidFill>
                        </a:rPr>
                        <a:t>Sample type/isolated from</a:t>
                      </a:r>
                      <a:endParaRPr sz="1100" b="1" i="0" u="none" strike="noStrike" cap="none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7150" marR="7150" marT="7150" marB="0" anchor="ctr">
                    <a:solidFill>
                      <a:srgbClr val="B3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797015"/>
                  </a:ext>
                </a:extLst>
              </a:tr>
            </a:tbl>
          </a:graphicData>
        </a:graphic>
      </p:graphicFrame>
      <p:graphicFrame>
        <p:nvGraphicFramePr>
          <p:cNvPr id="4" name="Google Shape;270;p3">
            <a:extLst>
              <a:ext uri="{FF2B5EF4-FFF2-40B4-BE49-F238E27FC236}">
                <a16:creationId xmlns:a16="http://schemas.microsoft.com/office/drawing/2014/main" id="{5F36FB2F-9477-8F42-90A8-B479D0BDF0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837151"/>
              </p:ext>
            </p:extLst>
          </p:nvPr>
        </p:nvGraphicFramePr>
        <p:xfrm>
          <a:off x="3166013" y="4213271"/>
          <a:ext cx="5081498" cy="342430"/>
        </p:xfrm>
        <a:graphic>
          <a:graphicData uri="http://schemas.openxmlformats.org/drawingml/2006/table">
            <a:tbl>
              <a:tblPr>
                <a:noFill/>
                <a:tableStyleId>{A922B476-D835-4C46-A63C-1648BFC1410A}</a:tableStyleId>
              </a:tblPr>
              <a:tblGrid>
                <a:gridCol w="9199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98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83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1670">
                  <a:extLst>
                    <a:ext uri="{9D8B030D-6E8A-4147-A177-3AD203B41FA5}">
                      <a16:colId xmlns:a16="http://schemas.microsoft.com/office/drawing/2014/main" val="2418303438"/>
                    </a:ext>
                  </a:extLst>
                </a:gridCol>
                <a:gridCol w="11516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124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b="1" u="none" strike="noStrike" cap="none">
                          <a:solidFill>
                            <a:schemeClr val="lt1"/>
                          </a:solidFill>
                        </a:rPr>
                        <a:t>Strain_number</a:t>
                      </a:r>
                      <a:endParaRPr sz="1100" b="1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ctr">
                    <a:solidFill>
                      <a:srgbClr val="C9C1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b="1" u="none" strike="noStrike" cap="none">
                          <a:solidFill>
                            <a:schemeClr val="lt1"/>
                          </a:solidFill>
                        </a:rPr>
                        <a:t>Taxon name.Name</a:t>
                      </a:r>
                      <a:endParaRPr sz="1100" b="1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ctr">
                    <a:solidFill>
                      <a:srgbClr val="C9C1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b="1" u="none" strike="noStrike" cap="none">
                          <a:solidFill>
                            <a:schemeClr val="lt1"/>
                          </a:solidFill>
                        </a:rPr>
                        <a:t>Type_strain</a:t>
                      </a:r>
                      <a:endParaRPr sz="1100" b="1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ctr">
                    <a:solidFill>
                      <a:srgbClr val="C9C1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100" b="1" u="none" strike="noStrike" cap="none">
                          <a:solidFill>
                            <a:schemeClr val="lt1"/>
                          </a:solidFill>
                        </a:rPr>
                        <a:t>Biotope.Name</a:t>
                      </a:r>
                      <a:endParaRPr lang="fr-FR" sz="1100" b="1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ctr">
                    <a:solidFill>
                      <a:srgbClr val="C9C1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100" b="1" u="none" strike="noStrike" cap="none">
                          <a:solidFill>
                            <a:schemeClr val="lt1"/>
                          </a:solidFill>
                        </a:rPr>
                        <a:t>Year_of_sampling</a:t>
                      </a:r>
                      <a:endParaRPr sz="1100" b="1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50" marR="7150" marT="7150" marB="0" anchor="ctr">
                    <a:solidFill>
                      <a:srgbClr val="C9C1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EA9DB2BE-768B-2D41-9567-62BC574A0800}"/>
              </a:ext>
            </a:extLst>
          </p:cNvPr>
          <p:cNvSpPr txBox="1"/>
          <p:nvPr/>
        </p:nvSpPr>
        <p:spPr>
          <a:xfrm>
            <a:off x="1971422" y="2200406"/>
            <a:ext cx="612668" cy="30777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Strain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A91E9E7-7C74-D946-9EAF-0D6C64230F55}"/>
              </a:ext>
            </a:extLst>
          </p:cNvPr>
          <p:cNvSpPr txBox="1"/>
          <p:nvPr/>
        </p:nvSpPr>
        <p:spPr>
          <a:xfrm>
            <a:off x="3198775" y="3252527"/>
            <a:ext cx="728084" cy="30777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Species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740DC31-3ABD-7146-B7F1-F01949F9B3BB}"/>
              </a:ext>
            </a:extLst>
          </p:cNvPr>
          <p:cNvSpPr txBox="1"/>
          <p:nvPr/>
        </p:nvSpPr>
        <p:spPr>
          <a:xfrm>
            <a:off x="4245892" y="2292642"/>
            <a:ext cx="752129" cy="30777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Habitat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63B4B3C-A3F6-F44B-8C50-D0F5D3FF4B9E}"/>
              </a:ext>
            </a:extLst>
          </p:cNvPr>
          <p:cNvSpPr txBox="1"/>
          <p:nvPr/>
        </p:nvSpPr>
        <p:spPr>
          <a:xfrm>
            <a:off x="6041111" y="3362771"/>
            <a:ext cx="1781257" cy="30777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Geographical location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AE723F4F-74C1-2F49-8F74-9A336170EC5D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1751255" y="1361881"/>
            <a:ext cx="526501" cy="838525"/>
          </a:xfrm>
          <a:prstGeom prst="straightConnector1">
            <a:avLst/>
          </a:prstGeom>
          <a:ln w="31750">
            <a:solidFill>
              <a:srgbClr val="A6BAB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AB64A5B-7BB4-2444-996B-130826F0201A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2569085" y="1369663"/>
            <a:ext cx="993732" cy="1882864"/>
          </a:xfrm>
          <a:prstGeom prst="straightConnector1">
            <a:avLst/>
          </a:prstGeom>
          <a:ln w="31750">
            <a:solidFill>
              <a:srgbClr val="A6BAB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5B0D1EAC-7BA8-0B47-BFCD-640F17373ED2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3791523" y="1022187"/>
            <a:ext cx="830434" cy="1270455"/>
          </a:xfrm>
          <a:prstGeom prst="straightConnector1">
            <a:avLst/>
          </a:prstGeom>
          <a:ln w="31750">
            <a:solidFill>
              <a:srgbClr val="A6BAB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F3AFF59F-669C-0342-BA0D-F2FA27098E22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5459541" y="1383074"/>
            <a:ext cx="1472199" cy="1979697"/>
          </a:xfrm>
          <a:prstGeom prst="straightConnector1">
            <a:avLst/>
          </a:prstGeom>
          <a:ln w="31750">
            <a:solidFill>
              <a:srgbClr val="A6BAB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4054FFB9-701D-7D4A-8A03-304E43095A51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6341387" y="1383074"/>
            <a:ext cx="590353" cy="1979697"/>
          </a:xfrm>
          <a:prstGeom prst="straightConnector1">
            <a:avLst/>
          </a:prstGeom>
          <a:ln w="31750">
            <a:solidFill>
              <a:srgbClr val="A6BAB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B2277EE3-DA35-474D-AAFA-FBFEE8C7AC54}"/>
              </a:ext>
            </a:extLst>
          </p:cNvPr>
          <p:cNvCxnSpPr>
            <a:cxnSpLocks/>
            <a:endCxn id="8" idx="0"/>
          </p:cNvCxnSpPr>
          <p:nvPr/>
        </p:nvCxnSpPr>
        <p:spPr>
          <a:xfrm flipH="1">
            <a:off x="6931740" y="1383074"/>
            <a:ext cx="237520" cy="1979697"/>
          </a:xfrm>
          <a:prstGeom prst="straightConnector1">
            <a:avLst/>
          </a:prstGeom>
          <a:ln w="31750">
            <a:solidFill>
              <a:srgbClr val="A6BAB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B27225EA-9FAF-8D44-9C3F-15A6C6F3C525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1430011" y="2354295"/>
            <a:ext cx="541411" cy="29696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BA2BE98F-F327-F141-B0D7-B6E19F329883}"/>
              </a:ext>
            </a:extLst>
          </p:cNvPr>
          <p:cNvCxnSpPr>
            <a:cxnSpLocks/>
            <a:stCxn id="3" idx="3"/>
            <a:endCxn id="6" idx="1"/>
          </p:cNvCxnSpPr>
          <p:nvPr/>
        </p:nvCxnSpPr>
        <p:spPr>
          <a:xfrm>
            <a:off x="1450979" y="2936957"/>
            <a:ext cx="1747796" cy="469459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6CB17F08-A0EF-3446-A18B-872B3C540537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1484722" y="2446531"/>
            <a:ext cx="2761170" cy="771376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7F78535A-DA64-A642-B559-E6A19BB84F39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1450979" y="3516660"/>
            <a:ext cx="4590132" cy="10809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7772A8BD-E8AF-3C40-BC03-0DA8F8EAD8AC}"/>
              </a:ext>
            </a:extLst>
          </p:cNvPr>
          <p:cNvCxnSpPr>
            <a:cxnSpLocks/>
            <a:endCxn id="5" idx="2"/>
          </p:cNvCxnSpPr>
          <p:nvPr/>
        </p:nvCxnSpPr>
        <p:spPr>
          <a:xfrm flipH="1" flipV="1">
            <a:off x="2277756" y="2508183"/>
            <a:ext cx="1032242" cy="1694602"/>
          </a:xfrm>
          <a:prstGeom prst="straightConnector1">
            <a:avLst/>
          </a:prstGeom>
          <a:ln w="31750">
            <a:solidFill>
              <a:srgbClr val="BEB5C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73EF8036-BA9D-1C41-9292-490690C9E4B3}"/>
              </a:ext>
            </a:extLst>
          </p:cNvPr>
          <p:cNvCxnSpPr>
            <a:cxnSpLocks/>
          </p:cNvCxnSpPr>
          <p:nvPr/>
        </p:nvCxnSpPr>
        <p:spPr>
          <a:xfrm flipH="1" flipV="1">
            <a:off x="3904354" y="3594924"/>
            <a:ext cx="717605" cy="618348"/>
          </a:xfrm>
          <a:prstGeom prst="straightConnector1">
            <a:avLst/>
          </a:prstGeom>
          <a:ln w="31750">
            <a:solidFill>
              <a:srgbClr val="BEB5C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E1FED8CD-5659-8F41-A8AB-78D8665D8193}"/>
              </a:ext>
            </a:extLst>
          </p:cNvPr>
          <p:cNvCxnSpPr>
            <a:cxnSpLocks/>
          </p:cNvCxnSpPr>
          <p:nvPr/>
        </p:nvCxnSpPr>
        <p:spPr>
          <a:xfrm flipH="1" flipV="1">
            <a:off x="4981969" y="2635039"/>
            <a:ext cx="1398702" cy="1567746"/>
          </a:xfrm>
          <a:prstGeom prst="straightConnector1">
            <a:avLst/>
          </a:prstGeom>
          <a:ln w="31750">
            <a:solidFill>
              <a:srgbClr val="BEB5C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roix 50">
            <a:extLst>
              <a:ext uri="{FF2B5EF4-FFF2-40B4-BE49-F238E27FC236}">
                <a16:creationId xmlns:a16="http://schemas.microsoft.com/office/drawing/2014/main" id="{869C1382-5E8D-4844-854D-B00FE089C098}"/>
              </a:ext>
            </a:extLst>
          </p:cNvPr>
          <p:cNvSpPr/>
          <p:nvPr/>
        </p:nvSpPr>
        <p:spPr>
          <a:xfrm rot="18836112">
            <a:off x="2924763" y="885182"/>
            <a:ext cx="455313" cy="446888"/>
          </a:xfrm>
          <a:prstGeom prst="plus">
            <a:avLst>
              <a:gd name="adj" fmla="val 434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52" name="Croix 51">
            <a:extLst>
              <a:ext uri="{FF2B5EF4-FFF2-40B4-BE49-F238E27FC236}">
                <a16:creationId xmlns:a16="http://schemas.microsoft.com/office/drawing/2014/main" id="{A02B7089-0DA0-6A41-BDDC-750A4CB80213}"/>
              </a:ext>
            </a:extLst>
          </p:cNvPr>
          <p:cNvSpPr/>
          <p:nvPr/>
        </p:nvSpPr>
        <p:spPr>
          <a:xfrm rot="18836112">
            <a:off x="7759019" y="880389"/>
            <a:ext cx="455313" cy="446888"/>
          </a:xfrm>
          <a:prstGeom prst="plus">
            <a:avLst>
              <a:gd name="adj" fmla="val 434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59A351BB-16BB-AC42-876D-E03A63FE244D}"/>
              </a:ext>
            </a:extLst>
          </p:cNvPr>
          <p:cNvCxnSpPr>
            <a:cxnSpLocks/>
            <a:stCxn id="2" idx="2"/>
            <a:endCxn id="7" idx="0"/>
          </p:cNvCxnSpPr>
          <p:nvPr/>
        </p:nvCxnSpPr>
        <p:spPr>
          <a:xfrm flipH="1">
            <a:off x="4621957" y="1364584"/>
            <a:ext cx="135729" cy="928058"/>
          </a:xfrm>
          <a:prstGeom prst="straightConnector1">
            <a:avLst/>
          </a:prstGeom>
          <a:ln w="31750">
            <a:solidFill>
              <a:srgbClr val="A6BAB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Croix 57">
            <a:extLst>
              <a:ext uri="{FF2B5EF4-FFF2-40B4-BE49-F238E27FC236}">
                <a16:creationId xmlns:a16="http://schemas.microsoft.com/office/drawing/2014/main" id="{17189953-87EF-D343-BD88-D241D5D12005}"/>
              </a:ext>
            </a:extLst>
          </p:cNvPr>
          <p:cNvSpPr/>
          <p:nvPr/>
        </p:nvSpPr>
        <p:spPr>
          <a:xfrm rot="18836112">
            <a:off x="7443072" y="4186035"/>
            <a:ext cx="455313" cy="446888"/>
          </a:xfrm>
          <a:prstGeom prst="plus">
            <a:avLst>
              <a:gd name="adj" fmla="val 434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59" name="Croix 58">
            <a:extLst>
              <a:ext uri="{FF2B5EF4-FFF2-40B4-BE49-F238E27FC236}">
                <a16:creationId xmlns:a16="http://schemas.microsoft.com/office/drawing/2014/main" id="{9A1EEC8A-D908-F746-BC4A-102957537514}"/>
              </a:ext>
            </a:extLst>
          </p:cNvPr>
          <p:cNvSpPr/>
          <p:nvPr/>
        </p:nvSpPr>
        <p:spPr>
          <a:xfrm rot="18836112">
            <a:off x="5364563" y="4161041"/>
            <a:ext cx="455313" cy="446888"/>
          </a:xfrm>
          <a:prstGeom prst="plus">
            <a:avLst>
              <a:gd name="adj" fmla="val 434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60" name="Croix 59">
            <a:extLst>
              <a:ext uri="{FF2B5EF4-FFF2-40B4-BE49-F238E27FC236}">
                <a16:creationId xmlns:a16="http://schemas.microsoft.com/office/drawing/2014/main" id="{215F01AD-EAEB-E447-AEBC-E1A05B270412}"/>
              </a:ext>
            </a:extLst>
          </p:cNvPr>
          <p:cNvSpPr/>
          <p:nvPr/>
        </p:nvSpPr>
        <p:spPr>
          <a:xfrm rot="18836112">
            <a:off x="789516" y="1977827"/>
            <a:ext cx="455313" cy="446888"/>
          </a:xfrm>
          <a:prstGeom prst="plus">
            <a:avLst>
              <a:gd name="adj" fmla="val 434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79" name="Google Shape;259;p2">
            <a:extLst>
              <a:ext uri="{FF2B5EF4-FFF2-40B4-BE49-F238E27FC236}">
                <a16:creationId xmlns:a16="http://schemas.microsoft.com/office/drawing/2014/main" id="{1EB5AB7F-6DD8-0641-BDDC-7836185F41DC}"/>
              </a:ext>
            </a:extLst>
          </p:cNvPr>
          <p:cNvSpPr txBox="1"/>
          <p:nvPr/>
        </p:nvSpPr>
        <p:spPr>
          <a:xfrm>
            <a:off x="419078" y="0"/>
            <a:ext cx="7948025" cy="666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5868"/>
              </a:buClr>
              <a:buSzPts val="2400"/>
              <a:buFont typeface="Calibri"/>
              <a:buNone/>
            </a:pPr>
            <a:r>
              <a:rPr lang="fr-FR" sz="2400" u="none" strike="noStrike" cap="none">
                <a:solidFill>
                  <a:srgbClr val="215868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Alignement simple des schémas relationnels</a:t>
            </a:r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7EF3A50C-9623-8142-8829-33F916AB1E84}"/>
              </a:ext>
            </a:extLst>
          </p:cNvPr>
          <p:cNvGrpSpPr/>
          <p:nvPr/>
        </p:nvGrpSpPr>
        <p:grpSpPr>
          <a:xfrm>
            <a:off x="2399784" y="2113901"/>
            <a:ext cx="3641326" cy="1414576"/>
            <a:chOff x="1709736" y="1808698"/>
            <a:chExt cx="3641326" cy="1414576"/>
          </a:xfrm>
        </p:grpSpPr>
        <p:cxnSp>
          <p:nvCxnSpPr>
            <p:cNvPr id="81" name="Connecteur droit avec flèche 80">
              <a:extLst>
                <a:ext uri="{FF2B5EF4-FFF2-40B4-BE49-F238E27FC236}">
                  <a16:creationId xmlns:a16="http://schemas.microsoft.com/office/drawing/2014/main" id="{91AD6192-B2A0-2644-9F27-BBA35C78E66E}"/>
                </a:ext>
              </a:extLst>
            </p:cNvPr>
            <p:cNvCxnSpPr>
              <a:cxnSpLocks/>
            </p:cNvCxnSpPr>
            <p:nvPr/>
          </p:nvCxnSpPr>
          <p:spPr>
            <a:xfrm>
              <a:off x="1934192" y="2055647"/>
              <a:ext cx="1621651" cy="97498"/>
            </a:xfrm>
            <a:prstGeom prst="straightConnector1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2" name="Connecteur droit avec flèche 81">
              <a:extLst>
                <a:ext uri="{FF2B5EF4-FFF2-40B4-BE49-F238E27FC236}">
                  <a16:creationId xmlns:a16="http://schemas.microsoft.com/office/drawing/2014/main" id="{6D26A041-1EA5-5C43-AF18-BDD611D2F26B}"/>
                </a:ext>
              </a:extLst>
            </p:cNvPr>
            <p:cNvCxnSpPr>
              <a:cxnSpLocks/>
            </p:cNvCxnSpPr>
            <p:nvPr/>
          </p:nvCxnSpPr>
          <p:spPr>
            <a:xfrm>
              <a:off x="1947305" y="2193420"/>
              <a:ext cx="3403757" cy="1029854"/>
            </a:xfrm>
            <a:prstGeom prst="straightConnector1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83" name="ZoneTexte 82">
              <a:extLst>
                <a:ext uri="{FF2B5EF4-FFF2-40B4-BE49-F238E27FC236}">
                  <a16:creationId xmlns:a16="http://schemas.microsoft.com/office/drawing/2014/main" id="{0E38B9DE-9482-F24E-B45F-E1A144502E6C}"/>
                </a:ext>
              </a:extLst>
            </p:cNvPr>
            <p:cNvSpPr txBox="1"/>
            <p:nvPr/>
          </p:nvSpPr>
          <p:spPr>
            <a:xfrm>
              <a:off x="2312755" y="1808698"/>
              <a:ext cx="7200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Lives in</a:t>
              </a:r>
            </a:p>
          </p:txBody>
        </p:sp>
        <p:sp>
          <p:nvSpPr>
            <p:cNvPr id="84" name="ZoneTexte 83">
              <a:extLst>
                <a:ext uri="{FF2B5EF4-FFF2-40B4-BE49-F238E27FC236}">
                  <a16:creationId xmlns:a16="http://schemas.microsoft.com/office/drawing/2014/main" id="{DF0E122E-AF17-BA4F-8B52-911A56668337}"/>
                </a:ext>
              </a:extLst>
            </p:cNvPr>
            <p:cNvSpPr txBox="1"/>
            <p:nvPr/>
          </p:nvSpPr>
          <p:spPr>
            <a:xfrm rot="1091983">
              <a:off x="3320666" y="2477663"/>
              <a:ext cx="9492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Located at</a:t>
              </a:r>
            </a:p>
          </p:txBody>
        </p:sp>
        <p:sp>
          <p:nvSpPr>
            <p:cNvPr id="85" name="ZoneTexte 84">
              <a:extLst>
                <a:ext uri="{FF2B5EF4-FFF2-40B4-BE49-F238E27FC236}">
                  <a16:creationId xmlns:a16="http://schemas.microsoft.com/office/drawing/2014/main" id="{A8769F7B-1CA6-944B-9A67-E4244A8EA2F6}"/>
                </a:ext>
              </a:extLst>
            </p:cNvPr>
            <p:cNvSpPr txBox="1"/>
            <p:nvPr/>
          </p:nvSpPr>
          <p:spPr>
            <a:xfrm rot="2760709">
              <a:off x="1768664" y="2500504"/>
              <a:ext cx="9541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Belongs to</a:t>
              </a:r>
            </a:p>
          </p:txBody>
        </p:sp>
        <p:cxnSp>
          <p:nvCxnSpPr>
            <p:cNvPr id="86" name="Connecteur droit avec flèche 85">
              <a:extLst>
                <a:ext uri="{FF2B5EF4-FFF2-40B4-BE49-F238E27FC236}">
                  <a16:creationId xmlns:a16="http://schemas.microsoft.com/office/drawing/2014/main" id="{C9737C30-EC86-B642-B60E-E385D8F06D99}"/>
                </a:ext>
              </a:extLst>
            </p:cNvPr>
            <p:cNvCxnSpPr>
              <a:cxnSpLocks/>
            </p:cNvCxnSpPr>
            <p:nvPr/>
          </p:nvCxnSpPr>
          <p:spPr>
            <a:xfrm>
              <a:off x="1709736" y="2213141"/>
              <a:ext cx="773772" cy="914943"/>
            </a:xfrm>
            <a:prstGeom prst="straightConnector1">
              <a:avLst/>
            </a:prstGeom>
            <a:ln>
              <a:solidFill>
                <a:schemeClr val="accent2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303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8" grpId="0" animBg="1"/>
      <p:bldP spid="59" grpId="0" animBg="1"/>
      <p:bldP spid="6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9;p2">
            <a:extLst>
              <a:ext uri="{FF2B5EF4-FFF2-40B4-BE49-F238E27FC236}">
                <a16:creationId xmlns:a16="http://schemas.microsoft.com/office/drawing/2014/main" id="{F5968E79-D93D-734F-B747-AFFC52862646}"/>
              </a:ext>
            </a:extLst>
          </p:cNvPr>
          <p:cNvSpPr txBox="1"/>
          <p:nvPr/>
        </p:nvSpPr>
        <p:spPr>
          <a:xfrm>
            <a:off x="480248" y="70901"/>
            <a:ext cx="7702372" cy="666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5868"/>
              </a:buClr>
              <a:buSzPts val="2400"/>
              <a:buFont typeface="Calibri"/>
              <a:buNone/>
            </a:pPr>
            <a:r>
              <a:rPr lang="fr-FR" sz="2400" u="none" strike="noStrike" cap="none">
                <a:solidFill>
                  <a:srgbClr val="215868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Annotation sémantique du texte par le schéma relationnel</a:t>
            </a:r>
            <a:endParaRPr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859EC91-0E93-8C43-8D60-4730294D5514}"/>
              </a:ext>
            </a:extLst>
          </p:cNvPr>
          <p:cNvSpPr txBox="1"/>
          <p:nvPr/>
        </p:nvSpPr>
        <p:spPr>
          <a:xfrm>
            <a:off x="1579547" y="1052260"/>
            <a:ext cx="612668" cy="30777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Strain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65B124B-6557-524F-817B-D65BFF222AF8}"/>
              </a:ext>
            </a:extLst>
          </p:cNvPr>
          <p:cNvSpPr txBox="1"/>
          <p:nvPr/>
        </p:nvSpPr>
        <p:spPr>
          <a:xfrm>
            <a:off x="2806900" y="2104381"/>
            <a:ext cx="728084" cy="30777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Species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EA7ED94-6CA4-9C45-921C-2C0A60157798}"/>
              </a:ext>
            </a:extLst>
          </p:cNvPr>
          <p:cNvSpPr txBox="1"/>
          <p:nvPr/>
        </p:nvSpPr>
        <p:spPr>
          <a:xfrm>
            <a:off x="3854017" y="1144496"/>
            <a:ext cx="752129" cy="30777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Habitat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5C568F2-AC9A-2B4C-97E7-C92539853369}"/>
              </a:ext>
            </a:extLst>
          </p:cNvPr>
          <p:cNvSpPr txBox="1"/>
          <p:nvPr/>
        </p:nvSpPr>
        <p:spPr>
          <a:xfrm>
            <a:off x="5649236" y="2214625"/>
            <a:ext cx="1781257" cy="30777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Geographical location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609F2798-380F-DC4E-BC23-8C14A3D0BA29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2232366" y="1200887"/>
            <a:ext cx="1621651" cy="974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F3A8B788-1231-C14C-A9B5-C3E19FCF0911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2245479" y="1338660"/>
            <a:ext cx="3403757" cy="10298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911064B9-B72D-7B45-895F-2C4AE17C5FA7}"/>
              </a:ext>
            </a:extLst>
          </p:cNvPr>
          <p:cNvSpPr txBox="1"/>
          <p:nvPr/>
        </p:nvSpPr>
        <p:spPr>
          <a:xfrm>
            <a:off x="2610929" y="953938"/>
            <a:ext cx="720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Lives in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400373A-C689-2546-82CE-4AB098A1CAFD}"/>
              </a:ext>
            </a:extLst>
          </p:cNvPr>
          <p:cNvSpPr txBox="1"/>
          <p:nvPr/>
        </p:nvSpPr>
        <p:spPr>
          <a:xfrm rot="1091983">
            <a:off x="3618840" y="1622903"/>
            <a:ext cx="949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Located at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E7DA5AF-7E44-5343-88FF-132190328FEC}"/>
              </a:ext>
            </a:extLst>
          </p:cNvPr>
          <p:cNvSpPr txBox="1"/>
          <p:nvPr/>
        </p:nvSpPr>
        <p:spPr>
          <a:xfrm rot="2760709">
            <a:off x="2066838" y="1645744"/>
            <a:ext cx="954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Belongs to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4C74A9FA-BF5B-AB42-9A8D-42B4C1202FEE}"/>
              </a:ext>
            </a:extLst>
          </p:cNvPr>
          <p:cNvCxnSpPr>
            <a:cxnSpLocks/>
          </p:cNvCxnSpPr>
          <p:nvPr/>
        </p:nvCxnSpPr>
        <p:spPr>
          <a:xfrm>
            <a:off x="2007910" y="1358381"/>
            <a:ext cx="773772" cy="9149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1A3D36FA-CA17-9D48-8F6F-181B8ADE7FFF}"/>
              </a:ext>
            </a:extLst>
          </p:cNvPr>
          <p:cNvSpPr/>
          <p:nvPr/>
        </p:nvSpPr>
        <p:spPr>
          <a:xfrm>
            <a:off x="4784850" y="5960334"/>
            <a:ext cx="1088631" cy="300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35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OntoBiotope</a:t>
            </a:r>
            <a:endParaRPr lang="fr-FR" sz="135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 à coins arrondis 26">
            <a:extLst>
              <a:ext uri="{FF2B5EF4-FFF2-40B4-BE49-F238E27FC236}">
                <a16:creationId xmlns:a16="http://schemas.microsoft.com/office/drawing/2014/main" id="{4E0CF17D-9ACF-ED4A-BFE3-F4B2F8158E08}"/>
              </a:ext>
            </a:extLst>
          </p:cNvPr>
          <p:cNvSpPr/>
          <p:nvPr/>
        </p:nvSpPr>
        <p:spPr>
          <a:xfrm>
            <a:off x="1168781" y="825975"/>
            <a:ext cx="6861439" cy="1808174"/>
          </a:xfrm>
          <a:prstGeom prst="roundRect">
            <a:avLst/>
          </a:prstGeom>
          <a:noFill/>
          <a:ln w="6350" cmpd="sng">
            <a:solidFill>
              <a:srgbClr val="08455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70124" tIns="35063" rIns="70124" bIns="350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1620">
              <a:latin typeface="Calibri" panose="020F0502020204030204" pitchFamily="34" charset="0"/>
            </a:endParaRPr>
          </a:p>
        </p:txBody>
      </p:sp>
      <p:sp>
        <p:nvSpPr>
          <p:cNvPr id="34" name="Text Box 55">
            <a:extLst>
              <a:ext uri="{FF2B5EF4-FFF2-40B4-BE49-F238E27FC236}">
                <a16:creationId xmlns:a16="http://schemas.microsoft.com/office/drawing/2014/main" id="{1A6430AC-58A9-164C-891D-180E2A8FDE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469" y="3260857"/>
            <a:ext cx="1469360" cy="1118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68580" tIns="68580" rIns="68580" bIns="68580" anchor="t" anchorCtr="0" upright="1">
            <a:noAutofit/>
          </a:bodyPr>
          <a:lstStyle/>
          <a:p>
            <a:pPr marL="10954" algn="just">
              <a:lnSpc>
                <a:spcPts val="1800"/>
              </a:lnSpc>
            </a:pPr>
            <a:r>
              <a:rPr lang="fr-FR" sz="16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Extraction d’information à partir de texte par AlvisNLP</a:t>
            </a:r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C244D2BE-9BC4-4846-AC40-8E1EC2A4BBD2}"/>
              </a:ext>
            </a:extLst>
          </p:cNvPr>
          <p:cNvSpPr/>
          <p:nvPr/>
        </p:nvSpPr>
        <p:spPr>
          <a:xfrm>
            <a:off x="3978907" y="3310494"/>
            <a:ext cx="1744484" cy="691886"/>
          </a:xfrm>
          <a:prstGeom prst="arc">
            <a:avLst>
              <a:gd name="adj1" fmla="val 10834512"/>
              <a:gd name="adj2" fmla="val 21564984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2421770-4C1B-EF48-834F-5FC94633FFBD}"/>
              </a:ext>
            </a:extLst>
          </p:cNvPr>
          <p:cNvSpPr/>
          <p:nvPr/>
        </p:nvSpPr>
        <p:spPr>
          <a:xfrm>
            <a:off x="4509951" y="3271781"/>
            <a:ext cx="872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8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Lives in</a:t>
            </a:r>
            <a:endParaRPr lang="fr-FR" sz="180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2D7A21B-88EE-BB41-9E5D-168BDDF2856C}"/>
              </a:ext>
            </a:extLst>
          </p:cNvPr>
          <p:cNvSpPr/>
          <p:nvPr/>
        </p:nvSpPr>
        <p:spPr>
          <a:xfrm>
            <a:off x="3681876" y="3569340"/>
            <a:ext cx="2135828" cy="27104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A522D64-2B17-B54B-9B94-D031238B2F7F}"/>
              </a:ext>
            </a:extLst>
          </p:cNvPr>
          <p:cNvSpPr/>
          <p:nvPr/>
        </p:nvSpPr>
        <p:spPr>
          <a:xfrm>
            <a:off x="5869950" y="3585422"/>
            <a:ext cx="1915702" cy="27103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F050B9C-21F2-C841-9530-218BEB40B063}"/>
              </a:ext>
            </a:extLst>
          </p:cNvPr>
          <p:cNvSpPr/>
          <p:nvPr/>
        </p:nvSpPr>
        <p:spPr>
          <a:xfrm>
            <a:off x="2338726" y="3537147"/>
            <a:ext cx="56914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Evaluation of </a:t>
            </a:r>
            <a:r>
              <a:rPr 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Bifidobacterium Breve </a:t>
            </a:r>
            <a:r>
              <a:rPr 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1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fermented soy milk</a:t>
            </a:r>
            <a:endParaRPr lang="en-US" sz="180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FCCC9762-F20F-3A4A-961D-C512A1E8E212}"/>
              </a:ext>
            </a:extLst>
          </p:cNvPr>
          <p:cNvSpPr/>
          <p:nvPr/>
        </p:nvSpPr>
        <p:spPr>
          <a:xfrm>
            <a:off x="2328450" y="3288123"/>
            <a:ext cx="5854170" cy="750159"/>
          </a:xfrm>
          <a:prstGeom prst="roundRect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479" tIns="23739" rIns="47479" bIns="237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Bulle rectangulaire à coins arrondis 40">
            <a:extLst>
              <a:ext uri="{FF2B5EF4-FFF2-40B4-BE49-F238E27FC236}">
                <a16:creationId xmlns:a16="http://schemas.microsoft.com/office/drawing/2014/main" id="{7ACFD3DD-7065-B949-9472-E9D9A491A43C}"/>
              </a:ext>
            </a:extLst>
          </p:cNvPr>
          <p:cNvSpPr/>
          <p:nvPr/>
        </p:nvSpPr>
        <p:spPr>
          <a:xfrm>
            <a:off x="3409783" y="4033973"/>
            <a:ext cx="1361128" cy="505884"/>
          </a:xfrm>
          <a:prstGeom prst="wedgeRoundRectCallout">
            <a:avLst>
              <a:gd name="adj1" fmla="val -18579"/>
              <a:gd name="adj2" fmla="val -85179"/>
              <a:gd name="adj3" fmla="val 1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>
                <a:latin typeface="Calibri" panose="020F0502020204030204" pitchFamily="34" charset="0"/>
                <a:cs typeface="Calibri" panose="020F0502020204030204" pitchFamily="34" charset="0"/>
              </a:rPr>
              <a:t>Strain</a:t>
            </a:r>
          </a:p>
        </p:txBody>
      </p:sp>
      <p:sp>
        <p:nvSpPr>
          <p:cNvPr id="42" name="Bulle rectangulaire à coins arrondis 41">
            <a:extLst>
              <a:ext uri="{FF2B5EF4-FFF2-40B4-BE49-F238E27FC236}">
                <a16:creationId xmlns:a16="http://schemas.microsoft.com/office/drawing/2014/main" id="{2EA0E7C5-21B1-684A-9A9C-AD272AA25A09}"/>
              </a:ext>
            </a:extLst>
          </p:cNvPr>
          <p:cNvSpPr/>
          <p:nvPr/>
        </p:nvSpPr>
        <p:spPr>
          <a:xfrm>
            <a:off x="6607489" y="4022555"/>
            <a:ext cx="1178163" cy="505885"/>
          </a:xfrm>
          <a:prstGeom prst="wedgeRoundRectCallout">
            <a:avLst>
              <a:gd name="adj1" fmla="val -30562"/>
              <a:gd name="adj2" fmla="val -83021"/>
              <a:gd name="adj3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>
                <a:latin typeface="Calibri" panose="020F0502020204030204" pitchFamily="34" charset="0"/>
                <a:cs typeface="Calibri" panose="020F0502020204030204" pitchFamily="34" charset="0"/>
              </a:rPr>
              <a:t>Habitat</a:t>
            </a:r>
          </a:p>
        </p:txBody>
      </p:sp>
    </p:spTree>
    <p:extLst>
      <p:ext uri="{BB962C8B-B14F-4D97-AF65-F5344CB8AC3E}">
        <p14:creationId xmlns:p14="http://schemas.microsoft.com/office/powerpoint/2010/main" val="152598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333310" y="83368"/>
            <a:ext cx="7406879" cy="858441"/>
          </a:xfrm>
        </p:spPr>
        <p:txBody>
          <a:bodyPr>
            <a:normAutofit/>
          </a:bodyPr>
          <a:lstStyle/>
          <a:p>
            <a:r>
              <a:rPr lang="fr-FR" sz="2400">
                <a:solidFill>
                  <a:srgbClr val="42717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Liage et interopérabilité des </a:t>
            </a:r>
            <a:r>
              <a:rPr lang="fr-FR" sz="2400" i="1">
                <a:solidFill>
                  <a:srgbClr val="42717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données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1068280" y="867948"/>
            <a:ext cx="7463828" cy="301643"/>
          </a:xfrm>
          <a:prstGeom prst="rect">
            <a:avLst/>
          </a:prstGeom>
          <a:noFill/>
        </p:spPr>
        <p:txBody>
          <a:bodyPr wrap="square" lIns="70124" tIns="35063" rIns="70124" bIns="35063" rtlCol="0">
            <a:spAutoFit/>
          </a:bodyPr>
          <a:lstStyle/>
          <a:p>
            <a:r>
              <a:rPr lang="fr-FR" sz="150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données sont comparables, si elles sont représentées dans un même référentiel</a:t>
            </a:r>
          </a:p>
        </p:txBody>
      </p:sp>
      <p:graphicFrame>
        <p:nvGraphicFramePr>
          <p:cNvPr id="25" name="Tableau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8750767"/>
              </p:ext>
            </p:extLst>
          </p:nvPr>
        </p:nvGraphicFramePr>
        <p:xfrm>
          <a:off x="1580033" y="2028120"/>
          <a:ext cx="2596828" cy="10399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23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0118">
                <a:tc>
                  <a:txBody>
                    <a:bodyPr/>
                    <a:lstStyle/>
                    <a:p>
                      <a:r>
                        <a:rPr lang="fr-FR" sz="1100" b="0" i="0">
                          <a:latin typeface="Calibri" panose="020F0502020204030204" pitchFamily="34" charset="0"/>
                        </a:rPr>
                        <a:t>Habitat</a:t>
                      </a:r>
                    </a:p>
                    <a:p>
                      <a:endParaRPr lang="fr-FR" sz="1100"/>
                    </a:p>
                  </a:txBody>
                  <a:tcPr marL="75965" marR="75965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b="0" i="0">
                          <a:latin typeface="Calibri" panose="020F0502020204030204" pitchFamily="34" charset="0"/>
                        </a:rPr>
                        <a:t>Taxon</a:t>
                      </a:r>
                    </a:p>
                  </a:txBody>
                  <a:tcPr marL="75965" marR="75965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246">
                <a:tc>
                  <a:txBody>
                    <a:bodyPr/>
                    <a:lstStyle/>
                    <a:p>
                      <a:r>
                        <a:rPr lang="fr-FR" sz="1100" b="0" i="0">
                          <a:latin typeface="Calibri" panose="020F0502020204030204" pitchFamily="34" charset="0"/>
                        </a:rPr>
                        <a:t>Greek yogurt</a:t>
                      </a:r>
                    </a:p>
                  </a:txBody>
                  <a:tcPr marL="75965" marR="75965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i="0">
                          <a:latin typeface="Calibri" panose="020F0502020204030204" pitchFamily="34" charset="0"/>
                        </a:rPr>
                        <a:t>L. plantarum ZJ316</a:t>
                      </a:r>
                    </a:p>
                  </a:txBody>
                  <a:tcPr marL="75965" marR="75965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fr-FR" sz="1100" b="0" i="0">
                          <a:latin typeface="Calibri" panose="020F0502020204030204" pitchFamily="34" charset="0"/>
                        </a:rPr>
                        <a:t>soy milk</a:t>
                      </a:r>
                    </a:p>
                  </a:txBody>
                  <a:tcPr marL="75965" marR="75965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b="0" i="0">
                          <a:latin typeface="Calibri" panose="020F0502020204030204" pitchFamily="34" charset="0"/>
                        </a:rPr>
                        <a:t>B. breve ATCC 15700</a:t>
                      </a:r>
                    </a:p>
                  </a:txBody>
                  <a:tcPr marL="75965" marR="75965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6" name="Tableau 25"/>
          <p:cNvGraphicFramePr>
            <a:graphicFrameLocks noGrp="1"/>
          </p:cNvGraphicFramePr>
          <p:nvPr/>
        </p:nvGraphicFramePr>
        <p:xfrm>
          <a:off x="5944976" y="1919645"/>
          <a:ext cx="2514541" cy="123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3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1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r>
                        <a:rPr lang="fr-FR" sz="1100" b="0" i="0">
                          <a:latin typeface="Calibri" panose="020F0502020204030204" pitchFamily="34" charset="0"/>
                        </a:rPr>
                        <a:t>Isolement</a:t>
                      </a:r>
                    </a:p>
                  </a:txBody>
                  <a:tcPr marL="75965" marR="75965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b="0" i="0">
                          <a:latin typeface="Calibri" panose="020F0502020204030204" pitchFamily="34" charset="0"/>
                        </a:rPr>
                        <a:t>Souche</a:t>
                      </a:r>
                    </a:p>
                  </a:txBody>
                  <a:tcPr marL="75965" marR="75965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fr-FR" sz="1100" b="0" i="0" u="none">
                          <a:latin typeface="Calibri" panose="020F0502020204030204" pitchFamily="34" charset="0"/>
                        </a:rPr>
                        <a:t>traditional yoghurt</a:t>
                      </a:r>
                    </a:p>
                  </a:txBody>
                  <a:tcPr marL="75965" marR="75965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b="0" i="0">
                          <a:latin typeface="Calibri" panose="020F0502020204030204" pitchFamily="34" charset="0"/>
                        </a:rPr>
                        <a:t>Lactobacillus plantarum 2035</a:t>
                      </a:r>
                    </a:p>
                  </a:txBody>
                  <a:tcPr marL="75965" marR="75965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fr-FR" sz="1100" b="0" i="0" u="none">
                          <a:latin typeface="Calibri" panose="020F0502020204030204" pitchFamily="34" charset="0"/>
                        </a:rPr>
                        <a:t>soyabean milk yoghurt</a:t>
                      </a:r>
                    </a:p>
                  </a:txBody>
                  <a:tcPr marL="75965" marR="75965" marT="34290" marB="34290"/>
                </a:tc>
                <a:tc>
                  <a:txBody>
                    <a:bodyPr/>
                    <a:lstStyle/>
                    <a:p>
                      <a:r>
                        <a:rPr lang="fr-FR" sz="1100" b="0" i="0">
                          <a:latin typeface="Calibri" panose="020F0502020204030204" pitchFamily="34" charset="0"/>
                        </a:rPr>
                        <a:t>Lactobacillus plantarum P1201</a:t>
                      </a:r>
                    </a:p>
                  </a:txBody>
                  <a:tcPr marL="75965" marR="75965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7" name="Rectangle à coins arrondis 26"/>
          <p:cNvSpPr/>
          <p:nvPr/>
        </p:nvSpPr>
        <p:spPr>
          <a:xfrm>
            <a:off x="415591" y="1506209"/>
            <a:ext cx="8303001" cy="1910865"/>
          </a:xfrm>
          <a:prstGeom prst="roundRect">
            <a:avLst/>
          </a:prstGeom>
          <a:noFill/>
          <a:ln w="6350" cmpd="sng">
            <a:solidFill>
              <a:srgbClr val="08455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70124" tIns="35063" rIns="70124" bIns="3506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1620">
              <a:latin typeface="Calibri" panose="020F0502020204030204" pitchFamily="34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1517649" y="1581368"/>
            <a:ext cx="1749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 de données X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5856131" y="1572269"/>
            <a:ext cx="17427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 de données Y</a:t>
            </a:r>
          </a:p>
        </p:txBody>
      </p:sp>
      <p:graphicFrame>
        <p:nvGraphicFramePr>
          <p:cNvPr id="10" name="Diagramme 9"/>
          <p:cNvGraphicFramePr/>
          <p:nvPr>
            <p:extLst>
              <p:ext uri="{D42A27DB-BD31-4B8C-83A1-F6EECF244321}">
                <p14:modId xmlns:p14="http://schemas.microsoft.com/office/powerpoint/2010/main" val="918426970"/>
              </p:ext>
            </p:extLst>
          </p:nvPr>
        </p:nvGraphicFramePr>
        <p:xfrm>
          <a:off x="2565330" y="2500561"/>
          <a:ext cx="3534106" cy="2008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Forme libre 5">
            <a:extLst>
              <a:ext uri="{FF2B5EF4-FFF2-40B4-BE49-F238E27FC236}">
                <a16:creationId xmlns:a16="http://schemas.microsoft.com/office/drawing/2014/main" id="{0147E527-A8EC-AF40-9057-F545D0A5B496}"/>
              </a:ext>
            </a:extLst>
          </p:cNvPr>
          <p:cNvSpPr/>
          <p:nvPr/>
        </p:nvSpPr>
        <p:spPr>
          <a:xfrm>
            <a:off x="1993702" y="2917134"/>
            <a:ext cx="1995202" cy="1827144"/>
          </a:xfrm>
          <a:custGeom>
            <a:avLst/>
            <a:gdLst>
              <a:gd name="connsiteX0" fmla="*/ 0 w 3196424"/>
              <a:gd name="connsiteY0" fmla="*/ 0 h 1891797"/>
              <a:gd name="connsiteX1" fmla="*/ 1160890 w 3196424"/>
              <a:gd name="connsiteY1" fmla="*/ 1812898 h 1891797"/>
              <a:gd name="connsiteX2" fmla="*/ 3196424 w 3196424"/>
              <a:gd name="connsiteY2" fmla="*/ 1590261 h 1891797"/>
              <a:gd name="connsiteX3" fmla="*/ 3196424 w 3196424"/>
              <a:gd name="connsiteY3" fmla="*/ 1590261 h 1891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6424" h="1891797">
                <a:moveTo>
                  <a:pt x="0" y="0"/>
                </a:moveTo>
                <a:cubicBezTo>
                  <a:pt x="314076" y="773927"/>
                  <a:pt x="628153" y="1547855"/>
                  <a:pt x="1160890" y="1812898"/>
                </a:cubicBezTo>
                <a:cubicBezTo>
                  <a:pt x="1693627" y="2077941"/>
                  <a:pt x="3196424" y="1590261"/>
                  <a:pt x="3196424" y="1590261"/>
                </a:cubicBezTo>
                <a:lnTo>
                  <a:pt x="3196424" y="1590261"/>
                </a:lnTo>
              </a:path>
            </a:pathLst>
          </a:custGeom>
          <a:noFill/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Calibri" panose="020F0502020204030204" pitchFamily="34" charset="0"/>
            </a:endParaRPr>
          </a:p>
        </p:txBody>
      </p:sp>
      <p:sp>
        <p:nvSpPr>
          <p:cNvPr id="7" name="Forme libre 6">
            <a:extLst>
              <a:ext uri="{FF2B5EF4-FFF2-40B4-BE49-F238E27FC236}">
                <a16:creationId xmlns:a16="http://schemas.microsoft.com/office/drawing/2014/main" id="{8E280B7B-2B3F-E645-995F-C8AE8ACD4038}"/>
              </a:ext>
            </a:extLst>
          </p:cNvPr>
          <p:cNvSpPr/>
          <p:nvPr/>
        </p:nvSpPr>
        <p:spPr>
          <a:xfrm>
            <a:off x="4731026" y="3086100"/>
            <a:ext cx="1712016" cy="1554350"/>
          </a:xfrm>
          <a:custGeom>
            <a:avLst/>
            <a:gdLst>
              <a:gd name="connsiteX0" fmla="*/ 2051436 w 2051436"/>
              <a:gd name="connsiteY0" fmla="*/ 0 h 1754844"/>
              <a:gd name="connsiteX1" fmla="*/ 1137036 w 2051436"/>
              <a:gd name="connsiteY1" fmla="*/ 1685677 h 1754844"/>
              <a:gd name="connsiteX2" fmla="*/ 23853 w 2051436"/>
              <a:gd name="connsiteY2" fmla="*/ 1455089 h 1754844"/>
              <a:gd name="connsiteX3" fmla="*/ 23853 w 2051436"/>
              <a:gd name="connsiteY3" fmla="*/ 1455089 h 1754844"/>
              <a:gd name="connsiteX4" fmla="*/ 0 w 2051436"/>
              <a:gd name="connsiteY4" fmla="*/ 1439186 h 175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1436" h="1754844">
                <a:moveTo>
                  <a:pt x="2051436" y="0"/>
                </a:moveTo>
                <a:cubicBezTo>
                  <a:pt x="1763201" y="721581"/>
                  <a:pt x="1474966" y="1443162"/>
                  <a:pt x="1137036" y="1685677"/>
                </a:cubicBezTo>
                <a:cubicBezTo>
                  <a:pt x="799105" y="1928192"/>
                  <a:pt x="23853" y="1455089"/>
                  <a:pt x="23853" y="1455089"/>
                </a:cubicBezTo>
                <a:lnTo>
                  <a:pt x="23853" y="1455089"/>
                </a:lnTo>
                <a:lnTo>
                  <a:pt x="0" y="1439186"/>
                </a:lnTo>
              </a:path>
            </a:pathLst>
          </a:custGeom>
          <a:noFill/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Calibri" panose="020F0502020204030204" pitchFamily="34" charset="0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4430729F-429E-0645-9AC6-E4C75C5AC9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5955219"/>
              </p:ext>
            </p:extLst>
          </p:nvPr>
        </p:nvGraphicFramePr>
        <p:xfrm>
          <a:off x="827132" y="2028120"/>
          <a:ext cx="734909" cy="10132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4909">
                  <a:extLst>
                    <a:ext uri="{9D8B030D-6E8A-4147-A177-3AD203B41FA5}">
                      <a16:colId xmlns:a16="http://schemas.microsoft.com/office/drawing/2014/main" val="1679113904"/>
                    </a:ext>
                  </a:extLst>
                </a:gridCol>
              </a:tblGrid>
              <a:tr h="397028">
                <a:tc>
                  <a:txBody>
                    <a:bodyPr/>
                    <a:lstStyle/>
                    <a:p>
                      <a:r>
                        <a:rPr lang="fr-FR" sz="1100" b="0" i="0">
                          <a:latin typeface="Calibri" panose="020F0502020204030204" pitchFamily="34" charset="0"/>
                        </a:rPr>
                        <a:t>Habitat normalisé</a:t>
                      </a:r>
                    </a:p>
                  </a:txBody>
                  <a:tcPr marL="75965" marR="75965" marT="34290" marB="3429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538181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fr-FR" sz="1100" b="0" i="0">
                          <a:latin typeface="Calibri" panose="020F0502020204030204" pitchFamily="34" charset="0"/>
                        </a:rPr>
                        <a:t>yoghurt</a:t>
                      </a:r>
                    </a:p>
                  </a:txBody>
                  <a:tcPr marL="75965" marR="75965" marT="34290" marB="3429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671294"/>
                  </a:ext>
                </a:extLst>
              </a:tr>
              <a:tr h="331264">
                <a:tc>
                  <a:txBody>
                    <a:bodyPr/>
                    <a:lstStyle/>
                    <a:p>
                      <a:r>
                        <a:rPr lang="fr-FR" sz="1100" b="0" i="0">
                          <a:latin typeface="Calibri" panose="020F0502020204030204" pitchFamily="34" charset="0"/>
                        </a:rPr>
                        <a:t>soymilk</a:t>
                      </a:r>
                    </a:p>
                  </a:txBody>
                  <a:tcPr marL="75965" marR="75965" marT="34290" marB="3429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617395"/>
                  </a:ext>
                </a:extLst>
              </a:tr>
            </a:tbl>
          </a:graphicData>
        </a:graphic>
      </p:graphicFrame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D0B73B70-3994-0945-A4FF-F9B5FDB597E9}"/>
              </a:ext>
            </a:extLst>
          </p:cNvPr>
          <p:cNvGraphicFramePr>
            <a:graphicFrameLocks noGrp="1"/>
          </p:cNvGraphicFramePr>
          <p:nvPr/>
        </p:nvGraphicFramePr>
        <p:xfrm>
          <a:off x="4941688" y="1926498"/>
          <a:ext cx="1003289" cy="123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3289">
                  <a:extLst>
                    <a:ext uri="{9D8B030D-6E8A-4147-A177-3AD203B41FA5}">
                      <a16:colId xmlns:a16="http://schemas.microsoft.com/office/drawing/2014/main" val="2169406702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r>
                        <a:rPr lang="fr-FR" sz="1100" b="0" i="0">
                          <a:latin typeface="Calibri" panose="020F0502020204030204" pitchFamily="34" charset="0"/>
                        </a:rPr>
                        <a:t>Isolement normalisé</a:t>
                      </a:r>
                    </a:p>
                  </a:txBody>
                  <a:tcPr marL="75965" marR="75965" marT="34290" marB="3429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326456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fr-FR" sz="1100" b="0" i="0" u="none">
                          <a:latin typeface="Calibri" panose="020F0502020204030204" pitchFamily="34" charset="0"/>
                        </a:rPr>
                        <a:t>yoghurt</a:t>
                      </a:r>
                    </a:p>
                  </a:txBody>
                  <a:tcPr marL="75965" marR="75965" marT="34290" marB="3429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08530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fr-FR" sz="1100" b="0" i="0" u="none">
                          <a:latin typeface="Calibri" panose="020F0502020204030204" pitchFamily="34" charset="0"/>
                        </a:rPr>
                        <a:t>soymilk</a:t>
                      </a:r>
                    </a:p>
                  </a:txBody>
                  <a:tcPr marL="75965" marR="75965" marT="34290" marB="3429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9548980"/>
                  </a:ext>
                </a:extLst>
              </a:tr>
            </a:tbl>
          </a:graphicData>
        </a:graphic>
      </p:graphicFrame>
      <p:sp>
        <p:nvSpPr>
          <p:cNvPr id="12" name="ZoneTexte 11">
            <a:extLst>
              <a:ext uri="{FF2B5EF4-FFF2-40B4-BE49-F238E27FC236}">
                <a16:creationId xmlns:a16="http://schemas.microsoft.com/office/drawing/2014/main" id="{D78AED49-A8D6-BF48-87CC-CE0B249C7E9D}"/>
              </a:ext>
            </a:extLst>
          </p:cNvPr>
          <p:cNvSpPr txBox="1"/>
          <p:nvPr/>
        </p:nvSpPr>
        <p:spPr>
          <a:xfrm>
            <a:off x="5443332" y="3633379"/>
            <a:ext cx="279916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Référentiel d’habitat microbien</a:t>
            </a:r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62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6" grpId="0" animBg="1"/>
      <p:bldP spid="7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Ellipse 89">
            <a:extLst>
              <a:ext uri="{FF2B5EF4-FFF2-40B4-BE49-F238E27FC236}">
                <a16:creationId xmlns:a16="http://schemas.microsoft.com/office/drawing/2014/main" id="{EC281F98-BAB5-9D4B-8864-346E28D37A30}"/>
              </a:ext>
            </a:extLst>
          </p:cNvPr>
          <p:cNvSpPr/>
          <p:nvPr/>
        </p:nvSpPr>
        <p:spPr>
          <a:xfrm>
            <a:off x="1022134" y="2571751"/>
            <a:ext cx="2756989" cy="201879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4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86166" y="3585610"/>
            <a:ext cx="2239736" cy="760153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 idx="4294967295"/>
          </p:nvPr>
        </p:nvSpPr>
        <p:spPr>
          <a:xfrm>
            <a:off x="1556844" y="2868922"/>
            <a:ext cx="1869281" cy="4822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fr-FR" sz="1500" dirty="0">
                <a:latin typeface="Calibri" panose="020F0502020204030204" pitchFamily="34" charset="0"/>
                <a:cs typeface="Calibri" panose="020F0502020204030204" pitchFamily="34" charset="0"/>
              </a:rPr>
              <a:t>L’extraction d’information</a:t>
            </a:r>
            <a:br>
              <a:rPr lang="fr-FR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500" dirty="0">
                <a:latin typeface="Calibri" panose="020F0502020204030204" pitchFamily="34" charset="0"/>
                <a:cs typeface="Calibri" panose="020F0502020204030204" pitchFamily="34" charset="0"/>
              </a:rPr>
              <a:t>contribue aux principes</a:t>
            </a:r>
          </a:p>
        </p:txBody>
      </p:sp>
      <p:sp>
        <p:nvSpPr>
          <p:cNvPr id="91" name="Text Box 55">
            <a:extLst>
              <a:ext uri="{FF2B5EF4-FFF2-40B4-BE49-F238E27FC236}">
                <a16:creationId xmlns:a16="http://schemas.microsoft.com/office/drawing/2014/main" id="{268D995F-8CC5-794B-A4F0-8B0E8A9ED3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7622" y="4432952"/>
            <a:ext cx="1548632" cy="386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68580" tIns="68580" rIns="68580" bIns="68580" anchor="t" anchorCtr="0" upright="1">
            <a:noAutofit/>
          </a:bodyPr>
          <a:lstStyle/>
          <a:p>
            <a:pPr marL="10954" algn="just">
              <a:lnSpc>
                <a:spcPts val="1800"/>
              </a:lnSpc>
            </a:pPr>
            <a:r>
              <a:rPr lang="fr-FR" sz="831">
                <a:solidFill>
                  <a:srgbClr val="073F4E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Ontologie OntoBiotope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5DE0B0A-C8DD-EB4A-B227-6CDF0F2F5B86}"/>
              </a:ext>
            </a:extLst>
          </p:cNvPr>
          <p:cNvSpPr/>
          <p:nvPr/>
        </p:nvSpPr>
        <p:spPr>
          <a:xfrm>
            <a:off x="7304412" y="4140137"/>
            <a:ext cx="798168" cy="33055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692">
                <a:latin typeface="Calibri" panose="020F0502020204030204" pitchFamily="34" charset="0"/>
                <a:cs typeface="Calibri" panose="020F0502020204030204" pitchFamily="34" charset="0"/>
              </a:rPr>
              <a:t>OBT 3399</a:t>
            </a:r>
          </a:p>
          <a:p>
            <a:pPr algn="ctr"/>
            <a:r>
              <a:rPr lang="fr-FR" sz="1050">
                <a:latin typeface="Calibri" panose="020F0502020204030204" pitchFamily="34" charset="0"/>
                <a:cs typeface="Calibri" panose="020F0502020204030204" pitchFamily="34" charset="0"/>
              </a:rPr>
              <a:t>Soymilk</a:t>
            </a: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BFCC585E-D254-FE4E-A5DF-596CC01666DC}"/>
              </a:ext>
            </a:extLst>
          </p:cNvPr>
          <p:cNvSpPr/>
          <p:nvPr/>
        </p:nvSpPr>
        <p:spPr>
          <a:xfrm>
            <a:off x="7213282" y="3750238"/>
            <a:ext cx="1041272" cy="2843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692">
                <a:latin typeface="Calibri" panose="020F0502020204030204" pitchFamily="34" charset="0"/>
                <a:cs typeface="Calibri" panose="020F0502020204030204" pitchFamily="34" charset="0"/>
              </a:rPr>
              <a:t>OBT 3366</a:t>
            </a:r>
          </a:p>
          <a:p>
            <a:pPr algn="ctr"/>
            <a:r>
              <a:rPr lang="fr-FR" sz="1050">
                <a:latin typeface="Calibri" panose="020F0502020204030204" pitchFamily="34" charset="0"/>
                <a:cs typeface="Calibri" panose="020F0502020204030204" pitchFamily="34" charset="0"/>
              </a:rPr>
              <a:t>Soy beverage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57830587-B70C-9B4D-B7E9-DD36DF724994}"/>
              </a:ext>
            </a:extLst>
          </p:cNvPr>
          <p:cNvSpPr/>
          <p:nvPr/>
        </p:nvSpPr>
        <p:spPr>
          <a:xfrm>
            <a:off x="7240211" y="3216517"/>
            <a:ext cx="975828" cy="38716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692">
                <a:latin typeface="Calibri" panose="020F0502020204030204" pitchFamily="34" charset="0"/>
                <a:cs typeface="Calibri" panose="020F0502020204030204" pitchFamily="34" charset="0"/>
              </a:rPr>
              <a:t>OBT 3061</a:t>
            </a:r>
          </a:p>
          <a:p>
            <a:pPr algn="ctr"/>
            <a:r>
              <a:rPr lang="fr-FR" sz="1050">
                <a:latin typeface="Calibri" panose="020F0502020204030204" pitchFamily="34" charset="0"/>
                <a:cs typeface="Calibri" panose="020F0502020204030204" pitchFamily="34" charset="0"/>
              </a:rPr>
              <a:t>Legume-based drink</a:t>
            </a: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27E1284C-78A1-A140-B23A-A0D9AA499E3A}"/>
              </a:ext>
            </a:extLst>
          </p:cNvPr>
          <p:cNvSpPr/>
          <p:nvPr/>
        </p:nvSpPr>
        <p:spPr>
          <a:xfrm>
            <a:off x="5482710" y="4064285"/>
            <a:ext cx="1134571" cy="41382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692">
                <a:latin typeface="Calibri" panose="020F0502020204030204" pitchFamily="34" charset="0"/>
                <a:cs typeface="Calibri" panose="020F0502020204030204" pitchFamily="34" charset="0"/>
              </a:rPr>
              <a:t>TaxID 1685</a:t>
            </a:r>
          </a:p>
          <a:p>
            <a:pPr algn="ctr"/>
            <a:r>
              <a:rPr lang="fr-FR" sz="1050">
                <a:latin typeface="Calibri" panose="020F0502020204030204" pitchFamily="34" charset="0"/>
                <a:cs typeface="Calibri" panose="020F0502020204030204" pitchFamily="34" charset="0"/>
              </a:rPr>
              <a:t>Bifidobacterium breve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44144BA1-265B-2B46-A5AF-8B77F44A7BAD}"/>
              </a:ext>
            </a:extLst>
          </p:cNvPr>
          <p:cNvSpPr/>
          <p:nvPr/>
        </p:nvSpPr>
        <p:spPr>
          <a:xfrm>
            <a:off x="5473981" y="3336117"/>
            <a:ext cx="1030455" cy="25226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692">
                <a:latin typeface="Calibri" panose="020F0502020204030204" pitchFamily="34" charset="0"/>
                <a:cs typeface="Calibri" panose="020F0502020204030204" pitchFamily="34" charset="0"/>
              </a:rPr>
              <a:t>TaxID 201174</a:t>
            </a:r>
          </a:p>
          <a:p>
            <a:pPr algn="ctr"/>
            <a:r>
              <a:rPr lang="fr-FR" sz="1050">
                <a:latin typeface="Calibri" panose="020F0502020204030204" pitchFamily="34" charset="0"/>
                <a:cs typeface="Calibri" panose="020F0502020204030204" pitchFamily="34" charset="0"/>
              </a:rPr>
              <a:t>Actinobacteria</a:t>
            </a:r>
          </a:p>
        </p:txBody>
      </p: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BAFD255B-E104-A14C-9C02-59B15FB0742A}"/>
              </a:ext>
            </a:extLst>
          </p:cNvPr>
          <p:cNvSpPr/>
          <p:nvPr/>
        </p:nvSpPr>
        <p:spPr>
          <a:xfrm>
            <a:off x="5482710" y="3700371"/>
            <a:ext cx="1134572" cy="25226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692">
                <a:latin typeface="Calibri" panose="020F0502020204030204" pitchFamily="34" charset="0"/>
                <a:cs typeface="Calibri" panose="020F0502020204030204" pitchFamily="34" charset="0"/>
              </a:rPr>
              <a:t>TaxID 1678</a:t>
            </a:r>
          </a:p>
          <a:p>
            <a:pPr algn="ctr"/>
            <a:r>
              <a:rPr lang="fr-FR" sz="1050">
                <a:latin typeface="Calibri" panose="020F0502020204030204" pitchFamily="34" charset="0"/>
                <a:cs typeface="Calibri" panose="020F0502020204030204" pitchFamily="34" charset="0"/>
              </a:rPr>
              <a:t>Bifidobacterium</a:t>
            </a:r>
          </a:p>
        </p:txBody>
      </p: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DD3D00B5-A1C7-AF47-8CA9-40741DDB1CC1}"/>
              </a:ext>
            </a:extLst>
          </p:cNvPr>
          <p:cNvSpPr/>
          <p:nvPr/>
        </p:nvSpPr>
        <p:spPr>
          <a:xfrm>
            <a:off x="5629910" y="2803137"/>
            <a:ext cx="744739" cy="29605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692">
                <a:latin typeface="Calibri" panose="020F0502020204030204" pitchFamily="34" charset="0"/>
                <a:cs typeface="Calibri" panose="020F0502020204030204" pitchFamily="34" charset="0"/>
              </a:rPr>
              <a:t>TaxID 2</a:t>
            </a:r>
          </a:p>
          <a:p>
            <a:pPr algn="ctr"/>
            <a:r>
              <a:rPr lang="fr-FR" sz="1247">
                <a:latin typeface="Calibri" panose="020F0502020204030204" pitchFamily="34" charset="0"/>
                <a:cs typeface="Calibri" panose="020F0502020204030204" pitchFamily="34" charset="0"/>
              </a:rPr>
              <a:t>Bacteria</a:t>
            </a:r>
          </a:p>
        </p:txBody>
      </p:sp>
      <p:sp>
        <p:nvSpPr>
          <p:cNvPr id="45" name="Rectangle : coins arrondis 44">
            <a:extLst>
              <a:ext uri="{FF2B5EF4-FFF2-40B4-BE49-F238E27FC236}">
                <a16:creationId xmlns:a16="http://schemas.microsoft.com/office/drawing/2014/main" id="{4992465C-3A43-1F47-B7C2-7F8BD6A7632C}"/>
              </a:ext>
            </a:extLst>
          </p:cNvPr>
          <p:cNvSpPr/>
          <p:nvPr/>
        </p:nvSpPr>
        <p:spPr>
          <a:xfrm>
            <a:off x="7303118" y="2731016"/>
            <a:ext cx="798168" cy="2843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692">
                <a:latin typeface="Calibri" panose="020F0502020204030204" pitchFamily="34" charset="0"/>
                <a:cs typeface="Calibri" panose="020F0502020204030204" pitchFamily="34" charset="0"/>
              </a:rPr>
              <a:t>OBT 1</a:t>
            </a:r>
          </a:p>
          <a:p>
            <a:pPr algn="ctr"/>
            <a:r>
              <a:rPr lang="fr-FR" sz="1247">
                <a:latin typeface="Calibri" panose="020F0502020204030204" pitchFamily="34" charset="0"/>
                <a:cs typeface="Calibri" panose="020F0502020204030204" pitchFamily="34" charset="0"/>
              </a:rPr>
              <a:t>Habitat</a:t>
            </a:r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07E01507-B983-6C4A-8285-68CCA80EF591}"/>
              </a:ext>
            </a:extLst>
          </p:cNvPr>
          <p:cNvCxnSpPr>
            <a:cxnSpLocks/>
            <a:stCxn id="33" idx="0"/>
            <a:endCxn id="35" idx="2"/>
          </p:cNvCxnSpPr>
          <p:nvPr/>
        </p:nvCxnSpPr>
        <p:spPr>
          <a:xfrm flipV="1">
            <a:off x="6049996" y="3952636"/>
            <a:ext cx="0" cy="11164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5E2384AC-913A-2F49-BE78-6AD1B07147A6}"/>
              </a:ext>
            </a:extLst>
          </p:cNvPr>
          <p:cNvCxnSpPr>
            <a:cxnSpLocks/>
          </p:cNvCxnSpPr>
          <p:nvPr/>
        </p:nvCxnSpPr>
        <p:spPr>
          <a:xfrm flipV="1">
            <a:off x="5997183" y="3590685"/>
            <a:ext cx="391" cy="11165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50FFE1F6-CCC7-F648-83BD-9A2E71D6E899}"/>
              </a:ext>
            </a:extLst>
          </p:cNvPr>
          <p:cNvCxnSpPr>
            <a:cxnSpLocks/>
            <a:stCxn id="34" idx="0"/>
            <a:endCxn id="41" idx="2"/>
          </p:cNvCxnSpPr>
          <p:nvPr/>
        </p:nvCxnSpPr>
        <p:spPr>
          <a:xfrm flipV="1">
            <a:off x="5989209" y="3099196"/>
            <a:ext cx="13071" cy="236921"/>
          </a:xfrm>
          <a:prstGeom prst="straightConnector1">
            <a:avLst/>
          </a:prstGeom>
          <a:ln>
            <a:solidFill>
              <a:srgbClr val="FFC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ED9134CB-41A0-AD49-BC0A-C8C498B24C73}"/>
              </a:ext>
            </a:extLst>
          </p:cNvPr>
          <p:cNvCxnSpPr>
            <a:cxnSpLocks/>
            <a:stCxn id="32" idx="0"/>
            <a:endCxn id="45" idx="2"/>
          </p:cNvCxnSpPr>
          <p:nvPr/>
        </p:nvCxnSpPr>
        <p:spPr>
          <a:xfrm flipH="1" flipV="1">
            <a:off x="7702202" y="3015409"/>
            <a:ext cx="25923" cy="201108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B0310181-2E98-8A47-B518-B9C378824DAD}"/>
              </a:ext>
            </a:extLst>
          </p:cNvPr>
          <p:cNvCxnSpPr>
            <a:cxnSpLocks/>
            <a:stCxn id="31" idx="0"/>
            <a:endCxn id="32" idx="2"/>
          </p:cNvCxnSpPr>
          <p:nvPr/>
        </p:nvCxnSpPr>
        <p:spPr>
          <a:xfrm flipH="1" flipV="1">
            <a:off x="7728125" y="3603681"/>
            <a:ext cx="5793" cy="146557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1F656AE2-3B48-9B47-B397-63B909C93970}"/>
              </a:ext>
            </a:extLst>
          </p:cNvPr>
          <p:cNvCxnSpPr>
            <a:cxnSpLocks/>
            <a:stCxn id="4" idx="0"/>
            <a:endCxn id="31" idx="2"/>
          </p:cNvCxnSpPr>
          <p:nvPr/>
        </p:nvCxnSpPr>
        <p:spPr>
          <a:xfrm flipV="1">
            <a:off x="7703496" y="4034631"/>
            <a:ext cx="30422" cy="105506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EAB1A745-CF35-8D4A-AB3B-0903DBDF9F0B}"/>
              </a:ext>
            </a:extLst>
          </p:cNvPr>
          <p:cNvSpPr/>
          <p:nvPr/>
        </p:nvSpPr>
        <p:spPr>
          <a:xfrm>
            <a:off x="4942408" y="2637897"/>
            <a:ext cx="3640661" cy="2132886"/>
          </a:xfrm>
          <a:prstGeom prst="round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4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" name="Text Box 55">
            <a:extLst>
              <a:ext uri="{FF2B5EF4-FFF2-40B4-BE49-F238E27FC236}">
                <a16:creationId xmlns:a16="http://schemas.microsoft.com/office/drawing/2014/main" id="{EFAF76C2-786D-214C-B75B-72CF30D2CD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7368" y="4435971"/>
            <a:ext cx="1092138" cy="263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68580" tIns="68580" rIns="68580" bIns="68580" anchor="t" anchorCtr="0" upright="1">
            <a:noAutofit/>
          </a:bodyPr>
          <a:lstStyle/>
          <a:p>
            <a:pPr marL="10954" algn="just">
              <a:lnSpc>
                <a:spcPts val="1800"/>
              </a:lnSpc>
            </a:pPr>
            <a:r>
              <a:rPr lang="fr-FR" sz="831">
                <a:solidFill>
                  <a:srgbClr val="073F4E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Taxinomie du NCBI</a:t>
            </a:r>
          </a:p>
        </p:txBody>
      </p:sp>
      <p:sp>
        <p:nvSpPr>
          <p:cNvPr id="14" name="Text Box 55"/>
          <p:cNvSpPr txBox="1">
            <a:spLocks noChangeArrowheads="1"/>
          </p:cNvSpPr>
          <p:nvPr/>
        </p:nvSpPr>
        <p:spPr bwMode="auto">
          <a:xfrm>
            <a:off x="4124377" y="3391420"/>
            <a:ext cx="1329620" cy="56121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68580" tIns="68580" rIns="68580" bIns="68580" anchor="t" anchorCtr="0" upright="1">
            <a:noAutofit/>
          </a:bodyPr>
          <a:lstStyle/>
          <a:p>
            <a:pPr marL="10954" algn="ctr">
              <a:lnSpc>
                <a:spcPts val="1800"/>
              </a:lnSpc>
            </a:pPr>
            <a:r>
              <a:rPr lang="fr-FR" sz="1200" b="1" dirty="0">
                <a:solidFill>
                  <a:srgbClr val="073F4E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Référentiels hiérarchiques</a:t>
            </a:r>
          </a:p>
        </p:txBody>
      </p:sp>
      <p:sp>
        <p:nvSpPr>
          <p:cNvPr id="51" name="Titre 1">
            <a:extLst>
              <a:ext uri="{FF2B5EF4-FFF2-40B4-BE49-F238E27FC236}">
                <a16:creationId xmlns:a16="http://schemas.microsoft.com/office/drawing/2014/main" id="{13A9A212-0DAF-B14C-A480-99E6E3686589}"/>
              </a:ext>
            </a:extLst>
          </p:cNvPr>
          <p:cNvSpPr txBox="1">
            <a:spLocks/>
          </p:cNvSpPr>
          <p:nvPr/>
        </p:nvSpPr>
        <p:spPr>
          <a:xfrm>
            <a:off x="139108" y="143072"/>
            <a:ext cx="8766236" cy="52087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400" dirty="0">
                <a:solidFill>
                  <a:srgbClr val="246476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Formaliser l’association entre données du texte et référentiels</a:t>
            </a:r>
          </a:p>
        </p:txBody>
      </p:sp>
      <p:sp>
        <p:nvSpPr>
          <p:cNvPr id="77" name="Rectangle : coins arrondis 76">
            <a:extLst>
              <a:ext uri="{FF2B5EF4-FFF2-40B4-BE49-F238E27FC236}">
                <a16:creationId xmlns:a16="http://schemas.microsoft.com/office/drawing/2014/main" id="{FDEF1AD5-D2FB-DA44-B638-3373E389214E}"/>
              </a:ext>
            </a:extLst>
          </p:cNvPr>
          <p:cNvSpPr/>
          <p:nvPr/>
        </p:nvSpPr>
        <p:spPr>
          <a:xfrm>
            <a:off x="1219211" y="699761"/>
            <a:ext cx="2828382" cy="1155302"/>
          </a:xfrm>
          <a:prstGeom prst="round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4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" name="Flèche droite 25">
            <a:extLst>
              <a:ext uri="{FF2B5EF4-FFF2-40B4-BE49-F238E27FC236}">
                <a16:creationId xmlns:a16="http://schemas.microsoft.com/office/drawing/2014/main" id="{558E8138-2EC7-A246-AA36-A4FA46EECB49}"/>
              </a:ext>
            </a:extLst>
          </p:cNvPr>
          <p:cNvSpPr/>
          <p:nvPr/>
        </p:nvSpPr>
        <p:spPr>
          <a:xfrm>
            <a:off x="1020675" y="985033"/>
            <a:ext cx="3817407" cy="482633"/>
          </a:xfrm>
          <a:prstGeom prst="rightArrow">
            <a:avLst/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hueOff val="0"/>
              <a:satOff val="0"/>
              <a:lumOff val="0"/>
              <a:alphaOff val="0"/>
            </a:schemeClr>
          </a:fillRef>
          <a:effectRef idx="1">
            <a:schemeClr val="accent4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0" name="Forme libre 79">
            <a:extLst>
              <a:ext uri="{FF2B5EF4-FFF2-40B4-BE49-F238E27FC236}">
                <a16:creationId xmlns:a16="http://schemas.microsoft.com/office/drawing/2014/main" id="{931F74A7-5C20-904B-9F3C-3E2355606415}"/>
              </a:ext>
            </a:extLst>
          </p:cNvPr>
          <p:cNvSpPr/>
          <p:nvPr/>
        </p:nvSpPr>
        <p:spPr>
          <a:xfrm>
            <a:off x="1575274" y="827557"/>
            <a:ext cx="1119560" cy="432895"/>
          </a:xfrm>
          <a:custGeom>
            <a:avLst/>
            <a:gdLst>
              <a:gd name="connsiteX0" fmla="*/ 0 w 2816806"/>
              <a:gd name="connsiteY0" fmla="*/ 182360 h 1094140"/>
              <a:gd name="connsiteX1" fmla="*/ 182360 w 2816806"/>
              <a:gd name="connsiteY1" fmla="*/ 0 h 1094140"/>
              <a:gd name="connsiteX2" fmla="*/ 2634446 w 2816806"/>
              <a:gd name="connsiteY2" fmla="*/ 0 h 1094140"/>
              <a:gd name="connsiteX3" fmla="*/ 2816806 w 2816806"/>
              <a:gd name="connsiteY3" fmla="*/ 182360 h 1094140"/>
              <a:gd name="connsiteX4" fmla="*/ 2816806 w 2816806"/>
              <a:gd name="connsiteY4" fmla="*/ 911780 h 1094140"/>
              <a:gd name="connsiteX5" fmla="*/ 2634446 w 2816806"/>
              <a:gd name="connsiteY5" fmla="*/ 1094140 h 1094140"/>
              <a:gd name="connsiteX6" fmla="*/ 182360 w 2816806"/>
              <a:gd name="connsiteY6" fmla="*/ 1094140 h 1094140"/>
              <a:gd name="connsiteX7" fmla="*/ 0 w 2816806"/>
              <a:gd name="connsiteY7" fmla="*/ 911780 h 1094140"/>
              <a:gd name="connsiteX8" fmla="*/ 0 w 2816806"/>
              <a:gd name="connsiteY8" fmla="*/ 182360 h 1094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6806" h="1094140">
                <a:moveTo>
                  <a:pt x="0" y="182360"/>
                </a:moveTo>
                <a:cubicBezTo>
                  <a:pt x="0" y="81645"/>
                  <a:pt x="81645" y="0"/>
                  <a:pt x="182360" y="0"/>
                </a:cubicBezTo>
                <a:lnTo>
                  <a:pt x="2634446" y="0"/>
                </a:lnTo>
                <a:cubicBezTo>
                  <a:pt x="2735161" y="0"/>
                  <a:pt x="2816806" y="81645"/>
                  <a:pt x="2816806" y="182360"/>
                </a:cubicBezTo>
                <a:lnTo>
                  <a:pt x="2816806" y="911780"/>
                </a:lnTo>
                <a:cubicBezTo>
                  <a:pt x="2816806" y="1012495"/>
                  <a:pt x="2735161" y="1094140"/>
                  <a:pt x="2634446" y="1094140"/>
                </a:cubicBezTo>
                <a:lnTo>
                  <a:pt x="182360" y="1094140"/>
                </a:lnTo>
                <a:cubicBezTo>
                  <a:pt x="81645" y="1094140"/>
                  <a:pt x="0" y="1012495"/>
                  <a:pt x="0" y="911780"/>
                </a:cubicBezTo>
                <a:lnTo>
                  <a:pt x="0" y="182360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0069" tIns="120069" rIns="120069" bIns="120069" numCol="1" spcCol="1270" anchor="ctr" anchorCtr="0">
            <a:noAutofit/>
          </a:bodyPr>
          <a:lstStyle/>
          <a:p>
            <a:pPr algn="ctr" defTabSz="93339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Reconnaissance des entités</a:t>
            </a:r>
          </a:p>
        </p:txBody>
      </p:sp>
      <p:sp>
        <p:nvSpPr>
          <p:cNvPr id="81" name="Forme libre 80">
            <a:extLst>
              <a:ext uri="{FF2B5EF4-FFF2-40B4-BE49-F238E27FC236}">
                <a16:creationId xmlns:a16="http://schemas.microsoft.com/office/drawing/2014/main" id="{EA2C95C6-6D90-0A4C-AB14-1DC7FD32A25C}"/>
              </a:ext>
            </a:extLst>
          </p:cNvPr>
          <p:cNvSpPr/>
          <p:nvPr/>
        </p:nvSpPr>
        <p:spPr>
          <a:xfrm>
            <a:off x="1636743" y="1327470"/>
            <a:ext cx="1014964" cy="404921"/>
          </a:xfrm>
          <a:custGeom>
            <a:avLst/>
            <a:gdLst>
              <a:gd name="connsiteX0" fmla="*/ 0 w 2742381"/>
              <a:gd name="connsiteY0" fmla="*/ 182360 h 1094140"/>
              <a:gd name="connsiteX1" fmla="*/ 182360 w 2742381"/>
              <a:gd name="connsiteY1" fmla="*/ 0 h 1094140"/>
              <a:gd name="connsiteX2" fmla="*/ 2560021 w 2742381"/>
              <a:gd name="connsiteY2" fmla="*/ 0 h 1094140"/>
              <a:gd name="connsiteX3" fmla="*/ 2742381 w 2742381"/>
              <a:gd name="connsiteY3" fmla="*/ 182360 h 1094140"/>
              <a:gd name="connsiteX4" fmla="*/ 2742381 w 2742381"/>
              <a:gd name="connsiteY4" fmla="*/ 911780 h 1094140"/>
              <a:gd name="connsiteX5" fmla="*/ 2560021 w 2742381"/>
              <a:gd name="connsiteY5" fmla="*/ 1094140 h 1094140"/>
              <a:gd name="connsiteX6" fmla="*/ 182360 w 2742381"/>
              <a:gd name="connsiteY6" fmla="*/ 1094140 h 1094140"/>
              <a:gd name="connsiteX7" fmla="*/ 0 w 2742381"/>
              <a:gd name="connsiteY7" fmla="*/ 911780 h 1094140"/>
              <a:gd name="connsiteX8" fmla="*/ 0 w 2742381"/>
              <a:gd name="connsiteY8" fmla="*/ 182360 h 1094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2381" h="1094140">
                <a:moveTo>
                  <a:pt x="0" y="182360"/>
                </a:moveTo>
                <a:cubicBezTo>
                  <a:pt x="0" y="81645"/>
                  <a:pt x="81645" y="0"/>
                  <a:pt x="182360" y="0"/>
                </a:cubicBezTo>
                <a:lnTo>
                  <a:pt x="2560021" y="0"/>
                </a:lnTo>
                <a:cubicBezTo>
                  <a:pt x="2660736" y="0"/>
                  <a:pt x="2742381" y="81645"/>
                  <a:pt x="2742381" y="182360"/>
                </a:cubicBezTo>
                <a:lnTo>
                  <a:pt x="2742381" y="911780"/>
                </a:lnTo>
                <a:cubicBezTo>
                  <a:pt x="2742381" y="1012495"/>
                  <a:pt x="2660736" y="1094140"/>
                  <a:pt x="2560021" y="1094140"/>
                </a:cubicBezTo>
                <a:lnTo>
                  <a:pt x="182360" y="1094140"/>
                </a:lnTo>
                <a:cubicBezTo>
                  <a:pt x="81645" y="1094140"/>
                  <a:pt x="0" y="1012495"/>
                  <a:pt x="0" y="911780"/>
                </a:cubicBezTo>
                <a:lnTo>
                  <a:pt x="0" y="18236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0069" tIns="120069" rIns="120069" bIns="120069" numCol="1" spcCol="1270" anchor="ctr" anchorCtr="0">
            <a:noAutofit/>
          </a:bodyPr>
          <a:lstStyle/>
          <a:p>
            <a:pPr algn="ctr" defTabSz="93339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Normalisation des entités</a:t>
            </a:r>
          </a:p>
        </p:txBody>
      </p:sp>
      <p:sp>
        <p:nvSpPr>
          <p:cNvPr id="82" name="Forme libre 81">
            <a:extLst>
              <a:ext uri="{FF2B5EF4-FFF2-40B4-BE49-F238E27FC236}">
                <a16:creationId xmlns:a16="http://schemas.microsoft.com/office/drawing/2014/main" id="{0FB8939A-1524-454D-B8FA-128147BAF2D4}"/>
              </a:ext>
            </a:extLst>
          </p:cNvPr>
          <p:cNvSpPr/>
          <p:nvPr/>
        </p:nvSpPr>
        <p:spPr>
          <a:xfrm>
            <a:off x="2731816" y="947074"/>
            <a:ext cx="889158" cy="520592"/>
          </a:xfrm>
          <a:custGeom>
            <a:avLst/>
            <a:gdLst>
              <a:gd name="connsiteX0" fmla="*/ 0 w 2627552"/>
              <a:gd name="connsiteY0" fmla="*/ 182360 h 1094140"/>
              <a:gd name="connsiteX1" fmla="*/ 182360 w 2627552"/>
              <a:gd name="connsiteY1" fmla="*/ 0 h 1094140"/>
              <a:gd name="connsiteX2" fmla="*/ 2445192 w 2627552"/>
              <a:gd name="connsiteY2" fmla="*/ 0 h 1094140"/>
              <a:gd name="connsiteX3" fmla="*/ 2627552 w 2627552"/>
              <a:gd name="connsiteY3" fmla="*/ 182360 h 1094140"/>
              <a:gd name="connsiteX4" fmla="*/ 2627552 w 2627552"/>
              <a:gd name="connsiteY4" fmla="*/ 911780 h 1094140"/>
              <a:gd name="connsiteX5" fmla="*/ 2445192 w 2627552"/>
              <a:gd name="connsiteY5" fmla="*/ 1094140 h 1094140"/>
              <a:gd name="connsiteX6" fmla="*/ 182360 w 2627552"/>
              <a:gd name="connsiteY6" fmla="*/ 1094140 h 1094140"/>
              <a:gd name="connsiteX7" fmla="*/ 0 w 2627552"/>
              <a:gd name="connsiteY7" fmla="*/ 911780 h 1094140"/>
              <a:gd name="connsiteX8" fmla="*/ 0 w 2627552"/>
              <a:gd name="connsiteY8" fmla="*/ 182360 h 1094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7552" h="1094140">
                <a:moveTo>
                  <a:pt x="0" y="182360"/>
                </a:moveTo>
                <a:cubicBezTo>
                  <a:pt x="0" y="81645"/>
                  <a:pt x="81645" y="0"/>
                  <a:pt x="182360" y="0"/>
                </a:cubicBezTo>
                <a:lnTo>
                  <a:pt x="2445192" y="0"/>
                </a:lnTo>
                <a:cubicBezTo>
                  <a:pt x="2545907" y="0"/>
                  <a:pt x="2627552" y="81645"/>
                  <a:pt x="2627552" y="182360"/>
                </a:cubicBezTo>
                <a:lnTo>
                  <a:pt x="2627552" y="911780"/>
                </a:lnTo>
                <a:cubicBezTo>
                  <a:pt x="2627552" y="1012495"/>
                  <a:pt x="2545907" y="1094140"/>
                  <a:pt x="2445192" y="1094140"/>
                </a:cubicBezTo>
                <a:lnTo>
                  <a:pt x="182360" y="1094140"/>
                </a:lnTo>
                <a:cubicBezTo>
                  <a:pt x="81645" y="1094140"/>
                  <a:pt x="0" y="1012495"/>
                  <a:pt x="0" y="911780"/>
                </a:cubicBezTo>
                <a:lnTo>
                  <a:pt x="0" y="182360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0069" tIns="120069" rIns="120069" bIns="120069" numCol="1" spcCol="1270" anchor="ctr" anchorCtr="0">
            <a:noAutofit/>
          </a:bodyPr>
          <a:lstStyle/>
          <a:p>
            <a:pPr algn="ctr" defTabSz="93339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0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Extractions des relations</a:t>
            </a:r>
          </a:p>
        </p:txBody>
      </p:sp>
      <p:sp>
        <p:nvSpPr>
          <p:cNvPr id="83" name="Text Box 58">
            <a:extLst>
              <a:ext uri="{FF2B5EF4-FFF2-40B4-BE49-F238E27FC236}">
                <a16:creationId xmlns:a16="http://schemas.microsoft.com/office/drawing/2014/main" id="{13599959-C17F-F14B-A0F5-60DD18A71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153" y="1797089"/>
            <a:ext cx="326398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68580" tIns="68580" rIns="68580" bIns="68580" anchor="t" anchorCtr="0" upright="1">
            <a:noAutofit/>
          </a:bodyPr>
          <a:lstStyle/>
          <a:p>
            <a:pPr marL="10954" algn="ctr">
              <a:lnSpc>
                <a:spcPts val="1800"/>
              </a:lnSpc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Extraction automatique d’information basée sur des ontologies</a:t>
            </a:r>
          </a:p>
        </p:txBody>
      </p:sp>
      <p:sp>
        <p:nvSpPr>
          <p:cNvPr id="106" name="Text Box 55">
            <a:extLst>
              <a:ext uri="{FF2B5EF4-FFF2-40B4-BE49-F238E27FC236}">
                <a16:creationId xmlns:a16="http://schemas.microsoft.com/office/drawing/2014/main" id="{C42DC03A-973B-1A45-B980-BA74014176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5704" y="506740"/>
            <a:ext cx="572611" cy="386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68580" tIns="68580" rIns="68580" bIns="68580" anchor="t" anchorCtr="0" upright="1">
            <a:noAutofit/>
          </a:bodyPr>
          <a:lstStyle/>
          <a:p>
            <a:pPr marL="10954" algn="just">
              <a:lnSpc>
                <a:spcPts val="1800"/>
              </a:lnSpc>
            </a:pPr>
            <a:r>
              <a:rPr lang="fr-FR" sz="1200">
                <a:solidFill>
                  <a:srgbClr val="073F4E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Texte</a:t>
            </a:r>
          </a:p>
        </p:txBody>
      </p:sp>
      <p:pic>
        <p:nvPicPr>
          <p:cNvPr id="66" name="Image 65">
            <a:extLst>
              <a:ext uri="{FF2B5EF4-FFF2-40B4-BE49-F238E27FC236}">
                <a16:creationId xmlns:a16="http://schemas.microsoft.com/office/drawing/2014/main" id="{18520FD5-CCE1-F741-8597-988B71D925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5893"/>
          <a:stretch/>
        </p:blipFill>
        <p:spPr>
          <a:xfrm>
            <a:off x="11672" y="963649"/>
            <a:ext cx="1160682" cy="520592"/>
          </a:xfrm>
          <a:prstGeom prst="rect">
            <a:avLst/>
          </a:prstGeom>
        </p:spPr>
      </p:pic>
      <p:sp>
        <p:nvSpPr>
          <p:cNvPr id="71" name="Arc 70">
            <a:extLst>
              <a:ext uri="{FF2B5EF4-FFF2-40B4-BE49-F238E27FC236}">
                <a16:creationId xmlns:a16="http://schemas.microsoft.com/office/drawing/2014/main" id="{4ED66503-8D8F-2C41-87A4-D27A92448321}"/>
              </a:ext>
            </a:extLst>
          </p:cNvPr>
          <p:cNvSpPr/>
          <p:nvPr/>
        </p:nvSpPr>
        <p:spPr>
          <a:xfrm>
            <a:off x="6510072" y="865684"/>
            <a:ext cx="1744484" cy="691886"/>
          </a:xfrm>
          <a:prstGeom prst="arc">
            <a:avLst>
              <a:gd name="adj1" fmla="val 10834512"/>
              <a:gd name="adj2" fmla="val 21564984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71326A0-2099-5C41-B740-AA229158A3CA}"/>
              </a:ext>
            </a:extLst>
          </p:cNvPr>
          <p:cNvSpPr/>
          <p:nvPr/>
        </p:nvSpPr>
        <p:spPr>
          <a:xfrm>
            <a:off x="7041116" y="826971"/>
            <a:ext cx="6415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Lives in</a:t>
            </a:r>
            <a:endParaRPr lang="fr-FR" sz="120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7F0CE51B-B654-DD4B-BFF1-8522B1CC93EB}"/>
              </a:ext>
            </a:extLst>
          </p:cNvPr>
          <p:cNvSpPr/>
          <p:nvPr/>
        </p:nvSpPr>
        <p:spPr>
          <a:xfrm>
            <a:off x="5669030" y="1096079"/>
            <a:ext cx="1299115" cy="27104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B0349FF-1AE1-5C40-A103-9A05F2E42E56}"/>
              </a:ext>
            </a:extLst>
          </p:cNvPr>
          <p:cNvSpPr/>
          <p:nvPr/>
        </p:nvSpPr>
        <p:spPr>
          <a:xfrm>
            <a:off x="6987949" y="1090605"/>
            <a:ext cx="1388966" cy="271039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1013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FC9EAF5-C075-A94E-8DB8-6AF2AD9577C6}"/>
              </a:ext>
            </a:extLst>
          </p:cNvPr>
          <p:cNvSpPr/>
          <p:nvPr/>
        </p:nvSpPr>
        <p:spPr>
          <a:xfrm>
            <a:off x="4869891" y="1092337"/>
            <a:ext cx="391059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>
                <a:latin typeface="Calibri" panose="020F0502020204030204" pitchFamily="34" charset="0"/>
                <a:cs typeface="Calibri" panose="020F0502020204030204" pitchFamily="34" charset="0"/>
              </a:rPr>
              <a:t>Evaluation of </a:t>
            </a:r>
            <a:r>
              <a:rPr lang="en-US" sz="10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Bifidobacterium Breve </a:t>
            </a:r>
            <a:r>
              <a:rPr lang="en-US" sz="105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10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fermented soy milk</a:t>
            </a:r>
            <a:endParaRPr lang="en-US" sz="105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" name="Rectangle : coins arrondis 106">
            <a:extLst>
              <a:ext uri="{FF2B5EF4-FFF2-40B4-BE49-F238E27FC236}">
                <a16:creationId xmlns:a16="http://schemas.microsoft.com/office/drawing/2014/main" id="{8A5B671A-0CB4-8A40-9A77-289A3C2DC69B}"/>
              </a:ext>
            </a:extLst>
          </p:cNvPr>
          <p:cNvSpPr/>
          <p:nvPr/>
        </p:nvSpPr>
        <p:spPr>
          <a:xfrm>
            <a:off x="4859615" y="843313"/>
            <a:ext cx="4045729" cy="750159"/>
          </a:xfrm>
          <a:prstGeom prst="roundRect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7479" tIns="23739" rIns="47479" bIns="237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935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8" name="Arc 107">
            <a:extLst>
              <a:ext uri="{FF2B5EF4-FFF2-40B4-BE49-F238E27FC236}">
                <a16:creationId xmlns:a16="http://schemas.microsoft.com/office/drawing/2014/main" id="{8B9B105B-CEA2-2E4D-8D62-55A9A95251E6}"/>
              </a:ext>
            </a:extLst>
          </p:cNvPr>
          <p:cNvSpPr/>
          <p:nvPr/>
        </p:nvSpPr>
        <p:spPr>
          <a:xfrm>
            <a:off x="6374649" y="2738663"/>
            <a:ext cx="927428" cy="237285"/>
          </a:xfrm>
          <a:prstGeom prst="arc">
            <a:avLst>
              <a:gd name="adj1" fmla="val 10834512"/>
              <a:gd name="adj2" fmla="val 21564984"/>
            </a:avLst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037BDCA0-71D4-DE4F-BA46-0517DF6E0BF9}"/>
              </a:ext>
            </a:extLst>
          </p:cNvPr>
          <p:cNvSpPr/>
          <p:nvPr/>
        </p:nvSpPr>
        <p:spPr>
          <a:xfrm>
            <a:off x="6467181" y="2803137"/>
            <a:ext cx="58381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5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Lives in</a:t>
            </a:r>
            <a:endParaRPr lang="fr-FR" sz="105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Bulle rectangulaire à coins arrondis 68">
            <a:extLst>
              <a:ext uri="{FF2B5EF4-FFF2-40B4-BE49-F238E27FC236}">
                <a16:creationId xmlns:a16="http://schemas.microsoft.com/office/drawing/2014/main" id="{C210974B-510C-BE48-B798-74B4D92371F2}"/>
              </a:ext>
            </a:extLst>
          </p:cNvPr>
          <p:cNvSpPr/>
          <p:nvPr/>
        </p:nvSpPr>
        <p:spPr>
          <a:xfrm>
            <a:off x="5940948" y="1589162"/>
            <a:ext cx="1361128" cy="677737"/>
          </a:xfrm>
          <a:prstGeom prst="wedgeRoundRectCallout">
            <a:avLst>
              <a:gd name="adj1" fmla="val -18579"/>
              <a:gd name="adj2" fmla="val -85179"/>
              <a:gd name="adj3" fmla="val 1666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>
                <a:latin typeface="Calibri" panose="020F0502020204030204" pitchFamily="34" charset="0"/>
                <a:cs typeface="Calibri" panose="020F0502020204030204" pitchFamily="34" charset="0"/>
              </a:rPr>
              <a:t>TaxID 414286 Bifodobacterium</a:t>
            </a:r>
          </a:p>
          <a:p>
            <a:pPr algn="ctr"/>
            <a:r>
              <a:rPr lang="fr-FR" sz="1200">
                <a:latin typeface="Calibri" panose="020F0502020204030204" pitchFamily="34" charset="0"/>
                <a:cs typeface="Calibri" panose="020F0502020204030204" pitchFamily="34" charset="0"/>
              </a:rPr>
              <a:t>breve</a:t>
            </a:r>
          </a:p>
        </p:txBody>
      </p:sp>
      <p:sp>
        <p:nvSpPr>
          <p:cNvPr id="74" name="Bulle rectangulaire à coins arrondis 73">
            <a:extLst>
              <a:ext uri="{FF2B5EF4-FFF2-40B4-BE49-F238E27FC236}">
                <a16:creationId xmlns:a16="http://schemas.microsoft.com/office/drawing/2014/main" id="{62D017CD-DE51-6E4E-B673-8ED2C37B6594}"/>
              </a:ext>
            </a:extLst>
          </p:cNvPr>
          <p:cNvSpPr/>
          <p:nvPr/>
        </p:nvSpPr>
        <p:spPr>
          <a:xfrm>
            <a:off x="7748713" y="1555341"/>
            <a:ext cx="1178163" cy="616751"/>
          </a:xfrm>
          <a:prstGeom prst="wedgeRoundRectCallout">
            <a:avLst>
              <a:gd name="adj1" fmla="val -30562"/>
              <a:gd name="adj2" fmla="val -83021"/>
              <a:gd name="adj3" fmla="val 16667"/>
            </a:avLst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>
                <a:latin typeface="Calibri" panose="020F0502020204030204" pitchFamily="34" charset="0"/>
                <a:cs typeface="Calibri" panose="020F0502020204030204" pitchFamily="34" charset="0"/>
              </a:rPr>
              <a:t>OBT</a:t>
            </a:r>
            <a:r>
              <a:rPr lang="fr-FR" sz="1200" b="1">
                <a:latin typeface="Calibri" panose="020F0502020204030204" pitchFamily="34" charset="0"/>
                <a:cs typeface="Calibri" panose="020F0502020204030204" pitchFamily="34" charset="0"/>
              </a:rPr>
              <a:t> 3145</a:t>
            </a:r>
            <a:endParaRPr lang="fr-FR" sz="1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sz="1200">
                <a:latin typeface="Calibri" panose="020F0502020204030204" pitchFamily="34" charset="0"/>
                <a:cs typeface="Calibri" panose="020F0502020204030204" pitchFamily="34" charset="0"/>
              </a:rPr>
              <a:t>Soymilk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EB464FE-BB11-8E4E-B6EA-12F22A982F9D}"/>
              </a:ext>
            </a:extLst>
          </p:cNvPr>
          <p:cNvSpPr txBox="1"/>
          <p:nvPr/>
        </p:nvSpPr>
        <p:spPr>
          <a:xfrm rot="20502249">
            <a:off x="857731" y="2912231"/>
            <a:ext cx="2978701" cy="83099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Une question de recherche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A49F357-DA27-C049-A36B-6217A2893B2E}"/>
              </a:ext>
            </a:extLst>
          </p:cNvPr>
          <p:cNvSpPr txBox="1"/>
          <p:nvPr/>
        </p:nvSpPr>
        <p:spPr>
          <a:xfrm>
            <a:off x="7142698" y="4756091"/>
            <a:ext cx="129875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Nédellec et al., EGC 2019]</a:t>
            </a:r>
          </a:p>
          <a:p>
            <a:r>
              <a:rPr lang="en-US" sz="8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AgroPortal ONTOBIOTOPE</a:t>
            </a:r>
          </a:p>
        </p:txBody>
      </p:sp>
    </p:spTree>
    <p:extLst>
      <p:ext uri="{BB962C8B-B14F-4D97-AF65-F5344CB8AC3E}">
        <p14:creationId xmlns:p14="http://schemas.microsoft.com/office/powerpoint/2010/main" val="277807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10" grpId="0"/>
      <p:bldP spid="91" grpId="0"/>
      <p:bldP spid="4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1" grpId="0" animBg="1"/>
      <p:bldP spid="45" grpId="0" animBg="1"/>
      <p:bldP spid="87" grpId="0" animBg="1"/>
      <p:bldP spid="92" grpId="0"/>
      <p:bldP spid="14" grpId="0" animBg="1"/>
      <p:bldP spid="81" grpId="0" animBg="1"/>
      <p:bldP spid="108" grpId="0" animBg="1"/>
      <p:bldP spid="109" grpId="0"/>
      <p:bldP spid="69" grpId="0" animBg="1"/>
      <p:bldP spid="74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1B0C147E-2D06-3C4D-8704-61A56EC92774}"/>
              </a:ext>
            </a:extLst>
          </p:cNvPr>
          <p:cNvPicPr/>
          <p:nvPr/>
        </p:nvPicPr>
        <p:blipFill rotWithShape="1">
          <a:blip r:embed="rId2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4" t="-447" r="-124" b="-238"/>
          <a:stretch/>
        </p:blipFill>
        <p:spPr bwMode="auto">
          <a:xfrm flipH="1">
            <a:off x="1106755" y="1326872"/>
            <a:ext cx="6127913" cy="28861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/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AB40CD6-F04E-7545-B0EB-1FC5217BFFF0}"/>
              </a:ext>
            </a:extLst>
          </p:cNvPr>
          <p:cNvSpPr txBox="1">
            <a:spLocks/>
          </p:cNvSpPr>
          <p:nvPr/>
        </p:nvSpPr>
        <p:spPr>
          <a:xfrm>
            <a:off x="906652" y="-94007"/>
            <a:ext cx="8237348" cy="131229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rmAutofit fontScale="62500" lnSpcReduction="20000"/>
          </a:bodyPr>
          <a:lstStyle>
            <a:lvl1pPr marR="0" lvl="0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kern="1200" cap="none">
                <a:solidFill>
                  <a:srgbClr val="084557"/>
                </a:solidFill>
                <a:latin typeface="+mj-lt"/>
                <a:ea typeface="+mj-ea"/>
                <a:cs typeface="+mj-c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/>
            </a:lvl9pPr>
          </a:lstStyle>
          <a:p>
            <a:pPr>
              <a:lnSpc>
                <a:spcPct val="120000"/>
              </a:lnSpc>
            </a:pPr>
            <a:br>
              <a:rPr lang="en-US">
                <a:latin typeface="Calibri" panose="020F0502020204030204" pitchFamily="34" charset="0"/>
              </a:rPr>
            </a:br>
            <a:r>
              <a:rPr lang="en-US" sz="3825">
                <a:latin typeface="Calibri Light" panose="020F0302020204030204" pitchFamily="34" charset="0"/>
                <a:cs typeface="Calibri Light" panose="020F0302020204030204" pitchFamily="34" charset="0"/>
              </a:rPr>
              <a:t>Florilege, un traitement de liage automatique de données </a:t>
            </a:r>
          </a:p>
          <a:p>
            <a:pPr>
              <a:lnSpc>
                <a:spcPct val="120000"/>
              </a:lnSpc>
            </a:pPr>
            <a:r>
              <a:rPr lang="en-US" sz="3825">
                <a:latin typeface="Calibri Light" panose="020F0302020204030204" pitchFamily="34" charset="0"/>
                <a:cs typeface="Calibri Light" panose="020F0302020204030204" pitchFamily="34" charset="0"/>
              </a:rPr>
              <a:t>textuelles et non textuelles à grande échelle </a:t>
            </a:r>
          </a:p>
          <a:p>
            <a:endParaRPr lang="en-US">
              <a:latin typeface="Calibri" panose="020F0502020204030204" pitchFamily="34" charset="0"/>
            </a:endParaRPr>
          </a:p>
          <a:p>
            <a:r>
              <a:rPr lang="en-US" sz="1650">
                <a:latin typeface="Calibri" panose="020F0502020204030204" pitchFamily="34" charset="0"/>
              </a:rPr>
              <a:t>[Chaix et al., Food Microbiology, 2019]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F18894D-D8EA-D240-B4FC-BD4082279BA0}"/>
              </a:ext>
            </a:extLst>
          </p:cNvPr>
          <p:cNvSpPr txBox="1"/>
          <p:nvPr/>
        </p:nvSpPr>
        <p:spPr>
          <a:xfrm>
            <a:off x="1823109" y="2408389"/>
            <a:ext cx="486159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>
                <a:solidFill>
                  <a:srgbClr val="1156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</a:t>
            </a:r>
          </a:p>
          <a:p>
            <a:r>
              <a:rPr lang="fr-FR" sz="10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40 millions d’entités et relations extraites</a:t>
            </a:r>
          </a:p>
          <a:p>
            <a:r>
              <a:rPr lang="fr-FR" sz="10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&gt;700 000  relations uniques microbe – habitat, phénotypes, usages</a:t>
            </a:r>
          </a:p>
        </p:txBody>
      </p:sp>
      <p:sp>
        <p:nvSpPr>
          <p:cNvPr id="5" name="Rectangle à coins arrondis 5">
            <a:extLst>
              <a:ext uri="{FF2B5EF4-FFF2-40B4-BE49-F238E27FC236}">
                <a16:creationId xmlns:a16="http://schemas.microsoft.com/office/drawing/2014/main" id="{32D15726-9B10-2340-BB97-627D38E55025}"/>
              </a:ext>
            </a:extLst>
          </p:cNvPr>
          <p:cNvSpPr/>
          <p:nvPr/>
        </p:nvSpPr>
        <p:spPr>
          <a:xfrm>
            <a:off x="1045185" y="1326872"/>
            <a:ext cx="6251054" cy="3066223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atin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1A82AA6-F91F-4941-8EC4-A297907D3F2E}"/>
              </a:ext>
            </a:extLst>
          </p:cNvPr>
          <p:cNvSpPr txBox="1"/>
          <p:nvPr/>
        </p:nvSpPr>
        <p:spPr>
          <a:xfrm>
            <a:off x="1847761" y="1425582"/>
            <a:ext cx="4960465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>
                <a:solidFill>
                  <a:srgbClr val="1156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Documents,5 BdD, 1 collection bibliographique</a:t>
            </a:r>
          </a:p>
          <a:p>
            <a:r>
              <a:rPr lang="fr-FR" sz="10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3 millions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C634AE1-4917-8547-A13E-1F84B0A70F8B}"/>
              </a:ext>
            </a:extLst>
          </p:cNvPr>
          <p:cNvSpPr txBox="1"/>
          <p:nvPr/>
        </p:nvSpPr>
        <p:spPr>
          <a:xfrm>
            <a:off x="1847761" y="3122841"/>
            <a:ext cx="40737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>
                <a:solidFill>
                  <a:srgbClr val="1156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Ontologie OntoBiotope d’INRAE</a:t>
            </a:r>
          </a:p>
          <a:p>
            <a:pPr lvl="1"/>
            <a:r>
              <a:rPr lang="fr-FR">
                <a:solidFill>
                  <a:srgbClr val="6169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4 000  classes, 13 niveaux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F862AFF-954D-2045-B9CA-0DFB38BC0CAF}"/>
              </a:ext>
            </a:extLst>
          </p:cNvPr>
          <p:cNvSpPr txBox="1"/>
          <p:nvPr/>
        </p:nvSpPr>
        <p:spPr>
          <a:xfrm>
            <a:off x="1847762" y="3682512"/>
            <a:ext cx="40737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>
                <a:solidFill>
                  <a:srgbClr val="1156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Taxinomie du NCBI</a:t>
            </a:r>
          </a:p>
          <a:p>
            <a:pPr lvl="1"/>
            <a:r>
              <a:rPr lang="fr-FR">
                <a:solidFill>
                  <a:srgbClr val="61697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millions de classes, 13 niveaux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070C5F-1868-3E44-91E9-D49C8D68522A}"/>
              </a:ext>
            </a:extLst>
          </p:cNvPr>
          <p:cNvSpPr/>
          <p:nvPr/>
        </p:nvSpPr>
        <p:spPr>
          <a:xfrm>
            <a:off x="5064256" y="3556532"/>
            <a:ext cx="113043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500">
                <a:solidFill>
                  <a:srgbClr val="1156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Référentiels</a:t>
            </a:r>
            <a:endParaRPr lang="en-US" sz="15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à coins arrondis 5">
            <a:extLst>
              <a:ext uri="{FF2B5EF4-FFF2-40B4-BE49-F238E27FC236}">
                <a16:creationId xmlns:a16="http://schemas.microsoft.com/office/drawing/2014/main" id="{A896E471-127F-244E-BED9-298891FB01E8}"/>
              </a:ext>
            </a:extLst>
          </p:cNvPr>
          <p:cNvSpPr/>
          <p:nvPr/>
        </p:nvSpPr>
        <p:spPr>
          <a:xfrm>
            <a:off x="1699591" y="3129789"/>
            <a:ext cx="5108636" cy="1166401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latin typeface="Calibri" panose="020F0502020204030204" pitchFamily="34" charset="0"/>
            </a:endParaRPr>
          </a:p>
        </p:txBody>
      </p:sp>
      <p:sp>
        <p:nvSpPr>
          <p:cNvPr id="16" name="Google Shape;934;g540d9d7744_2_545">
            <a:extLst>
              <a:ext uri="{FF2B5EF4-FFF2-40B4-BE49-F238E27FC236}">
                <a16:creationId xmlns:a16="http://schemas.microsoft.com/office/drawing/2014/main" id="{B92E4762-D57D-874C-8B21-0C7CC9B2A63C}"/>
              </a:ext>
            </a:extLst>
          </p:cNvPr>
          <p:cNvSpPr txBox="1">
            <a:spLocks/>
          </p:cNvSpPr>
          <p:nvPr/>
        </p:nvSpPr>
        <p:spPr>
          <a:xfrm>
            <a:off x="2241345" y="4207264"/>
            <a:ext cx="3494800" cy="448453"/>
          </a:xfrm>
          <a:prstGeom prst="rect">
            <a:avLst/>
          </a:prstGeom>
        </p:spPr>
        <p:txBody>
          <a:bodyPr spcFirstLastPara="1" vert="horz" wrap="square" lIns="121900" tIns="60933" rIns="121900" bIns="60933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spcBef>
                <a:spcPts val="1333"/>
              </a:spcBef>
            </a:pPr>
            <a:r>
              <a:rPr lang="fr-FR">
                <a:solidFill>
                  <a:srgbClr val="0B86A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http://migale.jouy.inra.fr/Florilege/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7D1682C-F630-8949-85DA-43773CF69A00}"/>
              </a:ext>
            </a:extLst>
          </p:cNvPr>
          <p:cNvSpPr txBox="1"/>
          <p:nvPr/>
        </p:nvSpPr>
        <p:spPr>
          <a:xfrm>
            <a:off x="1847761" y="1930707"/>
            <a:ext cx="4861599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>
                <a:solidFill>
                  <a:srgbClr val="1156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Méthode</a:t>
            </a:r>
          </a:p>
          <a:p>
            <a:r>
              <a:rPr lang="fr-FR" sz="105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AlvisNLP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BD6A1F1-6577-DA45-8F69-1C946F6F7218}"/>
              </a:ext>
            </a:extLst>
          </p:cNvPr>
          <p:cNvSpPr txBox="1"/>
          <p:nvPr/>
        </p:nvSpPr>
        <p:spPr>
          <a:xfrm>
            <a:off x="7549232" y="1431132"/>
            <a:ext cx="1160959" cy="267765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MaIAGE</a:t>
            </a:r>
          </a:p>
          <a:p>
            <a:pPr algn="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STLO</a:t>
            </a:r>
          </a:p>
          <a:p>
            <a:pPr algn="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</a:t>
            </a:r>
          </a:p>
          <a:p>
            <a:pPr algn="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MICALIS</a:t>
            </a:r>
          </a:p>
          <a:p>
            <a:pPr algn="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SECALIM</a:t>
            </a:r>
          </a:p>
          <a:p>
            <a:pPr algn="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LIMSI-CNRS</a:t>
            </a:r>
          </a:p>
          <a:p>
            <a:pPr algn="r"/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Projets</a:t>
            </a:r>
          </a:p>
          <a:p>
            <a:pPr algn="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ENovFood</a:t>
            </a:r>
          </a:p>
          <a:p>
            <a:pPr algn="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OntoBiotope</a:t>
            </a:r>
          </a:p>
          <a:p>
            <a:pPr algn="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OpenMinTeD</a:t>
            </a:r>
          </a:p>
          <a:p>
            <a:pPr algn="r"/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Quaero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6061AAB-4834-3448-8B45-6C750A25A3B6}"/>
              </a:ext>
            </a:extLst>
          </p:cNvPr>
          <p:cNvGrpSpPr/>
          <p:nvPr/>
        </p:nvGrpSpPr>
        <p:grpSpPr>
          <a:xfrm>
            <a:off x="222200" y="232977"/>
            <a:ext cx="8699599" cy="4677546"/>
            <a:chOff x="1061751" y="936430"/>
            <a:chExt cx="10068501" cy="5413569"/>
          </a:xfrm>
        </p:grpSpPr>
        <p:pic>
          <p:nvPicPr>
            <p:cNvPr id="20" name="Google Shape;935;g540d9d7744_2_545">
              <a:extLst>
                <a:ext uri="{FF2B5EF4-FFF2-40B4-BE49-F238E27FC236}">
                  <a16:creationId xmlns:a16="http://schemas.microsoft.com/office/drawing/2014/main" id="{A30CB66B-A9C1-5243-AF7D-4DA60EA7AAAF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61751" y="936430"/>
              <a:ext cx="10068501" cy="5413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936;g540d9d7744_2_545">
              <a:extLst>
                <a:ext uri="{FF2B5EF4-FFF2-40B4-BE49-F238E27FC236}">
                  <a16:creationId xmlns:a16="http://schemas.microsoft.com/office/drawing/2014/main" id="{3BF0E752-DB24-3740-875F-4DB6EA0594C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6584380" flipH="1">
              <a:off x="4128858" y="4802420"/>
              <a:ext cx="308417" cy="3075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937;g540d9d7744_2_545">
              <a:extLst>
                <a:ext uri="{FF2B5EF4-FFF2-40B4-BE49-F238E27FC236}">
                  <a16:creationId xmlns:a16="http://schemas.microsoft.com/office/drawing/2014/main" id="{1BE0795A-A6E0-CF4E-AC6A-BD2D06D50DA5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579500" y="5135331"/>
              <a:ext cx="1529565" cy="4785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938;g540d9d7744_2_545">
              <a:extLst>
                <a:ext uri="{FF2B5EF4-FFF2-40B4-BE49-F238E27FC236}">
                  <a16:creationId xmlns:a16="http://schemas.microsoft.com/office/drawing/2014/main" id="{6C185097-47FB-7F44-949A-55310154F45A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r="7629"/>
            <a:stretch/>
          </p:blipFill>
          <p:spPr>
            <a:xfrm>
              <a:off x="1878967" y="5135334"/>
              <a:ext cx="2308567" cy="2519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939;g540d9d7744_2_545">
              <a:extLst>
                <a:ext uri="{FF2B5EF4-FFF2-40B4-BE49-F238E27FC236}">
                  <a16:creationId xmlns:a16="http://schemas.microsoft.com/office/drawing/2014/main" id="{1A390A66-A852-7340-9141-BFC79BA9B12D}"/>
                </a:ext>
              </a:extLst>
            </p:cNvPr>
            <p:cNvSpPr/>
            <p:nvPr/>
          </p:nvSpPr>
          <p:spPr>
            <a:xfrm>
              <a:off x="7579500" y="5135333"/>
              <a:ext cx="1557200" cy="4784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pic>
          <p:nvPicPr>
            <p:cNvPr id="25" name="Google Shape;940;g540d9d7744_2_545">
              <a:extLst>
                <a:ext uri="{FF2B5EF4-FFF2-40B4-BE49-F238E27FC236}">
                  <a16:creationId xmlns:a16="http://schemas.microsoft.com/office/drawing/2014/main" id="{C81AD313-8D21-0C4F-ABC5-B87A1C1DB852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6584380" flipH="1">
              <a:off x="7351825" y="4802420"/>
              <a:ext cx="308417" cy="3075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Google Shape;941;g540d9d7744_2_545">
              <a:extLst>
                <a:ext uri="{FF2B5EF4-FFF2-40B4-BE49-F238E27FC236}">
                  <a16:creationId xmlns:a16="http://schemas.microsoft.com/office/drawing/2014/main" id="{5030AC04-584E-3446-8C73-41367764FF8E}"/>
                </a:ext>
              </a:extLst>
            </p:cNvPr>
            <p:cNvSpPr/>
            <p:nvPr/>
          </p:nvSpPr>
          <p:spPr>
            <a:xfrm>
              <a:off x="4276000" y="5135333"/>
              <a:ext cx="1635600" cy="3940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942;g540d9d7744_2_545">
              <a:extLst>
                <a:ext uri="{FF2B5EF4-FFF2-40B4-BE49-F238E27FC236}">
                  <a16:creationId xmlns:a16="http://schemas.microsoft.com/office/drawing/2014/main" id="{8BBA7C71-401E-F84B-86D2-882BE1409064}"/>
                </a:ext>
              </a:extLst>
            </p:cNvPr>
            <p:cNvSpPr/>
            <p:nvPr/>
          </p:nvSpPr>
          <p:spPr>
            <a:xfrm>
              <a:off x="1939200" y="5135333"/>
              <a:ext cx="2308400" cy="2520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pic>
          <p:nvPicPr>
            <p:cNvPr id="28" name="Google Shape;943;g540d9d7744_2_545">
              <a:extLst>
                <a:ext uri="{FF2B5EF4-FFF2-40B4-BE49-F238E27FC236}">
                  <a16:creationId xmlns:a16="http://schemas.microsoft.com/office/drawing/2014/main" id="{73702AEF-FDFA-6746-8AA7-DB8398FB8A0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6584380" flipH="1">
              <a:off x="2198458" y="4802420"/>
              <a:ext cx="308417" cy="30750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" name="Google Shape;936;g540d9d7744_2_545">
            <a:extLst>
              <a:ext uri="{FF2B5EF4-FFF2-40B4-BE49-F238E27FC236}">
                <a16:creationId xmlns:a16="http://schemas.microsoft.com/office/drawing/2014/main" id="{7496BDD3-91D0-EF48-971A-2562266AB4A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0809448" flipH="1">
            <a:off x="3495160" y="1736546"/>
            <a:ext cx="266485" cy="265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577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zozo" id="{8DBE8F41-C23D-5543-B232-FD7B71B01A1A}" vid="{E0936EEA-CDE5-DB43-B17F-1B0FD5BB27B5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zozo" id="{8DBE8F41-C23D-5543-B232-FD7B71B01A1A}" vid="{31AA3757-D696-D74D-A992-DC1130FA39AC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4416</TotalTime>
  <Words>1698</Words>
  <Application>Microsoft Macintosh PowerPoint</Application>
  <PresentationFormat>Affichage à l'écran (16:9)</PresentationFormat>
  <Paragraphs>411</Paragraphs>
  <Slides>21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21</vt:i4>
      </vt:variant>
    </vt:vector>
  </HeadingPairs>
  <TitlesOfParts>
    <vt:vector size="28" baseType="lpstr">
      <vt:lpstr>Arial</vt:lpstr>
      <vt:lpstr>Calibri Light</vt:lpstr>
      <vt:lpstr>Century Gothic</vt:lpstr>
      <vt:lpstr>Raleway</vt:lpstr>
      <vt:lpstr>Calibri</vt:lpstr>
      <vt:lpstr>Thème Office</vt:lpstr>
      <vt:lpstr>1_Thème Office</vt:lpstr>
      <vt:lpstr>Annotation et liage de données textuelles et non textuelles - deux cas d’étude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Liage et interopérabilité des données</vt:lpstr>
      <vt:lpstr>L’extraction d’information contribue aux principes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Données textuelles, données d’observations, deux ontologies</vt:lpstr>
      <vt:lpstr>Présentation PowerPoint</vt:lpstr>
      <vt:lpstr>Présentation PowerPoint</vt:lpstr>
      <vt:lpstr>(2) Alignement des valeurs phénotypiques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Annotation et liage de données textuelles et non textuelles - deux cas d’étude </dc:title>
  <dc:subject/>
  <dc:creator/>
  <cp:keywords/>
  <dc:description/>
  <cp:lastModifiedBy>Claire Nédellec</cp:lastModifiedBy>
  <cp:revision>92</cp:revision>
  <dcterms:created xsi:type="dcterms:W3CDTF">2019-12-11T10:12:20Z</dcterms:created>
  <dcterms:modified xsi:type="dcterms:W3CDTF">2021-10-08T17:02:17Z</dcterms:modified>
  <cp:category/>
</cp:coreProperties>
</file>