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9" r:id="rId2"/>
    <p:sldMasterId id="2147483673" r:id="rId3"/>
  </p:sldMasterIdLst>
  <p:notesMasterIdLst>
    <p:notesMasterId r:id="rId16"/>
  </p:notesMasterIdLst>
  <p:sldIdLst>
    <p:sldId id="256" r:id="rId4"/>
    <p:sldId id="749" r:id="rId5"/>
    <p:sldId id="751" r:id="rId6"/>
    <p:sldId id="263" r:id="rId7"/>
    <p:sldId id="257" r:id="rId8"/>
    <p:sldId id="753" r:id="rId9"/>
    <p:sldId id="754" r:id="rId10"/>
    <p:sldId id="272" r:id="rId11"/>
    <p:sldId id="756" r:id="rId12"/>
    <p:sldId id="752" r:id="rId13"/>
    <p:sldId id="298" r:id="rId14"/>
    <p:sldId id="748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462"/>
    <p:restoredTop sz="95455"/>
  </p:normalViewPr>
  <p:slideViewPr>
    <p:cSldViewPr snapToGrid="0" snapToObjects="1">
      <p:cViewPr varScale="1">
        <p:scale>
          <a:sx n="92" d="100"/>
          <a:sy n="92" d="100"/>
        </p:scale>
        <p:origin x="176" y="8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E33DF6-DCAC-1B4B-A440-6291A27530FF}" type="datetimeFigureOut">
              <a:rPr lang="fr-FR" smtClean="0"/>
              <a:t>13/10/2021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000414-ED8D-084E-AC6C-001506C5DA4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8324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On a parlé de forge, donc je </a:t>
            </a:r>
            <a:r>
              <a:rPr lang="fr-FR" dirty="0" err="1"/>
              <a:t>concluerai</a:t>
            </a:r>
            <a:r>
              <a:rPr lang="fr-FR" dirty="0"/>
              <a:t> avec un proverbe de forgeron, il faut </a:t>
            </a:r>
            <a:r>
              <a:rPr lang="fr-FR" dirty="0" err="1"/>
              <a:t>barrte</a:t>
            </a:r>
            <a:r>
              <a:rPr lang="fr-FR" dirty="0"/>
              <a:t> </a:t>
            </a:r>
            <a:r>
              <a:rPr lang="fr-FR" dirty="0" err="1"/>
              <a:t>ke</a:t>
            </a:r>
            <a:r>
              <a:rPr lang="fr-FR" dirty="0"/>
              <a:t> FAIR quand il est chaud !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000414-ED8D-084E-AC6C-001506C5DA49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99715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10/13/21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- Version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4405A067-B49C-4F11-A938-80BC29FEEB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7629"/>
            <a:ext cx="5435600" cy="279082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EC5A9449-A06C-4EA1-A540-CB2DC3C4934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306" y="2862262"/>
            <a:ext cx="314325" cy="32146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A9A26A8-F041-4097-AF69-174D33070FC9}"/>
              </a:ext>
            </a:extLst>
          </p:cNvPr>
          <p:cNvSpPr/>
          <p:nvPr userDrawn="1"/>
        </p:nvSpPr>
        <p:spPr>
          <a:xfrm>
            <a:off x="0" y="5994603"/>
            <a:ext cx="12192000" cy="8645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BF5AA71-3F4D-4E9E-BA5E-688B6C5A5C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01843" y="2767205"/>
            <a:ext cx="9144000" cy="1057708"/>
          </a:xfrm>
        </p:spPr>
        <p:txBody>
          <a:bodyPr anchor="t" anchorCtr="0">
            <a:normAutofit/>
          </a:bodyPr>
          <a:lstStyle>
            <a:lvl1pPr marL="0" indent="0" algn="l">
              <a:buFontTx/>
              <a:buNone/>
              <a:defRPr sz="36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74FC2D0F-6FA4-4470-9D28-7A04906292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01843" y="3634445"/>
            <a:ext cx="9144000" cy="654923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27566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  <p:grpSp>
        <p:nvGrpSpPr>
          <p:cNvPr id="3" name="Groupe 2"/>
          <p:cNvGrpSpPr/>
          <p:nvPr userDrawn="1"/>
        </p:nvGrpSpPr>
        <p:grpSpPr>
          <a:xfrm>
            <a:off x="2401843" y="1190254"/>
            <a:ext cx="3543176" cy="504000"/>
            <a:chOff x="1801382" y="1190254"/>
            <a:chExt cx="2657382" cy="504000"/>
          </a:xfrm>
        </p:grpSpPr>
        <p:pic>
          <p:nvPicPr>
            <p:cNvPr id="4" name="Image 3">
              <a:extLst>
                <a:ext uri="{FF2B5EF4-FFF2-40B4-BE49-F238E27FC236}">
                  <a16:creationId xmlns:a16="http://schemas.microsoft.com/office/drawing/2014/main" id="{48F33C8C-4663-47F8-AAC2-AA7669DF27C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1382" y="1272216"/>
              <a:ext cx="1160145" cy="313373"/>
            </a:xfrm>
            <a:prstGeom prst="rect">
              <a:avLst/>
            </a:prstGeom>
          </p:spPr>
        </p:pic>
        <p:pic>
          <p:nvPicPr>
            <p:cNvPr id="2" name="Image 1"/>
            <p:cNvPicPr>
              <a:picLocks noChangeAspect="1"/>
            </p:cNvPicPr>
            <p:nvPr userDrawn="1"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22383" y="1190254"/>
              <a:ext cx="1336381" cy="50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994210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class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1109" y="149630"/>
            <a:ext cx="10216343" cy="888251"/>
          </a:xfrm>
        </p:spPr>
        <p:txBody>
          <a:bodyPr anchor="ctr" anchorCtr="0">
            <a:normAutofit/>
          </a:bodyPr>
          <a:lstStyle>
            <a:lvl1pPr>
              <a:defRPr sz="30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7278" y="1537856"/>
            <a:ext cx="9680172" cy="4006733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C77E12C6-00F3-439F-A2FE-1D2F0A604A8D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1667278" y="858838"/>
            <a:ext cx="9680171" cy="679018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27566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289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ccueil"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1534" y="44625"/>
            <a:ext cx="1739900" cy="2076451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144" y="2852942"/>
            <a:ext cx="2880000" cy="894449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1531" y="5733257"/>
            <a:ext cx="1680000" cy="638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3493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fr-FR"/>
              <a:t>Cliquez et modifiez le titre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M. Chelle - INRA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chelle@grignon.inra.fr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8942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M. Chelle - INRA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chelle@grignon.inra.fr</a:t>
            </a:r>
            <a:endParaRPr lang="en-US" dirty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2440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M. Chelle - INRA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chelle@grignon.inra.fr</a:t>
            </a:r>
            <a:endParaRPr lang="en-US" dirty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1484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M. Chelle - INRA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chelle@grignon.inra.fr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4283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M. Chelle - INRA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chelle@grignon.inra.fr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6038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M. Chelle - INRA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chelle@grignon.inra.fr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6102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M. Chelle - INRA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chelle@grignon.inra.fr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6534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M. Chelle - INRA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chelle@grignon.inra.fr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8367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Faire glisser l'image vers l'espace réservé ou cliquer sur l'icône pour l'ajouter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M. Chelle - INRA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chelle@grignon.inra.fr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249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M. Chelle - INRA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chelle@grignon.inra.fr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5938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fr-FR"/>
              <a:t>Cliquez et modifiez le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M. Chelle - INRA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chelle@grignon.inra.fr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0934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981200"/>
            <a:ext cx="50800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Espace réservé de la dat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itchFamily="-106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fr-FR"/>
              <a:t>M. Chelle - INRA</a:t>
            </a:r>
            <a:endParaRPr lang="en-US"/>
          </a:p>
        </p:txBody>
      </p:sp>
      <p:sp>
        <p:nvSpPr>
          <p:cNvPr id="6" name="Espace réservé du pied de pag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itchFamily="-106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chelle@grignon.inra.fr </a:t>
            </a:r>
          </a:p>
        </p:txBody>
      </p:sp>
      <p:sp>
        <p:nvSpPr>
          <p:cNvPr id="7" name="Espace réservé du numéro de diapositiv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itchFamily="-106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E69C0126-9305-1A4C-9B23-B3764CE730AC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52197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re et texte sur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8000" y="152400"/>
            <a:ext cx="11074400" cy="762000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914400" y="1143000"/>
            <a:ext cx="10363200" cy="19812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914400" y="3276600"/>
            <a:ext cx="10363200" cy="19812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779202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10/13/21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765405"/>
          </a:xfrm>
          <a:prstGeom prst="rect">
            <a:avLst/>
          </a:prstGeom>
        </p:spPr>
        <p:txBody>
          <a:bodyPr vert="horz" lIns="0" tIns="46800" rIns="91440" bIns="45720" rtlCol="0" anchor="ctr">
            <a:normAutofit/>
          </a:bodyPr>
          <a:lstStyle/>
          <a:p>
            <a:r>
              <a:rPr lang="fr-FR" dirty="0"/>
              <a:t>Une illustration opérationnelle du principe « aussi ouvert que … aussi fermé que …»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01551"/>
            <a:ext cx="10515600" cy="32821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A posteriori comment se situent les cas d’étude au regard du cadre juridique actuel (a posteriori !)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Tableau 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xls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fr-FR" dirty="0"/>
          </a:p>
          <a:p>
            <a:pPr lvl="0"/>
            <a:r>
              <a:rPr lang="fr-FR" dirty="0"/>
              <a:t>Essai de transposition sous forme de logigramme comme « schéma de référence » et outil d’aide à la </a:t>
            </a:r>
            <a:r>
              <a:rPr lang="fr-FR" dirty="0" err="1"/>
              <a:t>decision</a:t>
            </a:r>
            <a:r>
              <a:rPr lang="fr-FR" dirty="0"/>
              <a:t> 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Logigramme </a:t>
            </a:r>
          </a:p>
          <a:p>
            <a:pPr lvl="0"/>
            <a:endParaRPr lang="en-US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C90DFE6-3B65-4C64-B5B5-2DEEB26F8551}"/>
              </a:ext>
            </a:extLst>
          </p:cNvPr>
          <p:cNvSpPr txBox="1"/>
          <p:nvPr userDrawn="1"/>
        </p:nvSpPr>
        <p:spPr>
          <a:xfrm>
            <a:off x="9387020" y="6549133"/>
            <a:ext cx="27852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b="0" dirty="0">
                <a:solidFill>
                  <a:srgbClr val="00A3A6"/>
                </a:solidFill>
                <a:latin typeface="Raleway" panose="020B0503030101060003" pitchFamily="34" charset="0"/>
              </a:rPr>
              <a:t>p. </a:t>
            </a:r>
            <a:fld id="{10B4F56D-375A-4CA4-ABA3-E73F3ECBB440}" type="slidenum">
              <a:rPr lang="fr-FR" sz="1200" b="0" smtClean="0">
                <a:solidFill>
                  <a:srgbClr val="00A3A6"/>
                </a:solidFill>
                <a:latin typeface="Raleway" panose="020B0503030101060003" pitchFamily="34" charset="0"/>
              </a:rPr>
              <a:pPr algn="r"/>
              <a:t>‹N°›</a:t>
            </a:fld>
            <a:endParaRPr lang="fr-FR" sz="1200" b="0" dirty="0">
              <a:solidFill>
                <a:srgbClr val="00A3A6"/>
              </a:solidFill>
              <a:latin typeface="Raleway" panose="020B0503030101060003" pitchFamily="34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CC968A00-50EE-43D0-BEDE-3E86500B1306}"/>
              </a:ext>
            </a:extLst>
          </p:cNvPr>
          <p:cNvSpPr txBox="1"/>
          <p:nvPr userDrawn="1"/>
        </p:nvSpPr>
        <p:spPr>
          <a:xfrm>
            <a:off x="1049147" y="6350734"/>
            <a:ext cx="895481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err="1">
                <a:solidFill>
                  <a:srgbClr val="275662"/>
                </a:solidFill>
                <a:latin typeface="+mn-lt"/>
              </a:rPr>
              <a:t>Rôles</a:t>
            </a:r>
            <a:r>
              <a:rPr lang="it-IT" sz="1000" dirty="0">
                <a:solidFill>
                  <a:srgbClr val="275662"/>
                </a:solidFill>
                <a:latin typeface="+mn-lt"/>
              </a:rPr>
              <a:t> et </a:t>
            </a:r>
            <a:r>
              <a:rPr lang="it-IT" sz="1000" dirty="0" err="1">
                <a:solidFill>
                  <a:srgbClr val="275662"/>
                </a:solidFill>
                <a:latin typeface="+mn-lt"/>
              </a:rPr>
              <a:t>responsabilités</a:t>
            </a:r>
            <a:endParaRPr lang="fr-FR" sz="1000" dirty="0">
              <a:solidFill>
                <a:srgbClr val="275662"/>
              </a:solidFill>
              <a:latin typeface="+mn-lt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6399AD28-B99C-4405-8224-6C7E45B8EED3}"/>
              </a:ext>
            </a:extLst>
          </p:cNvPr>
          <p:cNvSpPr txBox="1"/>
          <p:nvPr userDrawn="1"/>
        </p:nvSpPr>
        <p:spPr>
          <a:xfrm>
            <a:off x="1049147" y="6533137"/>
            <a:ext cx="895481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solidFill>
                  <a:srgbClr val="00A3A6"/>
                </a:solidFill>
                <a:latin typeface="+mj-lt"/>
              </a:rPr>
              <a:t>Michaël Chelle</a:t>
            </a:r>
          </a:p>
        </p:txBody>
      </p:sp>
      <p:grpSp>
        <p:nvGrpSpPr>
          <p:cNvPr id="11" name="Groupe 10"/>
          <p:cNvGrpSpPr/>
          <p:nvPr userDrawn="1"/>
        </p:nvGrpSpPr>
        <p:grpSpPr>
          <a:xfrm>
            <a:off x="19741" y="6065109"/>
            <a:ext cx="2658623" cy="800100"/>
            <a:chOff x="53309" y="6065109"/>
            <a:chExt cx="1993967" cy="800100"/>
          </a:xfrm>
        </p:grpSpPr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3E63BFEA-07F3-4F13-8A4F-F19C5BFA54A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alphaModFix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  <a14:imgEffect>
                        <a14:brightnessContrast bright="-91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09" y="6065109"/>
              <a:ext cx="1511169" cy="800100"/>
            </a:xfrm>
            <a:prstGeom prst="rect">
              <a:avLst/>
            </a:prstGeom>
          </p:spPr>
        </p:pic>
        <p:pic>
          <p:nvPicPr>
            <p:cNvPr id="5" name="Image 4"/>
            <p:cNvPicPr>
              <a:picLocks noChangeAspect="1"/>
            </p:cNvPicPr>
            <p:nvPr userDrawn="1"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6814" y="6090922"/>
              <a:ext cx="620462" cy="23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34866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</p:sldLayoutIdLst>
  <p:txStyles>
    <p:titleStyle>
      <a:lvl1pPr marL="457200" indent="-457200" algn="l" defTabSz="914400" rtl="0" eaLnBrk="1" latinLnBrk="0" hangingPunct="1">
        <a:lnSpc>
          <a:spcPct val="90000"/>
        </a:lnSpc>
        <a:spcBef>
          <a:spcPct val="0"/>
        </a:spcBef>
        <a:buSzPct val="125000"/>
        <a:buFontTx/>
        <a:buBlip>
          <a:blip r:embed="rId8"/>
        </a:buBlip>
        <a:defRPr sz="3000" b="1" kern="1200" baseline="0">
          <a:solidFill>
            <a:srgbClr val="00A3A6"/>
          </a:solidFill>
          <a:latin typeface="+mj-lt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2600" kern="1200" baseline="0">
          <a:solidFill>
            <a:srgbClr val="00A3A6"/>
          </a:solidFill>
          <a:latin typeface="+mn-lt"/>
          <a:ea typeface="+mn-ea"/>
          <a:cs typeface="+mn-cs"/>
        </a:defRPr>
      </a:lvl1pPr>
      <a:lvl2pPr marL="6858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M. Chelle - INRA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chelle@grignon.inra.fr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‹N°›</a:t>
            </a:fld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6317670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6" Type="http://schemas.microsoft.com/office/2007/relationships/hdphoto" Target="../media/hdphoto3.wdp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45C1419-D01B-B44A-AD65-52E83F7DF6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21027" y="1190696"/>
            <a:ext cx="7197726" cy="2421464"/>
          </a:xfrm>
        </p:spPr>
        <p:txBody>
          <a:bodyPr>
            <a:normAutofit/>
          </a:bodyPr>
          <a:lstStyle/>
          <a:p>
            <a:r>
              <a:rPr lang="fr-FR" sz="5400" cap="none" dirty="0">
                <a:latin typeface="+mn-lt"/>
              </a:rPr>
              <a:t>Témoin de ces 4 jours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2F511F2-6881-7446-81B7-54FBD77888EC}"/>
              </a:ext>
            </a:extLst>
          </p:cNvPr>
          <p:cNvSpPr/>
          <p:nvPr/>
        </p:nvSpPr>
        <p:spPr>
          <a:xfrm>
            <a:off x="7620000" y="5690215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2400" b="1" dirty="0">
                <a:solidFill>
                  <a:srgbClr val="FFFFFF"/>
                </a:solidFill>
                <a:latin typeface="Calibri" panose="020F0502020204030204" pitchFamily="34" charset="0"/>
              </a:rPr>
              <a:t>Michaël Chelle</a:t>
            </a:r>
            <a:endParaRPr lang="fr-FR" sz="2400" dirty="0">
              <a:solidFill>
                <a:srgbClr val="000000"/>
              </a:solidFill>
            </a:endParaRPr>
          </a:p>
          <a:p>
            <a:r>
              <a:rPr lang="fr-FR" sz="2400" dirty="0">
                <a:solidFill>
                  <a:srgbClr val="FFFFFF"/>
                </a:solidFill>
                <a:latin typeface="Calibri" panose="020F0502020204030204" pitchFamily="34" charset="0"/>
              </a:rPr>
              <a:t>Mission numérique DGDSI / DipSO</a:t>
            </a:r>
            <a:endParaRPr lang="fr-FR" sz="2400" b="0" i="0" u="none" strike="noStrike" dirty="0">
              <a:solidFill>
                <a:srgbClr val="000000"/>
              </a:solidFill>
              <a:effectLst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F4DF5AE-F165-8C47-A45B-ADCFD5BECE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783" y="500909"/>
            <a:ext cx="4633990" cy="4633990"/>
          </a:xfrm>
          <a:prstGeom prst="rect">
            <a:avLst/>
          </a:prstGeom>
        </p:spPr>
      </p:pic>
      <p:grpSp>
        <p:nvGrpSpPr>
          <p:cNvPr id="6" name="Grouper 6">
            <a:extLst>
              <a:ext uri="{FF2B5EF4-FFF2-40B4-BE49-F238E27FC236}">
                <a16:creationId xmlns:a16="http://schemas.microsoft.com/office/drawing/2014/main" id="{7CF16CF2-FFC7-8F43-B34F-1720FD576870}"/>
              </a:ext>
            </a:extLst>
          </p:cNvPr>
          <p:cNvGrpSpPr/>
          <p:nvPr/>
        </p:nvGrpSpPr>
        <p:grpSpPr>
          <a:xfrm>
            <a:off x="10478586" y="133555"/>
            <a:ext cx="1713414" cy="1544761"/>
            <a:chOff x="7852611" y="0"/>
            <a:chExt cx="1363579" cy="1229360"/>
          </a:xfrm>
        </p:grpSpPr>
        <p:pic>
          <p:nvPicPr>
            <p:cNvPr id="7" name="Image 6" descr="dalto.jpg">
              <a:extLst>
                <a:ext uri="{FF2B5EF4-FFF2-40B4-BE49-F238E27FC236}">
                  <a16:creationId xmlns:a16="http://schemas.microsoft.com/office/drawing/2014/main" id="{F7EFD6F7-9E21-9D41-9F6E-E6223418826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24800" y="0"/>
              <a:ext cx="1219200" cy="1229360"/>
            </a:xfrm>
            <a:prstGeom prst="rect">
              <a:avLst/>
            </a:prstGeom>
            <a:noFill/>
          </p:spPr>
        </p:pic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2DD3A292-F342-B84D-90CE-C4031A7E303F}"/>
                </a:ext>
              </a:extLst>
            </p:cNvPr>
            <p:cNvSpPr txBox="1"/>
            <p:nvPr/>
          </p:nvSpPr>
          <p:spPr>
            <a:xfrm>
              <a:off x="7852611" y="183836"/>
              <a:ext cx="1363579" cy="9307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fr-FR" sz="1400" b="1" dirty="0" err="1">
                  <a:solidFill>
                    <a:srgbClr val="000090"/>
                  </a:solidFill>
                  <a:latin typeface="Arial Black"/>
                  <a:cs typeface="Arial Black"/>
                </a:rPr>
                <a:t>Think</a:t>
              </a:r>
              <a:endParaRPr lang="fr-FR" sz="1400" b="1" dirty="0">
                <a:solidFill>
                  <a:srgbClr val="000090"/>
                </a:solidFill>
                <a:latin typeface="Arial Black"/>
                <a:cs typeface="Arial Black"/>
              </a:endParaRPr>
            </a:p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fr-FR" sz="1400" b="1" dirty="0">
                  <a:solidFill>
                    <a:srgbClr val="000090"/>
                  </a:solidFill>
                  <a:latin typeface="Arial Black"/>
                  <a:cs typeface="Arial Black"/>
                </a:rPr>
                <a:t>of </a:t>
              </a:r>
            </a:p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fr-FR" sz="1400" b="1" dirty="0" err="1">
                  <a:solidFill>
                    <a:srgbClr val="000090"/>
                  </a:solidFill>
                  <a:latin typeface="Arial Black"/>
                  <a:cs typeface="Arial Black"/>
                </a:rPr>
                <a:t>color-blind</a:t>
              </a:r>
              <a:endParaRPr lang="fr-FR" sz="1400" b="1" dirty="0">
                <a:solidFill>
                  <a:srgbClr val="000090"/>
                </a:solidFill>
                <a:latin typeface="Arial Black"/>
                <a:cs typeface="Arial Black"/>
              </a:endParaRPr>
            </a:p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fr-FR" sz="1400" b="1" dirty="0">
                  <a:solidFill>
                    <a:srgbClr val="000090"/>
                  </a:solidFill>
                  <a:latin typeface="Arial Black"/>
                  <a:cs typeface="Arial Black"/>
                </a:rPr>
                <a:t>vision</a:t>
              </a:r>
            </a:p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fr-FR" sz="1400" b="1" dirty="0">
                  <a:solidFill>
                    <a:srgbClr val="000090"/>
                  </a:solidFill>
                  <a:latin typeface="Arial Black"/>
                  <a:cs typeface="Arial Black"/>
                </a:rPr>
                <a:t>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018823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08F597-4F03-2441-9D35-C18E4EB81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670" y="-146170"/>
            <a:ext cx="10131425" cy="1456267"/>
          </a:xfrm>
        </p:spPr>
        <p:txBody>
          <a:bodyPr/>
          <a:lstStyle/>
          <a:p>
            <a:r>
              <a:rPr lang="fr-FR" dirty="0">
                <a:solidFill>
                  <a:srgbClr val="00B0F0"/>
                </a:solidFill>
              </a:rPr>
              <a:t>Commentaires d’un « supporter »…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DF1FBCE-FC5D-DF48-AFA8-15DED6556C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669" y="995088"/>
            <a:ext cx="12349257" cy="5585821"/>
          </a:xfrm>
        </p:spPr>
        <p:txBody>
          <a:bodyPr anchor="t">
            <a:normAutofit/>
          </a:bodyPr>
          <a:lstStyle/>
          <a:p>
            <a:r>
              <a:rPr lang="fr-FR" sz="2000" dirty="0"/>
              <a:t>Inter-CATI: réjoui / ce que nous avions imaginé à l’homologation 3G et appuyé comme DTN/</a:t>
            </a:r>
            <a:r>
              <a:rPr lang="fr-FR" sz="2000" dirty="0" err="1"/>
              <a:t>Ingenum</a:t>
            </a:r>
            <a:r>
              <a:rPr lang="fr-FR" sz="2000" dirty="0"/>
              <a:t>, puis DipSO</a:t>
            </a:r>
          </a:p>
          <a:p>
            <a:r>
              <a:rPr lang="fr-FR" sz="2000" dirty="0"/>
              <a:t>Soutien aux </a:t>
            </a:r>
            <a:r>
              <a:rPr lang="fr-FR" sz="2000" dirty="0" err="1"/>
              <a:t>CATIs</a:t>
            </a:r>
            <a:r>
              <a:rPr lang="fr-FR" sz="2000" dirty="0"/>
              <a:t>: citation de plusieurs projets  lors de ce séminaire</a:t>
            </a:r>
          </a:p>
          <a:p>
            <a:endParaRPr lang="fr-FR" sz="2000" dirty="0"/>
          </a:p>
          <a:p>
            <a:endParaRPr lang="fr-FR" sz="2000" dirty="0"/>
          </a:p>
          <a:p>
            <a:endParaRPr lang="fr-FR" sz="2000" dirty="0"/>
          </a:p>
          <a:p>
            <a:r>
              <a:rPr lang="fr-FR" sz="2000" dirty="0"/>
              <a:t>Sujet important pour la transformation de nos pratiques pointée dans le plan « Données pour la science », mais aussi dans les SSD des départements</a:t>
            </a:r>
          </a:p>
          <a:p>
            <a:r>
              <a:rPr lang="fr-FR" sz="2000" dirty="0"/>
              <a:t>Ne pas omettre  le travail avec nos partenaires (INRIA, Université, IR, </a:t>
            </a:r>
            <a:r>
              <a:rPr lang="fr-FR" sz="2000" dirty="0" err="1"/>
              <a:t>etc</a:t>
            </a:r>
            <a:r>
              <a:rPr lang="fr-FR" sz="2000" dirty="0"/>
              <a:t>  (avec le besoin d’une stratégie coordonnée) </a:t>
            </a:r>
          </a:p>
          <a:p>
            <a:r>
              <a:rPr lang="fr-FR" sz="2000" dirty="0"/>
              <a:t>Il y a un rôle à jouer pour les infrastructures de recherche (e-infra)</a:t>
            </a:r>
          </a:p>
          <a:p>
            <a:r>
              <a:rPr lang="fr-FR" sz="2000" dirty="0"/>
              <a:t>Maturité pour créer une communauté Inrae, mais quelle forme? Avec quels moyens?  =&gt; DipSO</a:t>
            </a:r>
          </a:p>
          <a:p>
            <a:r>
              <a:rPr lang="fr-FR" sz="2000" dirty="0"/>
              <a:t>Une incertitude sur le ratio coûts/bénéfices pour les utilisateurs finaux par type d’utilisation</a:t>
            </a:r>
          </a:p>
          <a:p>
            <a:r>
              <a:rPr lang="fr-FR" sz="2000" dirty="0"/>
              <a:t>S’organiser pour </a:t>
            </a:r>
            <a:r>
              <a:rPr lang="fr-FR" sz="2400" b="1" dirty="0"/>
              <a:t>sensibiliser</a:t>
            </a:r>
            <a:r>
              <a:rPr lang="fr-FR" sz="2000" dirty="0"/>
              <a:t> les utilisateurs potentiels non spécialistes  (communiquer, </a:t>
            </a:r>
            <a:r>
              <a:rPr lang="fr-FR" sz="2000" dirty="0" err="1"/>
              <a:t>success</a:t>
            </a:r>
            <a:r>
              <a:rPr lang="fr-FR" sz="2000" dirty="0"/>
              <a:t> stories, </a:t>
            </a:r>
            <a:r>
              <a:rPr lang="fr-FR" sz="2000" dirty="0" err="1"/>
              <a:t>etc</a:t>
            </a:r>
            <a:r>
              <a:rPr lang="fr-FR" sz="2000" dirty="0"/>
              <a:t>)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CAD90E09-7ED1-AE4A-971D-91FAFB15D8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742" t="7239" r="4776" b="12219"/>
          <a:stretch/>
        </p:blipFill>
        <p:spPr>
          <a:xfrm>
            <a:off x="8419842" y="1453180"/>
            <a:ext cx="2811986" cy="1456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4558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2255130" y="-133311"/>
            <a:ext cx="8229600" cy="825500"/>
          </a:xfrm>
        </p:spPr>
        <p:txBody>
          <a:bodyPr>
            <a:normAutofit/>
          </a:bodyPr>
          <a:lstStyle/>
          <a:p>
            <a:r>
              <a:rPr lang="fr-FR" dirty="0"/>
              <a:t>Conclusion reformulée !</a:t>
            </a:r>
          </a:p>
        </p:txBody>
      </p:sp>
      <p:pic>
        <p:nvPicPr>
          <p:cNvPr id="2" name="Image 1" descr="whyweneedcomputer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352" y="793817"/>
            <a:ext cx="5759413" cy="5822244"/>
          </a:xfrm>
          <a:prstGeom prst="rect">
            <a:avLst/>
          </a:prstGeom>
        </p:spPr>
      </p:pic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1524000" y="6538913"/>
            <a:ext cx="2133600" cy="365125"/>
          </a:xfrm>
        </p:spPr>
        <p:txBody>
          <a:bodyPr/>
          <a:lstStyle/>
          <a:p>
            <a:pPr defTabSz="914400"/>
            <a:r>
              <a:rPr lang="fr-FR" i="1" dirty="0">
                <a:solidFill>
                  <a:prstClr val="white">
                    <a:tint val="75000"/>
                  </a:prstClr>
                </a:solidFill>
                <a:latin typeface="Calibri"/>
              </a:rPr>
              <a:t>M. Chelle - INRA</a:t>
            </a:r>
            <a:endParaRPr lang="en-US" i="1" dirty="0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00FFA336-445A-F046-9D73-413B015CF66A}"/>
              </a:ext>
            </a:extLst>
          </p:cNvPr>
          <p:cNvGrpSpPr/>
          <p:nvPr/>
        </p:nvGrpSpPr>
        <p:grpSpPr>
          <a:xfrm>
            <a:off x="6594760" y="5735782"/>
            <a:ext cx="4184057" cy="733856"/>
            <a:chOff x="6594760" y="5735782"/>
            <a:chExt cx="4184057" cy="733856"/>
          </a:xfrm>
        </p:grpSpPr>
        <p:sp>
          <p:nvSpPr>
            <p:cNvPr id="4" name="ZoneTexte 3">
              <a:extLst>
                <a:ext uri="{FF2B5EF4-FFF2-40B4-BE49-F238E27FC236}">
                  <a16:creationId xmlns:a16="http://schemas.microsoft.com/office/drawing/2014/main" id="{080BE13C-A404-1A4B-B5B9-90023FAD4D86}"/>
                </a:ext>
              </a:extLst>
            </p:cNvPr>
            <p:cNvSpPr txBox="1"/>
            <p:nvPr/>
          </p:nvSpPr>
          <p:spPr>
            <a:xfrm>
              <a:off x="9365673" y="5735782"/>
              <a:ext cx="14131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 err="1"/>
                <a:t>Linked</a:t>
              </a:r>
              <a:r>
                <a:rPr lang="fr-FR" b="1" dirty="0"/>
                <a:t> data !</a:t>
              </a:r>
            </a:p>
          </p:txBody>
        </p:sp>
        <p:cxnSp>
          <p:nvCxnSpPr>
            <p:cNvPr id="7" name="Connecteur droit avec flèche 6">
              <a:extLst>
                <a:ext uri="{FF2B5EF4-FFF2-40B4-BE49-F238E27FC236}">
                  <a16:creationId xmlns:a16="http://schemas.microsoft.com/office/drawing/2014/main" id="{A6FE0A3B-7317-BC42-A053-09791F838695}"/>
                </a:ext>
              </a:extLst>
            </p:cNvPr>
            <p:cNvCxnSpPr>
              <a:stCxn id="4" idx="1"/>
            </p:cNvCxnSpPr>
            <p:nvPr/>
          </p:nvCxnSpPr>
          <p:spPr>
            <a:xfrm flipH="1">
              <a:off x="7190509" y="5920448"/>
              <a:ext cx="2175164" cy="411079"/>
            </a:xfrm>
            <a:prstGeom prst="straightConnector1">
              <a:avLst/>
            </a:prstGeom>
            <a:ln w="12700">
              <a:solidFill>
                <a:srgbClr val="C00000"/>
              </a:solidFill>
              <a:prstDash val="solid"/>
              <a:headEnd type="none" w="med" len="med"/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necteur droit 8">
              <a:extLst>
                <a:ext uri="{FF2B5EF4-FFF2-40B4-BE49-F238E27FC236}">
                  <a16:creationId xmlns:a16="http://schemas.microsoft.com/office/drawing/2014/main" id="{39551E92-C205-2947-AA49-5AED2DDF1208}"/>
                </a:ext>
              </a:extLst>
            </p:cNvPr>
            <p:cNvCxnSpPr/>
            <p:nvPr/>
          </p:nvCxnSpPr>
          <p:spPr>
            <a:xfrm>
              <a:off x="6594760" y="6469638"/>
              <a:ext cx="1149928" cy="0"/>
            </a:xfrm>
            <a:prstGeom prst="line">
              <a:avLst/>
            </a:prstGeom>
            <a:ln w="508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26628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8066614-4BE0-BB4C-94E3-D490C020D8B6}"/>
              </a:ext>
            </a:extLst>
          </p:cNvPr>
          <p:cNvSpPr/>
          <p:nvPr/>
        </p:nvSpPr>
        <p:spPr>
          <a:xfrm>
            <a:off x="1554822" y="2804845"/>
            <a:ext cx="2640458" cy="9486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8397329" y="6308570"/>
            <a:ext cx="47552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michael.chelle@inrae.fr</a:t>
            </a:r>
            <a:endParaRPr lang="fr-FR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7E0343F6-2AC3-5440-A3F9-861243B2A420}"/>
              </a:ext>
            </a:extLst>
          </p:cNvPr>
          <p:cNvGrpSpPr/>
          <p:nvPr/>
        </p:nvGrpSpPr>
        <p:grpSpPr>
          <a:xfrm>
            <a:off x="1667998" y="2953383"/>
            <a:ext cx="2432286" cy="800100"/>
            <a:chOff x="0" y="6076187"/>
            <a:chExt cx="2432286" cy="800100"/>
          </a:xfrm>
          <a:solidFill>
            <a:schemeClr val="bg1"/>
          </a:solidFill>
        </p:grpSpPr>
        <p:pic>
          <p:nvPicPr>
            <p:cNvPr id="12" name="Image 11">
              <a:extLst>
                <a:ext uri="{FF2B5EF4-FFF2-40B4-BE49-F238E27FC236}">
                  <a16:creationId xmlns:a16="http://schemas.microsoft.com/office/drawing/2014/main" id="{EB9D9FB7-3CF3-1749-AF01-7EA49F39F9F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6076187"/>
              <a:ext cx="2000250" cy="800100"/>
            </a:xfrm>
            <a:prstGeom prst="rect">
              <a:avLst/>
            </a:prstGeom>
            <a:grpFill/>
          </p:spPr>
        </p:pic>
        <p:pic>
          <p:nvPicPr>
            <p:cNvPr id="13" name="Image 12">
              <a:extLst>
                <a:ext uri="{FF2B5EF4-FFF2-40B4-BE49-F238E27FC236}">
                  <a16:creationId xmlns:a16="http://schemas.microsoft.com/office/drawing/2014/main" id="{3820DBAC-F80D-C84B-991C-4E2E9EB848A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11824" y="6115280"/>
              <a:ext cx="620462" cy="234000"/>
            </a:xfrm>
            <a:prstGeom prst="rect">
              <a:avLst/>
            </a:prstGeom>
            <a:grpFill/>
          </p:spPr>
        </p:pic>
      </p:grpSp>
      <p:sp>
        <p:nvSpPr>
          <p:cNvPr id="3" name="ZoneTexte 2">
            <a:extLst>
              <a:ext uri="{FF2B5EF4-FFF2-40B4-BE49-F238E27FC236}">
                <a16:creationId xmlns:a16="http://schemas.microsoft.com/office/drawing/2014/main" id="{F723010E-1DB7-BC46-9747-1C7AFCAA4F37}"/>
              </a:ext>
            </a:extLst>
          </p:cNvPr>
          <p:cNvSpPr txBox="1"/>
          <p:nvPr/>
        </p:nvSpPr>
        <p:spPr>
          <a:xfrm>
            <a:off x="5115634" y="349375"/>
            <a:ext cx="69130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>
                <a:solidFill>
                  <a:srgbClr val="002060"/>
                </a:solidFill>
                <a:latin typeface="Chalkduster" panose="03050602040202020205" pitchFamily="66" charset="77"/>
              </a:rPr>
              <a:t>Aux participants, vous quoi !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6B203B80-8EC1-5247-A07A-B5EB290DD60A}"/>
              </a:ext>
            </a:extLst>
          </p:cNvPr>
          <p:cNvSpPr txBox="1"/>
          <p:nvPr/>
        </p:nvSpPr>
        <p:spPr>
          <a:xfrm>
            <a:off x="4948408" y="1170978"/>
            <a:ext cx="72474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>
                <a:solidFill>
                  <a:srgbClr val="002060"/>
                </a:solidFill>
                <a:latin typeface="Chalkduster" panose="03050602040202020205" pitchFamily="66" charset="77"/>
              </a:rPr>
              <a:t>Aux organisateurs, impeccable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97D198D2-6F54-7E4B-A1D1-724D910AE2B2}"/>
              </a:ext>
            </a:extLst>
          </p:cNvPr>
          <p:cNvSpPr txBox="1"/>
          <p:nvPr/>
        </p:nvSpPr>
        <p:spPr>
          <a:xfrm>
            <a:off x="5601953" y="5343153"/>
            <a:ext cx="620035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>
                <a:solidFill>
                  <a:srgbClr val="002060"/>
                </a:solidFill>
                <a:latin typeface="Chalkduster" panose="03050602040202020205" pitchFamily="66" charset="77"/>
              </a:rPr>
              <a:t>Et donc à très bientôt  ! </a:t>
            </a:r>
          </a:p>
          <a:p>
            <a:endParaRPr lang="fr-FR" sz="3200" b="1" dirty="0">
              <a:solidFill>
                <a:srgbClr val="002060"/>
              </a:solidFill>
              <a:latin typeface="Chalkduster" panose="03050602040202020205" pitchFamily="66" charset="77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9020">
                        <a14:foregroundMark x1="8170" y1="13399" x2="8170" y2="13399"/>
                        <a14:foregroundMark x1="94771" y1="4575" x2="94771" y2="457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6930" y="197641"/>
            <a:ext cx="4341824" cy="3958722"/>
          </a:xfrm>
          <a:prstGeom prst="rect">
            <a:avLst/>
          </a:prstGeom>
          <a:solidFill>
            <a:srgbClr val="6F9D20"/>
          </a:solidFill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1B31156A-E729-1546-A71D-A0F4F27B442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83833" y="1954448"/>
            <a:ext cx="4253345" cy="3190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5162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08F597-4F03-2441-9D35-C18E4EB81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324" y="338666"/>
            <a:ext cx="10131425" cy="1456267"/>
          </a:xfrm>
        </p:spPr>
        <p:txBody>
          <a:bodyPr/>
          <a:lstStyle/>
          <a:p>
            <a:r>
              <a:rPr lang="fr-FR" dirty="0">
                <a:solidFill>
                  <a:srgbClr val="00B0F0"/>
                </a:solidFill>
              </a:rPr>
              <a:t>Commentaires d’un non-spécialiste intéressé…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DF1FBCE-FC5D-DF48-AFA8-15DED6556C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" y="1456011"/>
            <a:ext cx="11506199" cy="4817659"/>
          </a:xfrm>
        </p:spPr>
        <p:txBody>
          <a:bodyPr>
            <a:normAutofit fontScale="92500" lnSpcReduction="20000"/>
          </a:bodyPr>
          <a:lstStyle/>
          <a:p>
            <a:endParaRPr lang="fr-FR" dirty="0"/>
          </a:p>
          <a:p>
            <a:r>
              <a:rPr lang="fr-FR" dirty="0"/>
              <a:t>Séminaire très intéressant,: connaissance des actions à INRAE (j1), apports des recherches en sémantiques (J2) ,réflexion collectives sur les suites (J3)</a:t>
            </a:r>
          </a:p>
          <a:p>
            <a:endParaRPr lang="fr-FR" dirty="0"/>
          </a:p>
          <a:p>
            <a:r>
              <a:rPr lang="fr-FR" dirty="0"/>
              <a:t>Globalement, dans les exposés,  on voit bien et on traite  le comment  mais peu le pourquoi (effet communauté de spécialistes?)</a:t>
            </a:r>
          </a:p>
          <a:p>
            <a:r>
              <a:rPr lang="fr-FR" dirty="0"/>
              <a:t>Sur les objectifs du travail, souvent j’ai compris que le but est de produire un triple store, mais peu a été dit sur ce qu’il allait en être fait, le </a:t>
            </a:r>
            <a:r>
              <a:rPr lang="fr-FR" dirty="0" err="1"/>
              <a:t>what</a:t>
            </a:r>
            <a:r>
              <a:rPr lang="fr-FR" dirty="0"/>
              <a:t> </a:t>
            </a:r>
            <a:r>
              <a:rPr lang="fr-FR" dirty="0" err="1"/>
              <a:t>after</a:t>
            </a:r>
            <a:r>
              <a:rPr lang="fr-FR" dirty="0"/>
              <a:t> ?</a:t>
            </a:r>
          </a:p>
          <a:p>
            <a:r>
              <a:rPr lang="fr-FR" dirty="0"/>
              <a:t>Sur cet usage, il n’est/était pas complètement clair pour moi, si un jeu de données, notamment avec des séries chronologiques,  devait être intégralement mis dans un triple store ou  une approche hybride : sémantique sur les  « entêtes, et gestion classique des séries de données  =&gt; topo Federico </a:t>
            </a:r>
            <a:r>
              <a:rPr lang="fr-FR" dirty="0" err="1"/>
              <a:t>Uliana</a:t>
            </a:r>
            <a:r>
              <a:rPr lang="fr-FR" dirty="0"/>
              <a:t> : </a:t>
            </a:r>
            <a:r>
              <a:rPr lang="fr-FR" dirty="0" err="1"/>
              <a:t>grazzie</a:t>
            </a:r>
            <a:r>
              <a:rPr lang="fr-FR" dirty="0"/>
              <a:t> ;-)</a:t>
            </a:r>
          </a:p>
          <a:p>
            <a:r>
              <a:rPr lang="fr-FR" dirty="0"/>
              <a:t>Sur l’usage, a été cité l’inférence, le raisonnement, </a:t>
            </a:r>
            <a:r>
              <a:rPr lang="fr-FR" dirty="0" err="1"/>
              <a:t>etc</a:t>
            </a:r>
            <a:r>
              <a:rPr lang="fr-FR" dirty="0"/>
              <a:t>,  mais je n’ai pas vu (sauf erreur) beaucoup d’exemples</a:t>
            </a:r>
          </a:p>
          <a:p>
            <a:r>
              <a:rPr lang="fr-FR" dirty="0"/>
              <a:t>Une incertitude sur le ratio coûts/bénéfices pour les utilisateurs finales</a:t>
            </a:r>
          </a:p>
          <a:p>
            <a:endParaRPr lang="fr-FR" dirty="0"/>
          </a:p>
          <a:p>
            <a:r>
              <a:rPr lang="fr-FR" dirty="0"/>
              <a:t>Projets issus de plusieurs communautés thématiques</a:t>
            </a:r>
          </a:p>
          <a:p>
            <a:r>
              <a:rPr lang="fr-FR" dirty="0"/>
              <a:t>Maturité pour échanger sur vos pratiques, vos outils (</a:t>
            </a:r>
            <a:r>
              <a:rPr lang="fr-FR" dirty="0" err="1"/>
              <a:t>AgroPortal</a:t>
            </a:r>
            <a:r>
              <a:rPr lang="fr-FR" dirty="0"/>
              <a:t>, Protégé?, </a:t>
            </a:r>
            <a:r>
              <a:rPr lang="fr-FR" dirty="0" err="1"/>
              <a:t>etc</a:t>
            </a:r>
            <a:r>
              <a:rPr lang="fr-FR" dirty="0"/>
              <a:t> ) , vos référentiels</a:t>
            </a:r>
          </a:p>
          <a:p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4BEC0B0-B0BF-5F46-8515-F27763457F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71" t="21306" r="32117" b="22594"/>
          <a:stretch/>
        </p:blipFill>
        <p:spPr>
          <a:xfrm rot="5400000">
            <a:off x="10549852" y="4535099"/>
            <a:ext cx="1812754" cy="122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685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08F597-4F03-2441-9D35-C18E4EB81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324" y="-49266"/>
            <a:ext cx="10131425" cy="1456267"/>
          </a:xfrm>
        </p:spPr>
        <p:txBody>
          <a:bodyPr/>
          <a:lstStyle/>
          <a:p>
            <a:r>
              <a:rPr lang="fr-FR" dirty="0">
                <a:solidFill>
                  <a:srgbClr val="00B0F0"/>
                </a:solidFill>
              </a:rPr>
              <a:t>Commentaires d’un modélisateur…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DF1FBCE-FC5D-DF48-AFA8-15DED6556C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" y="1424575"/>
            <a:ext cx="11506199" cy="4879243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endParaRPr lang="fr-FR" dirty="0"/>
          </a:p>
          <a:p>
            <a:r>
              <a:rPr lang="fr-FR" dirty="0"/>
              <a:t>Des liens entre modèle et web sémantique : proximité/analogie ?  De possibles interactions (thèse de Felipe, </a:t>
            </a:r>
            <a:r>
              <a:rPr lang="fr-FR" dirty="0" err="1"/>
              <a:t>etc</a:t>
            </a:r>
            <a:r>
              <a:rPr lang="fr-FR" dirty="0"/>
              <a:t>) ?</a:t>
            </a:r>
          </a:p>
          <a:p>
            <a:r>
              <a:rPr lang="fr-FR" dirty="0"/>
              <a:t>Le modèle (mathématique) est une forme d’intégration de connaissances pour comprendre, prédire, </a:t>
            </a:r>
            <a:r>
              <a:rPr lang="fr-FR" dirty="0" err="1"/>
              <a:t>etc</a:t>
            </a:r>
            <a:r>
              <a:rPr lang="fr-FR" dirty="0"/>
              <a:t>,  la réalité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674454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46364" y="185768"/>
            <a:ext cx="11693236" cy="2126918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ctr">
              <a:lnSpc>
                <a:spcPct val="90000"/>
              </a:lnSpc>
              <a:spcBef>
                <a:spcPts val="0"/>
              </a:spcBef>
              <a:buNone/>
            </a:pPr>
            <a:r>
              <a:rPr lang="fr-FR" dirty="0"/>
              <a:t>Un modèle </a:t>
            </a:r>
          </a:p>
          <a:p>
            <a:pPr marL="0" indent="0" algn="ctr">
              <a:lnSpc>
                <a:spcPct val="90000"/>
              </a:lnSpc>
              <a:spcBef>
                <a:spcPts val="0"/>
              </a:spcBef>
              <a:buNone/>
            </a:pPr>
            <a:r>
              <a:rPr lang="fr-FR" dirty="0"/>
              <a:t>est </a:t>
            </a:r>
          </a:p>
          <a:p>
            <a:pPr marL="0" indent="0" algn="ctr">
              <a:lnSpc>
                <a:spcPct val="90000"/>
              </a:lnSpc>
              <a:spcBef>
                <a:spcPts val="0"/>
              </a:spcBef>
              <a:buNone/>
            </a:pPr>
            <a:r>
              <a:rPr lang="fr-FR" dirty="0"/>
              <a:t>une représentation simplifiée, une abstraction de la réalité</a:t>
            </a:r>
          </a:p>
          <a:p>
            <a:pPr marL="0" indent="0" algn="ctr">
              <a:lnSpc>
                <a:spcPct val="90000"/>
              </a:lnSpc>
              <a:spcBef>
                <a:spcPts val="0"/>
              </a:spcBef>
              <a:buNone/>
            </a:pPr>
            <a:r>
              <a:rPr lang="fr-FR" dirty="0"/>
              <a:t>pour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4071802" y="4005917"/>
            <a:ext cx="227638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fr-FR" sz="3200" b="1" dirty="0">
                <a:solidFill>
                  <a:prstClr val="white"/>
                </a:solidFill>
                <a:latin typeface="Calibri"/>
              </a:rPr>
              <a:t>comprendre</a:t>
            </a:r>
          </a:p>
        </p:txBody>
      </p:sp>
      <p:cxnSp>
        <p:nvCxnSpPr>
          <p:cNvPr id="6" name="Connecteur droit avec flèche 5"/>
          <p:cNvCxnSpPr>
            <a:cxnSpLocks/>
            <a:stCxn id="3" idx="2"/>
            <a:endCxn id="7" idx="0"/>
          </p:cNvCxnSpPr>
          <p:nvPr/>
        </p:nvCxnSpPr>
        <p:spPr>
          <a:xfrm flipH="1">
            <a:off x="2777822" y="2312686"/>
            <a:ext cx="3415160" cy="1693231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1868358" y="4005917"/>
            <a:ext cx="181892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fr-FR" sz="3200" b="1" dirty="0">
                <a:solidFill>
                  <a:prstClr val="white"/>
                </a:solidFill>
                <a:latin typeface="Calibri"/>
              </a:rPr>
              <a:t>‘mesurer’</a:t>
            </a:r>
          </a:p>
        </p:txBody>
      </p:sp>
      <p:cxnSp>
        <p:nvCxnSpPr>
          <p:cNvPr id="8" name="Connecteur droit avec flèche 7"/>
          <p:cNvCxnSpPr>
            <a:cxnSpLocks/>
            <a:stCxn id="3" idx="2"/>
            <a:endCxn id="4" idx="0"/>
          </p:cNvCxnSpPr>
          <p:nvPr/>
        </p:nvCxnSpPr>
        <p:spPr>
          <a:xfrm flipH="1">
            <a:off x="5209994" y="2312686"/>
            <a:ext cx="982988" cy="1693231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" name="Grouper 1"/>
          <p:cNvGrpSpPr/>
          <p:nvPr/>
        </p:nvGrpSpPr>
        <p:grpSpPr>
          <a:xfrm>
            <a:off x="6192982" y="2312686"/>
            <a:ext cx="1857376" cy="2278008"/>
            <a:chOff x="4668982" y="2312685"/>
            <a:chExt cx="1857376" cy="2278008"/>
          </a:xfrm>
        </p:grpSpPr>
        <p:sp>
          <p:nvSpPr>
            <p:cNvPr id="9" name="ZoneTexte 8"/>
            <p:cNvSpPr txBox="1"/>
            <p:nvPr/>
          </p:nvSpPr>
          <p:spPr>
            <a:xfrm>
              <a:off x="5095558" y="4005917"/>
              <a:ext cx="1430800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fr-FR" sz="3200" b="1" dirty="0">
                  <a:solidFill>
                    <a:prstClr val="white"/>
                  </a:solidFill>
                  <a:latin typeface="Calibri"/>
                </a:rPr>
                <a:t>prédire</a:t>
              </a:r>
            </a:p>
          </p:txBody>
        </p:sp>
        <p:cxnSp>
          <p:nvCxnSpPr>
            <p:cNvPr id="10" name="Connecteur droit avec flèche 9"/>
            <p:cNvCxnSpPr>
              <a:cxnSpLocks/>
              <a:stCxn id="3" idx="2"/>
              <a:endCxn id="9" idx="0"/>
            </p:cNvCxnSpPr>
            <p:nvPr/>
          </p:nvCxnSpPr>
          <p:spPr>
            <a:xfrm>
              <a:off x="4668982" y="2312685"/>
              <a:ext cx="1141976" cy="1693232"/>
            </a:xfrm>
            <a:prstGeom prst="straightConnector1">
              <a:avLst/>
            </a:prstGeom>
            <a:ln w="57150" cmpd="sng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er 4"/>
          <p:cNvGrpSpPr/>
          <p:nvPr/>
        </p:nvGrpSpPr>
        <p:grpSpPr>
          <a:xfrm>
            <a:off x="6192982" y="2312686"/>
            <a:ext cx="4475018" cy="2278008"/>
            <a:chOff x="4668982" y="2312685"/>
            <a:chExt cx="4475018" cy="2278008"/>
          </a:xfrm>
        </p:grpSpPr>
        <p:sp>
          <p:nvSpPr>
            <p:cNvPr id="11" name="ZoneTexte 10"/>
            <p:cNvSpPr txBox="1"/>
            <p:nvPr/>
          </p:nvSpPr>
          <p:spPr>
            <a:xfrm>
              <a:off x="6922518" y="4005917"/>
              <a:ext cx="2221482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fr-FR" sz="3200" b="1" dirty="0">
                  <a:solidFill>
                    <a:prstClr val="white"/>
                  </a:solidFill>
                  <a:latin typeface="Calibri"/>
                </a:rPr>
                <a:t>transmettre</a:t>
              </a:r>
            </a:p>
          </p:txBody>
        </p:sp>
        <p:cxnSp>
          <p:nvCxnSpPr>
            <p:cNvPr id="12" name="Connecteur droit avec flèche 11"/>
            <p:cNvCxnSpPr>
              <a:cxnSpLocks/>
              <a:stCxn id="3" idx="2"/>
              <a:endCxn id="11" idx="0"/>
            </p:cNvCxnSpPr>
            <p:nvPr/>
          </p:nvCxnSpPr>
          <p:spPr>
            <a:xfrm>
              <a:off x="4668982" y="2312685"/>
              <a:ext cx="3364277" cy="1693232"/>
            </a:xfrm>
            <a:prstGeom prst="straightConnector1">
              <a:avLst/>
            </a:prstGeom>
            <a:ln w="57150" cmpd="sng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er 27"/>
          <p:cNvGrpSpPr/>
          <p:nvPr/>
        </p:nvGrpSpPr>
        <p:grpSpPr>
          <a:xfrm>
            <a:off x="2696117" y="4590694"/>
            <a:ext cx="4884403" cy="1719365"/>
            <a:chOff x="1172116" y="4590693"/>
            <a:chExt cx="4884403" cy="1719365"/>
          </a:xfrm>
        </p:grpSpPr>
        <p:cxnSp>
          <p:nvCxnSpPr>
            <p:cNvPr id="13" name="Connecteur droit avec flèche 12"/>
            <p:cNvCxnSpPr>
              <a:stCxn id="4" idx="2"/>
              <a:endCxn id="16" idx="0"/>
            </p:cNvCxnSpPr>
            <p:nvPr/>
          </p:nvCxnSpPr>
          <p:spPr>
            <a:xfrm flipH="1">
              <a:off x="2248369" y="4590693"/>
              <a:ext cx="1437625" cy="765258"/>
            </a:xfrm>
            <a:prstGeom prst="straightConnector1">
              <a:avLst/>
            </a:prstGeom>
            <a:ln w="57150" cmpd="sng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ZoneTexte 15"/>
            <p:cNvSpPr txBox="1"/>
            <p:nvPr/>
          </p:nvSpPr>
          <p:spPr>
            <a:xfrm>
              <a:off x="1172116" y="5355951"/>
              <a:ext cx="215250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fr-FR" sz="3200" b="1" dirty="0">
                  <a:solidFill>
                    <a:prstClr val="white"/>
                  </a:solidFill>
                  <a:latin typeface="Calibri"/>
                </a:rPr>
                <a:t>disséquer</a:t>
              </a:r>
            </a:p>
            <a:p>
              <a:pPr algn="ctr" defTabSz="914400"/>
              <a:r>
                <a:rPr lang="fr-FR" sz="2400" dirty="0">
                  <a:solidFill>
                    <a:prstClr val="white"/>
                  </a:solidFill>
                  <a:latin typeface="Calibri"/>
                </a:rPr>
                <a:t>(hypothèses)</a:t>
              </a:r>
            </a:p>
          </p:txBody>
        </p:sp>
        <p:cxnSp>
          <p:nvCxnSpPr>
            <p:cNvPr id="18" name="Connecteur droit avec flèche 17"/>
            <p:cNvCxnSpPr>
              <a:stCxn id="4" idx="2"/>
            </p:cNvCxnSpPr>
            <p:nvPr/>
          </p:nvCxnSpPr>
          <p:spPr>
            <a:xfrm>
              <a:off x="3685994" y="4590693"/>
              <a:ext cx="1139038" cy="765258"/>
            </a:xfrm>
            <a:prstGeom prst="straightConnector1">
              <a:avLst/>
            </a:prstGeom>
            <a:ln w="57150" cmpd="sng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ZoneTexte 18"/>
            <p:cNvSpPr txBox="1"/>
            <p:nvPr/>
          </p:nvSpPr>
          <p:spPr>
            <a:xfrm>
              <a:off x="3968087" y="5355951"/>
              <a:ext cx="2088432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400"/>
              <a:r>
                <a:rPr lang="fr-FR" sz="3200" b="1" dirty="0">
                  <a:solidFill>
                    <a:prstClr val="white"/>
                  </a:solidFill>
                  <a:latin typeface="Calibri"/>
                </a:rPr>
                <a:t>synthétiser</a:t>
              </a:r>
            </a:p>
            <a:p>
              <a:pPr algn="ctr" defTabSz="914400"/>
              <a:r>
                <a:rPr lang="fr-FR" sz="2400" dirty="0">
                  <a:solidFill>
                    <a:prstClr val="white"/>
                  </a:solidFill>
                  <a:latin typeface="Calibri"/>
                </a:rPr>
                <a:t>(intégration)</a:t>
              </a:r>
            </a:p>
          </p:txBody>
        </p:sp>
      </p:grpSp>
      <p:sp>
        <p:nvSpPr>
          <p:cNvPr id="20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240785" y="6310059"/>
            <a:ext cx="2133600" cy="365125"/>
          </a:xfrm>
        </p:spPr>
        <p:txBody>
          <a:bodyPr/>
          <a:lstStyle/>
          <a:p>
            <a:pPr defTabSz="914400"/>
            <a:r>
              <a:rPr lang="fr-FR" i="1" dirty="0">
                <a:solidFill>
                  <a:prstClr val="white">
                    <a:tint val="75000"/>
                  </a:prstClr>
                </a:solidFill>
                <a:latin typeface="Calibri"/>
              </a:rPr>
              <a:t>M. Chelle – INRA, 2012</a:t>
            </a:r>
            <a:endParaRPr lang="en-US" i="1" dirty="0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943543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3902" y="57041"/>
            <a:ext cx="3251200" cy="3251200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5486068" y="51624"/>
            <a:ext cx="12910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/>
            <a:r>
              <a:rPr lang="fr-FR" sz="2400" b="1" dirty="0" err="1">
                <a:solidFill>
                  <a:prstClr val="white"/>
                </a:solidFill>
                <a:latin typeface="Calibri"/>
              </a:rPr>
              <a:t>MODELe</a:t>
            </a:r>
            <a:endParaRPr lang="fr-FR" sz="2400" b="1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6794" y="1831284"/>
            <a:ext cx="2527300" cy="3213100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7807624" y="5641469"/>
            <a:ext cx="2797561" cy="1078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>
              <a:lnSpc>
                <a:spcPct val="140000"/>
              </a:lnSpc>
            </a:pPr>
            <a:r>
              <a:rPr lang="fr-FR" sz="2400" b="1" dirty="0">
                <a:solidFill>
                  <a:prstClr val="white"/>
                </a:solidFill>
                <a:latin typeface="Calibri"/>
              </a:rPr>
              <a:t>MODE(le </a:t>
            </a:r>
            <a:r>
              <a:rPr lang="fr-FR" sz="2400" b="1" dirty="0" err="1">
                <a:solidFill>
                  <a:prstClr val="white"/>
                </a:solidFill>
                <a:latin typeface="Calibri"/>
              </a:rPr>
              <a:t>idéa</a:t>
            </a:r>
            <a:r>
              <a:rPr lang="fr-FR" sz="2400" b="1" dirty="0">
                <a:solidFill>
                  <a:prstClr val="white"/>
                </a:solidFill>
                <a:latin typeface="Calibri"/>
              </a:rPr>
              <a:t>)LISER </a:t>
            </a:r>
          </a:p>
          <a:p>
            <a:pPr algn="ctr" defTabSz="914400">
              <a:lnSpc>
                <a:spcPct val="140000"/>
              </a:lnSpc>
            </a:pPr>
            <a:r>
              <a:rPr lang="fr-FR" sz="2400" b="1" dirty="0">
                <a:solidFill>
                  <a:prstClr val="white"/>
                </a:solidFill>
                <a:latin typeface="Calibri"/>
              </a:rPr>
              <a:t>MODELISER!</a:t>
            </a:r>
          </a:p>
        </p:txBody>
      </p:sp>
      <p:grpSp>
        <p:nvGrpSpPr>
          <p:cNvPr id="2" name="Grouper 1"/>
          <p:cNvGrpSpPr/>
          <p:nvPr/>
        </p:nvGrpSpPr>
        <p:grpSpPr>
          <a:xfrm>
            <a:off x="4823898" y="3305243"/>
            <a:ext cx="2586763" cy="3455344"/>
            <a:chOff x="3299897" y="3305243"/>
            <a:chExt cx="2586763" cy="3455344"/>
          </a:xfrm>
        </p:grpSpPr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99897" y="3368111"/>
              <a:ext cx="2586763" cy="3392476"/>
            </a:xfrm>
            <a:prstGeom prst="rect">
              <a:avLst/>
            </a:prstGeom>
          </p:spPr>
        </p:pic>
        <p:sp>
          <p:nvSpPr>
            <p:cNvPr id="14" name="ZoneTexte 13"/>
            <p:cNvSpPr txBox="1"/>
            <p:nvPr/>
          </p:nvSpPr>
          <p:spPr>
            <a:xfrm>
              <a:off x="3523648" y="3305243"/>
              <a:ext cx="21547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400"/>
              <a:r>
                <a:rPr lang="fr-FR" sz="2400" b="1" dirty="0">
                  <a:solidFill>
                    <a:prstClr val="white"/>
                  </a:solidFill>
                  <a:latin typeface="Calibri"/>
                </a:rPr>
                <a:t>Représentation</a:t>
              </a:r>
            </a:p>
          </p:txBody>
        </p:sp>
      </p:grpSp>
      <p:grpSp>
        <p:nvGrpSpPr>
          <p:cNvPr id="5" name="Grouper 4"/>
          <p:cNvGrpSpPr/>
          <p:nvPr/>
        </p:nvGrpSpPr>
        <p:grpSpPr>
          <a:xfrm>
            <a:off x="7968206" y="2030645"/>
            <a:ext cx="2501900" cy="3251200"/>
            <a:chOff x="6444206" y="2030645"/>
            <a:chExt cx="2501900" cy="3251200"/>
          </a:xfrm>
        </p:grpSpPr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444206" y="2030645"/>
              <a:ext cx="2501900" cy="3251200"/>
            </a:xfrm>
            <a:prstGeom prst="rect">
              <a:avLst/>
            </a:prstGeom>
          </p:spPr>
        </p:pic>
        <p:sp>
          <p:nvSpPr>
            <p:cNvPr id="15" name="ZoneTexte 14"/>
            <p:cNvSpPr txBox="1"/>
            <p:nvPr/>
          </p:nvSpPr>
          <p:spPr>
            <a:xfrm>
              <a:off x="7532738" y="4820180"/>
              <a:ext cx="141336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400"/>
              <a:r>
                <a:rPr lang="fr-FR" sz="2400" b="1" dirty="0" err="1">
                  <a:solidFill>
                    <a:prstClr val="white"/>
                  </a:solidFill>
                  <a:latin typeface="Calibri"/>
                </a:rPr>
                <a:t>idéaLISER</a:t>
              </a:r>
              <a:endParaRPr lang="fr-FR" sz="2400" b="1" dirty="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16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263237" y="6395462"/>
            <a:ext cx="2133600" cy="365125"/>
          </a:xfrm>
        </p:spPr>
        <p:txBody>
          <a:bodyPr/>
          <a:lstStyle/>
          <a:p>
            <a:pPr defTabSz="914400"/>
            <a:r>
              <a:rPr lang="fr-FR" i="1" dirty="0">
                <a:solidFill>
                  <a:prstClr val="white">
                    <a:tint val="75000"/>
                  </a:prstClr>
                </a:solidFill>
                <a:latin typeface="Calibri"/>
              </a:rPr>
              <a:t>M. Chelle – INRA, 2012</a:t>
            </a:r>
            <a:endParaRPr lang="en-US" i="1" dirty="0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27990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08F597-4F03-2441-9D35-C18E4EB81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324" y="-49266"/>
            <a:ext cx="10131425" cy="1456267"/>
          </a:xfrm>
        </p:spPr>
        <p:txBody>
          <a:bodyPr/>
          <a:lstStyle/>
          <a:p>
            <a:r>
              <a:rPr lang="fr-FR" dirty="0">
                <a:solidFill>
                  <a:srgbClr val="00B0F0"/>
                </a:solidFill>
              </a:rPr>
              <a:t>Commentaires d’un modélisateur…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DF1FBCE-FC5D-DF48-AFA8-15DED6556C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" y="1424575"/>
            <a:ext cx="11506199" cy="4879243"/>
          </a:xfrm>
        </p:spPr>
        <p:txBody>
          <a:bodyPr anchor="t">
            <a:normAutofit lnSpcReduction="10000"/>
          </a:bodyPr>
          <a:lstStyle/>
          <a:p>
            <a:pPr marL="0" indent="0">
              <a:buNone/>
            </a:pPr>
            <a:endParaRPr lang="fr-FR" dirty="0"/>
          </a:p>
          <a:p>
            <a:r>
              <a:rPr lang="fr-FR" dirty="0"/>
              <a:t>Des liens entre modèle et web sémantique : proximité/analogie ?  De possibles interactions ?</a:t>
            </a:r>
          </a:p>
          <a:p>
            <a:r>
              <a:rPr lang="fr-FR" dirty="0"/>
              <a:t>Le modèle (mathématique) est une forme d’intégration de connaissance pour comprendre, prédire, </a:t>
            </a:r>
            <a:r>
              <a:rPr lang="fr-FR" dirty="0" err="1"/>
              <a:t>etc</a:t>
            </a:r>
            <a:r>
              <a:rPr lang="fr-FR" dirty="0"/>
              <a:t>,  la réalité</a:t>
            </a:r>
          </a:p>
          <a:p>
            <a:r>
              <a:rPr lang="fr-FR" dirty="0"/>
              <a:t>Une représentation simplifiée, personnalisée != intention de « complétude » que j’ai perçu dans le web sémantique ?  </a:t>
            </a:r>
          </a:p>
          <a:p>
            <a:endParaRPr lang="fr-FR" dirty="0"/>
          </a:p>
          <a:p>
            <a:r>
              <a:rPr lang="fr-FR" dirty="0"/>
              <a:t>« Le biologiste ne peut pas faire » ! </a:t>
            </a:r>
          </a:p>
          <a:p>
            <a:pPr lvl="1"/>
            <a:r>
              <a:rPr lang="fr-FR" dirty="0"/>
              <a:t>identifier les verrous : appétences, compétences techniques?  Différence épistémologique (toute sa connaissance vs modèle « utilisable »)</a:t>
            </a:r>
          </a:p>
          <a:p>
            <a:pPr lvl="1"/>
            <a:r>
              <a:rPr lang="fr-FR" dirty="0"/>
              <a:t>Sensibiliser aux enjeux  et aux atouts, aider à estimer un ratio coûts/bénéfices</a:t>
            </a:r>
          </a:p>
          <a:p>
            <a:r>
              <a:rPr lang="fr-FR" dirty="0"/>
              <a:t>La question des échelles ?</a:t>
            </a:r>
          </a:p>
          <a:p>
            <a:pPr lvl="1"/>
            <a:r>
              <a:rPr lang="fr-FR" dirty="0"/>
              <a:t>La question du grain de description / des grains des descriptions en interdisciplinaire</a:t>
            </a:r>
          </a:p>
          <a:p>
            <a:pPr lvl="1"/>
            <a:r>
              <a:rPr lang="fr-FR" dirty="0"/>
              <a:t>Le passage à l’échelle : verrou? Approches hybrides ?  Infrastructures?   (PHIS, </a:t>
            </a:r>
            <a:r>
              <a:rPr lang="fr-FR" dirty="0" err="1"/>
              <a:t>DataTerra</a:t>
            </a:r>
            <a:r>
              <a:rPr lang="fr-FR" dirty="0"/>
              <a:t>, </a:t>
            </a:r>
            <a:r>
              <a:rPr lang="fr-FR" dirty="0" err="1"/>
              <a:t>etc</a:t>
            </a:r>
            <a:r>
              <a:rPr lang="fr-FR" dirty="0"/>
              <a:t>)</a:t>
            </a:r>
          </a:p>
          <a:p>
            <a:r>
              <a:rPr lang="fr-FR" dirty="0"/>
              <a:t>La question des communautés de pratiques, des outils communs (PF, langage, </a:t>
            </a:r>
            <a:r>
              <a:rPr lang="fr-FR" dirty="0" err="1"/>
              <a:t>etc</a:t>
            </a:r>
            <a:r>
              <a:rPr lang="fr-FR" dirty="0"/>
              <a:t>),  des standards?</a:t>
            </a:r>
          </a:p>
        </p:txBody>
      </p:sp>
    </p:spTree>
    <p:extLst>
      <p:ext uri="{BB962C8B-B14F-4D97-AF65-F5344CB8AC3E}">
        <p14:creationId xmlns:p14="http://schemas.microsoft.com/office/powerpoint/2010/main" val="24507714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08F597-4F03-2441-9D35-C18E4EB81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324" y="-49266"/>
            <a:ext cx="10131425" cy="1456267"/>
          </a:xfrm>
        </p:spPr>
        <p:txBody>
          <a:bodyPr/>
          <a:lstStyle/>
          <a:p>
            <a:r>
              <a:rPr lang="fr-FR" dirty="0">
                <a:solidFill>
                  <a:srgbClr val="00B0F0"/>
                </a:solidFill>
              </a:rPr>
              <a:t>Commentaires d’un modélisateur…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DF1FBCE-FC5D-DF48-AFA8-15DED6556C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" y="1424575"/>
            <a:ext cx="11506199" cy="4879243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endParaRPr lang="fr-FR" dirty="0"/>
          </a:p>
          <a:p>
            <a:r>
              <a:rPr lang="fr-FR" dirty="0"/>
              <a:t>Des liens entre modèle et web sémantique : proximité/analogie ?  De possibles interactions ?</a:t>
            </a:r>
          </a:p>
          <a:p>
            <a:r>
              <a:rPr lang="fr-FR" dirty="0"/>
              <a:t>Le modèle (mathématique) est une forme d’intégration de connaissance pour comprendre, prédire, </a:t>
            </a:r>
            <a:r>
              <a:rPr lang="fr-FR" dirty="0" err="1"/>
              <a:t>etc</a:t>
            </a:r>
            <a:r>
              <a:rPr lang="fr-FR" dirty="0"/>
              <a:t>,  la réalité</a:t>
            </a:r>
          </a:p>
          <a:p>
            <a:r>
              <a:rPr lang="fr-FR" dirty="0"/>
              <a:t>Une représentation simplifiée, personnalisée != intention de « complétude » que j’ai perçu dans le web sémantique ?  </a:t>
            </a:r>
          </a:p>
          <a:p>
            <a:endParaRPr lang="fr-FR" dirty="0"/>
          </a:p>
          <a:p>
            <a:r>
              <a:rPr lang="fr-FR" dirty="0"/>
              <a:t>« Le biologiste ne peut pas faire » : </a:t>
            </a:r>
          </a:p>
          <a:p>
            <a:pPr lvl="1"/>
            <a:r>
              <a:rPr lang="fr-FR" dirty="0"/>
              <a:t>identifier les verrous : appétences, compétences techniques?  Différence épistémologique (toute sa connaissance vs modèle « utilisable »)</a:t>
            </a:r>
          </a:p>
          <a:p>
            <a:pPr lvl="1"/>
            <a:r>
              <a:rPr lang="fr-FR" dirty="0"/>
              <a:t>Sensibiliser aux enjeux  et aux atouts, aider à estimer un ratio coûts/bénéfices</a:t>
            </a:r>
          </a:p>
          <a:p>
            <a:r>
              <a:rPr lang="fr-FR" dirty="0"/>
              <a:t>La question des échelles:</a:t>
            </a:r>
          </a:p>
          <a:p>
            <a:pPr lvl="1"/>
            <a:r>
              <a:rPr lang="fr-FR" dirty="0"/>
              <a:t>La question du grain de description / des grains des descriptions en interdisciplinaire</a:t>
            </a:r>
          </a:p>
        </p:txBody>
      </p:sp>
    </p:spTree>
    <p:extLst>
      <p:ext uri="{BB962C8B-B14F-4D97-AF65-F5344CB8AC3E}">
        <p14:creationId xmlns:p14="http://schemas.microsoft.com/office/powerpoint/2010/main" val="30007285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er 27"/>
          <p:cNvGrpSpPr>
            <a:grpSpLocks/>
          </p:cNvGrpSpPr>
          <p:nvPr/>
        </p:nvGrpSpPr>
        <p:grpSpPr bwMode="auto">
          <a:xfrm>
            <a:off x="1919289" y="1"/>
            <a:ext cx="8569325" cy="7173913"/>
            <a:chOff x="395536" y="0"/>
            <a:chExt cx="8568952" cy="7173416"/>
          </a:xfrm>
        </p:grpSpPr>
        <p:grpSp>
          <p:nvGrpSpPr>
            <p:cNvPr id="18449" name="Grouper 22"/>
            <p:cNvGrpSpPr>
              <a:grpSpLocks/>
            </p:cNvGrpSpPr>
            <p:nvPr/>
          </p:nvGrpSpPr>
          <p:grpSpPr bwMode="auto">
            <a:xfrm>
              <a:off x="1979712" y="0"/>
              <a:ext cx="5472608" cy="5148064"/>
              <a:chOff x="1979712" y="0"/>
              <a:chExt cx="5472608" cy="5148064"/>
            </a:xfrm>
          </p:grpSpPr>
          <p:sp>
            <p:nvSpPr>
              <p:cNvPr id="18456" name="Ellipse 3"/>
              <p:cNvSpPr>
                <a:spLocks noChangeArrowheads="1"/>
              </p:cNvSpPr>
              <p:nvPr/>
            </p:nvSpPr>
            <p:spPr bwMode="auto">
              <a:xfrm>
                <a:off x="1979712" y="44624"/>
                <a:ext cx="5472608" cy="5103440"/>
              </a:xfrm>
              <a:prstGeom prst="ellipse">
                <a:avLst/>
              </a:prstGeom>
              <a:solidFill>
                <a:srgbClr val="00FF47">
                  <a:alpha val="38823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25400" cap="rnd">
                    <a:solidFill>
                      <a:srgbClr val="000000"/>
                    </a:solidFill>
                    <a:prstDash val="sysDot"/>
                    <a:round/>
                    <a:headEnd/>
                    <a:tailEnd type="stealth" w="med" len="lg"/>
                  </a14:hiddenLine>
                </a:ext>
              </a:extLst>
            </p:spPr>
            <p:txBody>
              <a:bodyPr wrap="none" anchor="ctr"/>
              <a:lstStyle/>
              <a:p>
                <a:pPr algn="ctr" defTabSz="914400" eaLnBrk="0" hangingPunct="0"/>
                <a:endParaRPr lang="fr-FR" sz="2000">
                  <a:solidFill>
                    <a:prstClr val="black"/>
                  </a:solidFill>
                  <a:latin typeface="Comic Sans MS" charset="0"/>
                </a:endParaRPr>
              </a:p>
            </p:txBody>
          </p:sp>
          <p:sp>
            <p:nvSpPr>
              <p:cNvPr id="18457" name="ZoneTexte 4"/>
              <p:cNvSpPr txBox="1">
                <a:spLocks noChangeArrowheads="1"/>
              </p:cNvSpPr>
              <p:nvPr/>
            </p:nvSpPr>
            <p:spPr bwMode="auto">
              <a:xfrm>
                <a:off x="4130319" y="0"/>
                <a:ext cx="982586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defTabSz="914400" eaLnBrk="1" hangingPunct="1"/>
                <a:r>
                  <a:rPr lang="fr-FR" sz="2800" b="1">
                    <a:solidFill>
                      <a:srgbClr val="FFFF00"/>
                    </a:solidFill>
                    <a:latin typeface="Arial" charset="0"/>
                    <a:cs typeface="Arial" charset="0"/>
                  </a:rPr>
                  <a:t>Host</a:t>
                </a:r>
              </a:p>
            </p:txBody>
          </p:sp>
        </p:grpSp>
        <p:grpSp>
          <p:nvGrpSpPr>
            <p:cNvPr id="18450" name="Grouper 23"/>
            <p:cNvGrpSpPr>
              <a:grpSpLocks/>
            </p:cNvGrpSpPr>
            <p:nvPr/>
          </p:nvGrpSpPr>
          <p:grpSpPr bwMode="auto">
            <a:xfrm>
              <a:off x="395536" y="1844824"/>
              <a:ext cx="5472608" cy="5328592"/>
              <a:chOff x="395536" y="1844824"/>
              <a:chExt cx="5472608" cy="5328592"/>
            </a:xfrm>
          </p:grpSpPr>
          <p:sp>
            <p:nvSpPr>
              <p:cNvPr id="18454" name="Ellipse 15"/>
              <p:cNvSpPr>
                <a:spLocks noChangeArrowheads="1"/>
              </p:cNvSpPr>
              <p:nvPr/>
            </p:nvSpPr>
            <p:spPr bwMode="auto">
              <a:xfrm>
                <a:off x="395536" y="1844824"/>
                <a:ext cx="5472608" cy="5328592"/>
              </a:xfrm>
              <a:prstGeom prst="ellipse">
                <a:avLst/>
              </a:prstGeom>
              <a:solidFill>
                <a:srgbClr val="FF0000">
                  <a:alpha val="38823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25400" cap="rnd">
                    <a:solidFill>
                      <a:srgbClr val="000000"/>
                    </a:solidFill>
                    <a:prstDash val="sysDot"/>
                    <a:round/>
                    <a:headEnd/>
                    <a:tailEnd type="stealth" w="med" len="lg"/>
                  </a14:hiddenLine>
                </a:ext>
              </a:extLst>
            </p:spPr>
            <p:txBody>
              <a:bodyPr wrap="none" anchor="ctr"/>
              <a:lstStyle/>
              <a:p>
                <a:pPr algn="ctr" defTabSz="914400" eaLnBrk="0" hangingPunct="0"/>
                <a:endParaRPr lang="fr-FR" sz="2000">
                  <a:solidFill>
                    <a:prstClr val="black"/>
                  </a:solidFill>
                  <a:latin typeface="Comic Sans MS" charset="0"/>
                </a:endParaRPr>
              </a:p>
            </p:txBody>
          </p:sp>
          <p:sp>
            <p:nvSpPr>
              <p:cNvPr id="18455" name="ZoneTexte 18"/>
              <p:cNvSpPr txBox="1">
                <a:spLocks noChangeArrowheads="1"/>
              </p:cNvSpPr>
              <p:nvPr/>
            </p:nvSpPr>
            <p:spPr bwMode="auto">
              <a:xfrm rot="3000000">
                <a:off x="558824" y="5758330"/>
                <a:ext cx="1820480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defTabSz="914400" eaLnBrk="1" hangingPunct="1"/>
                <a:r>
                  <a:rPr lang="fr-FR" sz="2800" b="1">
                    <a:solidFill>
                      <a:srgbClr val="FFFF00"/>
                    </a:solidFill>
                    <a:latin typeface="Arial" charset="0"/>
                    <a:cs typeface="Arial" charset="0"/>
                  </a:rPr>
                  <a:t>Pathogen</a:t>
                </a:r>
                <a:endParaRPr lang="fr-FR" b="1">
                  <a:solidFill>
                    <a:srgbClr val="FFFF00"/>
                  </a:solidFill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18451" name="Grouper 24"/>
            <p:cNvGrpSpPr>
              <a:grpSpLocks/>
            </p:cNvGrpSpPr>
            <p:nvPr/>
          </p:nvGrpSpPr>
          <p:grpSpPr bwMode="auto">
            <a:xfrm>
              <a:off x="3491880" y="1700808"/>
              <a:ext cx="5472608" cy="5328592"/>
              <a:chOff x="3491880" y="1700808"/>
              <a:chExt cx="5472608" cy="5328592"/>
            </a:xfrm>
          </p:grpSpPr>
          <p:sp>
            <p:nvSpPr>
              <p:cNvPr id="18452" name="Ellipse 16"/>
              <p:cNvSpPr>
                <a:spLocks noChangeArrowheads="1"/>
              </p:cNvSpPr>
              <p:nvPr/>
            </p:nvSpPr>
            <p:spPr bwMode="auto">
              <a:xfrm>
                <a:off x="3491880" y="1700808"/>
                <a:ext cx="5472608" cy="5328592"/>
              </a:xfrm>
              <a:prstGeom prst="ellipse">
                <a:avLst/>
              </a:prstGeom>
              <a:solidFill>
                <a:srgbClr val="3366FF">
                  <a:alpha val="38823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25400" cap="rnd">
                    <a:solidFill>
                      <a:srgbClr val="000000"/>
                    </a:solidFill>
                    <a:prstDash val="sysDot"/>
                    <a:round/>
                    <a:headEnd/>
                    <a:tailEnd type="stealth" w="med" len="lg"/>
                  </a14:hiddenLine>
                </a:ext>
              </a:extLst>
            </p:spPr>
            <p:txBody>
              <a:bodyPr wrap="none" anchor="ctr"/>
              <a:lstStyle/>
              <a:p>
                <a:pPr algn="ctr" defTabSz="914400" eaLnBrk="0" hangingPunct="0"/>
                <a:endParaRPr lang="fr-FR" sz="2000">
                  <a:solidFill>
                    <a:prstClr val="black"/>
                  </a:solidFill>
                  <a:latin typeface="Comic Sans MS" charset="0"/>
                </a:endParaRPr>
              </a:p>
            </p:txBody>
          </p:sp>
          <p:sp>
            <p:nvSpPr>
              <p:cNvPr id="18453" name="ZoneTexte 19"/>
              <p:cNvSpPr txBox="1">
                <a:spLocks noChangeArrowheads="1"/>
              </p:cNvSpPr>
              <p:nvPr/>
            </p:nvSpPr>
            <p:spPr bwMode="auto">
              <a:xfrm rot="-3180000">
                <a:off x="7339101" y="5555142"/>
                <a:ext cx="1618096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defTabSz="914400" eaLnBrk="1" hangingPunct="1"/>
                <a:r>
                  <a:rPr lang="fr-FR" sz="2800" b="1">
                    <a:solidFill>
                      <a:srgbClr val="FFFF00"/>
                    </a:solidFill>
                    <a:latin typeface="Arial" charset="0"/>
                    <a:cs typeface="Arial" charset="0"/>
                  </a:rPr>
                  <a:t>Climate</a:t>
                </a:r>
                <a:endParaRPr lang="fr-FR" b="1">
                  <a:solidFill>
                    <a:srgbClr val="FFFF00"/>
                  </a:solidFill>
                  <a:latin typeface="Arial" charset="0"/>
                  <a:cs typeface="Arial" charset="0"/>
                </a:endParaRPr>
              </a:p>
            </p:txBody>
          </p:sp>
        </p:grpSp>
      </p:grpSp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1524000" y="0"/>
            <a:ext cx="29083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defTabSz="914400"/>
            <a:r>
              <a:rPr lang="en-US" sz="2800" b="1">
                <a:solidFill>
                  <a:srgbClr val="0000EA"/>
                </a:solidFill>
                <a:latin typeface="Verdana" charset="0"/>
              </a:rPr>
              <a:t>Interactions</a:t>
            </a:r>
          </a:p>
          <a:p>
            <a:pPr defTabSz="914400"/>
            <a:r>
              <a:rPr lang="en-US" sz="2800" b="1">
                <a:solidFill>
                  <a:srgbClr val="0000EA"/>
                </a:solidFill>
                <a:latin typeface="Verdana" charset="0"/>
              </a:rPr>
              <a:t>&amp; </a:t>
            </a:r>
            <a:r>
              <a:rPr lang="en-US" sz="2800" b="1" u="sng">
                <a:solidFill>
                  <a:srgbClr val="0000EA"/>
                </a:solidFill>
                <a:latin typeface="Verdana" charset="0"/>
              </a:rPr>
              <a:t>coherency</a:t>
            </a:r>
            <a:r>
              <a:rPr lang="en-US" sz="2800" b="1">
                <a:solidFill>
                  <a:srgbClr val="0000EA"/>
                </a:solidFill>
                <a:latin typeface="Verdana" charset="0"/>
              </a:rPr>
              <a:t>?</a:t>
            </a:r>
          </a:p>
        </p:txBody>
      </p:sp>
      <p:pic>
        <p:nvPicPr>
          <p:cNvPr id="18436" name="Image 2" descr="EC11019_F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400" y="2552701"/>
            <a:ext cx="1727200" cy="166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0" name="Text Box 6"/>
          <p:cNvSpPr txBox="1">
            <a:spLocks noChangeArrowheads="1"/>
          </p:cNvSpPr>
          <p:nvPr/>
        </p:nvSpPr>
        <p:spPr bwMode="auto">
          <a:xfrm>
            <a:off x="5207492" y="482501"/>
            <a:ext cx="1786542" cy="2154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 cap="rnd">
                <a:solidFill>
                  <a:srgbClr val="000000"/>
                </a:solidFill>
                <a:prstDash val="sysDot"/>
                <a:miter lim="800000"/>
                <a:headEnd/>
                <a:tailEnd type="none" w="med" len="lg"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defTabSz="914400"/>
            <a:r>
              <a:rPr lang="en-US" sz="2000" b="1" dirty="0">
                <a:solidFill>
                  <a:srgbClr val="FFFFFF"/>
                </a:solidFill>
                <a:latin typeface="Comic Sans MS" charset="0"/>
              </a:rPr>
              <a:t>climatic zone</a:t>
            </a:r>
          </a:p>
          <a:p>
            <a:pPr algn="ctr" defTabSz="914400"/>
            <a:endParaRPr lang="en-US" sz="1000" dirty="0">
              <a:solidFill>
                <a:srgbClr val="000000"/>
              </a:solidFill>
              <a:latin typeface="Comic Sans MS" charset="0"/>
            </a:endParaRPr>
          </a:p>
          <a:p>
            <a:pPr algn="ctr" defTabSz="914400"/>
            <a:r>
              <a:rPr lang="en-US" i="1" dirty="0">
                <a:solidFill>
                  <a:srgbClr val="3366FF"/>
                </a:solidFill>
                <a:latin typeface="Comic Sans MS" charset="0"/>
              </a:rPr>
              <a:t>landscape</a:t>
            </a:r>
          </a:p>
          <a:p>
            <a:pPr algn="ctr" defTabSz="914400"/>
            <a:endParaRPr lang="en-US" sz="1600" dirty="0">
              <a:solidFill>
                <a:srgbClr val="FFFFFF"/>
              </a:solidFill>
              <a:latin typeface="Comic Sans MS" charset="0"/>
            </a:endParaRPr>
          </a:p>
          <a:p>
            <a:pPr algn="ctr" defTabSz="914400"/>
            <a:r>
              <a:rPr lang="en-US" b="1" dirty="0">
                <a:solidFill>
                  <a:srgbClr val="0000EA"/>
                </a:solidFill>
                <a:latin typeface="Comic Sans MS" charset="0"/>
              </a:rPr>
              <a:t>canopy</a:t>
            </a:r>
          </a:p>
          <a:p>
            <a:pPr algn="ctr" defTabSz="914400"/>
            <a:endParaRPr lang="en-US" sz="1600" b="1" dirty="0">
              <a:solidFill>
                <a:srgbClr val="0000EA"/>
              </a:solidFill>
              <a:latin typeface="Comic Sans MS" charset="0"/>
            </a:endParaRPr>
          </a:p>
          <a:p>
            <a:pPr algn="ctr" defTabSz="914400"/>
            <a:r>
              <a:rPr lang="en-US" b="1" dirty="0">
                <a:solidFill>
                  <a:srgbClr val="0000EA"/>
                </a:solidFill>
                <a:latin typeface="Comic Sans MS" charset="0"/>
              </a:rPr>
              <a:t>organ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 rot="3000000">
            <a:off x="3691549" y="3821599"/>
            <a:ext cx="1317990" cy="249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/>
            <a:r>
              <a:rPr lang="en-US" b="1">
                <a:solidFill>
                  <a:srgbClr val="0000EA"/>
                </a:solidFill>
                <a:latin typeface="Comic Sans MS" charset="0"/>
              </a:rPr>
              <a:t>individual</a:t>
            </a:r>
          </a:p>
          <a:p>
            <a:pPr defTabSz="914400"/>
            <a:r>
              <a:rPr lang="en-US" b="1">
                <a:solidFill>
                  <a:srgbClr val="0000EA"/>
                </a:solidFill>
                <a:latin typeface="Comic Sans MS" charset="0"/>
              </a:rPr>
              <a:t> </a:t>
            </a:r>
          </a:p>
          <a:p>
            <a:pPr defTabSz="914400"/>
            <a:r>
              <a:rPr lang="en-US" b="1">
                <a:solidFill>
                  <a:srgbClr val="0000EA"/>
                </a:solidFill>
                <a:latin typeface="Comic Sans MS" charset="0"/>
              </a:rPr>
              <a:t>population</a:t>
            </a:r>
          </a:p>
          <a:p>
            <a:pPr defTabSz="914400"/>
            <a:endParaRPr lang="en-US" sz="1200" b="1">
              <a:solidFill>
                <a:srgbClr val="0000EA"/>
              </a:solidFill>
              <a:latin typeface="Comic Sans MS" charset="0"/>
            </a:endParaRPr>
          </a:p>
          <a:p>
            <a:pPr defTabSz="914400"/>
            <a:r>
              <a:rPr lang="en-US" i="1">
                <a:solidFill>
                  <a:srgbClr val="3366FF"/>
                </a:solidFill>
                <a:latin typeface="Comic Sans MS" charset="0"/>
              </a:rPr>
              <a:t>community</a:t>
            </a:r>
          </a:p>
          <a:p>
            <a:pPr defTabSz="914400"/>
            <a:endParaRPr lang="en-US" i="1">
              <a:solidFill>
                <a:srgbClr val="3366FF"/>
              </a:solidFill>
              <a:latin typeface="Comic Sans MS" charset="0"/>
            </a:endParaRPr>
          </a:p>
          <a:p>
            <a:pPr defTabSz="914400" eaLnBrk="0" hangingPunct="0"/>
            <a:endParaRPr lang="en-US">
              <a:solidFill>
                <a:srgbClr val="FFFFFF"/>
              </a:solidFill>
              <a:latin typeface="Comic Sans MS" charset="0"/>
            </a:endParaRPr>
          </a:p>
          <a:p>
            <a:pPr defTabSz="914400" eaLnBrk="0" hangingPunct="0"/>
            <a:r>
              <a:rPr lang="en-US">
                <a:solidFill>
                  <a:srgbClr val="FFFFFF"/>
                </a:solidFill>
                <a:latin typeface="Comic Sans MS" charset="0"/>
              </a:rPr>
              <a:t>ecosystem</a:t>
            </a:r>
          </a:p>
          <a:p>
            <a:pPr defTabSz="914400"/>
            <a:endParaRPr lang="fr-FR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 rot="-3240000">
            <a:off x="6825457" y="3218657"/>
            <a:ext cx="2082800" cy="283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 cap="rnd">
                <a:solidFill>
                  <a:srgbClr val="000000"/>
                </a:solidFill>
                <a:prstDash val="sysDot"/>
                <a:miter lim="800000"/>
                <a:headEnd/>
                <a:tailEnd type="none" w="med" len="lg"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defTabSz="914400"/>
            <a:r>
              <a:rPr lang="en-US" b="1">
                <a:solidFill>
                  <a:srgbClr val="0000EA"/>
                </a:solidFill>
                <a:latin typeface="Comic Sans MS" charset="0"/>
              </a:rPr>
              <a:t>phylloclimate</a:t>
            </a:r>
          </a:p>
          <a:p>
            <a:pPr algn="ctr" defTabSz="914400"/>
            <a:endParaRPr lang="en-US" b="1">
              <a:solidFill>
                <a:srgbClr val="0000EA"/>
              </a:solidFill>
              <a:latin typeface="Comic Sans MS" charset="0"/>
            </a:endParaRPr>
          </a:p>
          <a:p>
            <a:pPr algn="ctr" defTabSz="914400"/>
            <a:r>
              <a:rPr lang="en-US" b="1">
                <a:solidFill>
                  <a:srgbClr val="0000EA"/>
                </a:solidFill>
                <a:latin typeface="Comic Sans MS" charset="0"/>
              </a:rPr>
              <a:t>microclimate</a:t>
            </a:r>
            <a:endParaRPr lang="en-US">
              <a:solidFill>
                <a:srgbClr val="000000"/>
              </a:solidFill>
              <a:latin typeface="Comic Sans MS" charset="0"/>
            </a:endParaRPr>
          </a:p>
          <a:p>
            <a:pPr algn="ctr" defTabSz="914400"/>
            <a:endParaRPr lang="en-US" i="1">
              <a:solidFill>
                <a:srgbClr val="3366FF"/>
              </a:solidFill>
              <a:latin typeface="Comic Sans MS" charset="0"/>
            </a:endParaRPr>
          </a:p>
          <a:p>
            <a:pPr algn="ctr" defTabSz="914400"/>
            <a:r>
              <a:rPr lang="en-US" i="1">
                <a:solidFill>
                  <a:srgbClr val="3366FF"/>
                </a:solidFill>
                <a:latin typeface="Comic Sans MS" charset="0"/>
              </a:rPr>
              <a:t>mesoclimate</a:t>
            </a:r>
          </a:p>
          <a:p>
            <a:pPr algn="ctr" defTabSz="914400"/>
            <a:endParaRPr lang="en-US" sz="2000">
              <a:solidFill>
                <a:srgbClr val="000000"/>
              </a:solidFill>
              <a:latin typeface="Comic Sans MS" charset="0"/>
            </a:endParaRPr>
          </a:p>
          <a:p>
            <a:pPr algn="ctr" defTabSz="914400"/>
            <a:endParaRPr lang="en-US" sz="2000">
              <a:solidFill>
                <a:srgbClr val="000000"/>
              </a:solidFill>
              <a:latin typeface="Comic Sans MS" charset="0"/>
            </a:endParaRPr>
          </a:p>
          <a:p>
            <a:pPr algn="ctr" defTabSz="914400"/>
            <a:r>
              <a:rPr lang="en-US" sz="1800">
                <a:solidFill>
                  <a:srgbClr val="FFFFFF"/>
                </a:solidFill>
                <a:latin typeface="Comic Sans MS" charset="0"/>
              </a:rPr>
              <a:t>global climate</a:t>
            </a:r>
          </a:p>
        </p:txBody>
      </p:sp>
      <p:grpSp>
        <p:nvGrpSpPr>
          <p:cNvPr id="28703" name="Grouper 28702"/>
          <p:cNvGrpSpPr>
            <a:grpSpLocks/>
          </p:cNvGrpSpPr>
          <p:nvPr/>
        </p:nvGrpSpPr>
        <p:grpSpPr bwMode="auto">
          <a:xfrm>
            <a:off x="3792538" y="404814"/>
            <a:ext cx="6940550" cy="5545137"/>
            <a:chOff x="2267744" y="404664"/>
            <a:chExt cx="6941807" cy="5544616"/>
          </a:xfrm>
        </p:grpSpPr>
        <p:grpSp>
          <p:nvGrpSpPr>
            <p:cNvPr id="18441" name="Grouper 21"/>
            <p:cNvGrpSpPr>
              <a:grpSpLocks/>
            </p:cNvGrpSpPr>
            <p:nvPr/>
          </p:nvGrpSpPr>
          <p:grpSpPr bwMode="auto">
            <a:xfrm>
              <a:off x="2267744" y="1052736"/>
              <a:ext cx="4896544" cy="4896544"/>
              <a:chOff x="2267744" y="1052736"/>
              <a:chExt cx="4896544" cy="4896544"/>
            </a:xfrm>
          </p:grpSpPr>
          <p:sp>
            <p:nvSpPr>
              <p:cNvPr id="21" name="Ellipse 20"/>
              <p:cNvSpPr/>
              <p:nvPr/>
            </p:nvSpPr>
            <p:spPr bwMode="auto">
              <a:xfrm>
                <a:off x="3420478" y="2276150"/>
                <a:ext cx="2375330" cy="2376265"/>
              </a:xfrm>
              <a:prstGeom prst="ellipse">
                <a:avLst/>
              </a:prstGeom>
              <a:noFill/>
              <a:ln w="25400" cap="rnd" cmpd="sng" algn="ctr">
                <a:solidFill>
                  <a:schemeClr val="bg1">
                    <a:lumMod val="85000"/>
                  </a:schemeClr>
                </a:solidFill>
                <a:prstDash val="dash"/>
                <a:round/>
                <a:headEnd type="none" w="med" len="med"/>
                <a:tailEnd type="stealth" w="med" len="lg"/>
              </a:ln>
              <a:effectLst/>
            </p:spPr>
            <p:txBody>
              <a:bodyPr wrap="none" anchor="ctr"/>
              <a:lstStyle/>
              <a:p>
                <a:pPr algn="ctr" defTabSz="914400" eaLnBrk="0" hangingPunct="0">
                  <a:defRPr/>
                </a:pPr>
                <a:endParaRPr lang="fr-FR" sz="2000">
                  <a:solidFill>
                    <a:prstClr val="black"/>
                  </a:solidFill>
                  <a:latin typeface="Comic Sans MS" pitchFamily="-112" charset="0"/>
                </a:endParaRPr>
              </a:p>
            </p:txBody>
          </p:sp>
          <p:sp>
            <p:nvSpPr>
              <p:cNvPr id="26" name="Ellipse 25"/>
              <p:cNvSpPr/>
              <p:nvPr/>
            </p:nvSpPr>
            <p:spPr bwMode="auto">
              <a:xfrm>
                <a:off x="2844110" y="1699942"/>
                <a:ext cx="3672553" cy="3673130"/>
              </a:xfrm>
              <a:prstGeom prst="ellipse">
                <a:avLst/>
              </a:prstGeom>
              <a:noFill/>
              <a:ln w="25400" cap="rnd" cmpd="sng" algn="ctr">
                <a:solidFill>
                  <a:schemeClr val="bg1">
                    <a:lumMod val="85000"/>
                  </a:schemeClr>
                </a:solidFill>
                <a:prstDash val="dash"/>
                <a:round/>
                <a:headEnd type="none" w="med" len="med"/>
                <a:tailEnd type="stealth" w="med" len="lg"/>
              </a:ln>
              <a:effectLst/>
            </p:spPr>
            <p:txBody>
              <a:bodyPr wrap="none" anchor="ctr"/>
              <a:lstStyle/>
              <a:p>
                <a:pPr algn="ctr" defTabSz="914400" eaLnBrk="0" hangingPunct="0">
                  <a:defRPr/>
                </a:pPr>
                <a:endParaRPr lang="fr-FR" sz="2000">
                  <a:solidFill>
                    <a:prstClr val="black"/>
                  </a:solidFill>
                  <a:latin typeface="Comic Sans MS" pitchFamily="-112" charset="0"/>
                </a:endParaRPr>
              </a:p>
            </p:txBody>
          </p:sp>
          <p:sp>
            <p:nvSpPr>
              <p:cNvPr id="27" name="Ellipse 26"/>
              <p:cNvSpPr/>
              <p:nvPr/>
            </p:nvSpPr>
            <p:spPr bwMode="auto">
              <a:xfrm>
                <a:off x="2267744" y="1052303"/>
                <a:ext cx="4896737" cy="4896977"/>
              </a:xfrm>
              <a:prstGeom prst="ellipse">
                <a:avLst/>
              </a:prstGeom>
              <a:noFill/>
              <a:ln w="25400" cap="rnd" cmpd="sng" algn="ctr">
                <a:solidFill>
                  <a:schemeClr val="bg1">
                    <a:lumMod val="85000"/>
                  </a:schemeClr>
                </a:solidFill>
                <a:prstDash val="dash"/>
                <a:round/>
                <a:headEnd type="none" w="med" len="med"/>
                <a:tailEnd type="stealth" w="med" len="lg"/>
              </a:ln>
              <a:effectLst/>
            </p:spPr>
            <p:txBody>
              <a:bodyPr wrap="none" anchor="ctr"/>
              <a:lstStyle/>
              <a:p>
                <a:pPr algn="ctr" defTabSz="914400" eaLnBrk="0" hangingPunct="0">
                  <a:defRPr/>
                </a:pPr>
                <a:endParaRPr lang="fr-FR" sz="2000">
                  <a:solidFill>
                    <a:prstClr val="black"/>
                  </a:solidFill>
                  <a:latin typeface="Comic Sans MS" pitchFamily="-112" charset="0"/>
                </a:endParaRPr>
              </a:p>
            </p:txBody>
          </p:sp>
        </p:grpSp>
        <p:cxnSp>
          <p:nvCxnSpPr>
            <p:cNvPr id="37" name="Connecteur droit avec flèche 36"/>
            <p:cNvCxnSpPr/>
            <p:nvPr/>
          </p:nvCxnSpPr>
          <p:spPr bwMode="auto">
            <a:xfrm flipH="1">
              <a:off x="5795808" y="980872"/>
              <a:ext cx="1800551" cy="1079399"/>
            </a:xfrm>
            <a:prstGeom prst="straightConnector1">
              <a:avLst/>
            </a:prstGeom>
            <a:solidFill>
              <a:schemeClr val="accent1"/>
            </a:solidFill>
            <a:ln w="25400" cap="rnd" cmpd="sng" algn="ctr">
              <a:solidFill>
                <a:srgbClr val="FFFFFF"/>
              </a:solidFill>
              <a:prstDash val="sysDot"/>
              <a:round/>
              <a:headEnd type="none" w="med" len="med"/>
              <a:tailEnd type="stealth" w="lg" len="lg"/>
            </a:ln>
            <a:effectLst/>
          </p:spPr>
        </p:cxnSp>
        <p:cxnSp>
          <p:nvCxnSpPr>
            <p:cNvPr id="38" name="Connecteur droit avec flèche 37"/>
            <p:cNvCxnSpPr>
              <a:endCxn id="21" idx="7"/>
            </p:cNvCxnSpPr>
            <p:nvPr/>
          </p:nvCxnSpPr>
          <p:spPr bwMode="auto">
            <a:xfrm flipH="1">
              <a:off x="5448082" y="1412631"/>
              <a:ext cx="2148277" cy="1212736"/>
            </a:xfrm>
            <a:prstGeom prst="straightConnector1">
              <a:avLst/>
            </a:prstGeom>
            <a:solidFill>
              <a:schemeClr val="accent1"/>
            </a:solidFill>
            <a:ln w="25400" cap="rnd" cmpd="sng" algn="ctr">
              <a:solidFill>
                <a:srgbClr val="FFFFFF"/>
              </a:solidFill>
              <a:prstDash val="sysDot"/>
              <a:round/>
              <a:headEnd type="none" w="med" len="med"/>
              <a:tailEnd type="stealth" w="lg" len="lg"/>
            </a:ln>
            <a:effectLst/>
          </p:spPr>
        </p:cxnSp>
        <p:sp>
          <p:nvSpPr>
            <p:cNvPr id="28689" name="ZoneTexte 28688"/>
            <p:cNvSpPr txBox="1"/>
            <p:nvPr/>
          </p:nvSpPr>
          <p:spPr>
            <a:xfrm>
              <a:off x="7596359" y="404664"/>
              <a:ext cx="1613192" cy="1138130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defTabSz="914400">
                <a:spcBef>
                  <a:spcPts val="1200"/>
                </a:spcBef>
                <a:defRPr/>
              </a:pPr>
              <a:r>
                <a:rPr lang="fr-FR" sz="1600" b="1" i="1" dirty="0" err="1">
                  <a:solidFill>
                    <a:prstClr val="white"/>
                  </a:solidFill>
                  <a:latin typeface="Arial"/>
                  <a:cs typeface="Arial"/>
                </a:rPr>
                <a:t>Constraints</a:t>
              </a:r>
              <a:endParaRPr lang="fr-FR" sz="1600" b="1" i="1" dirty="0">
                <a:solidFill>
                  <a:prstClr val="white"/>
                </a:solidFill>
                <a:latin typeface="Arial"/>
                <a:cs typeface="Arial"/>
              </a:endParaRPr>
            </a:p>
            <a:p>
              <a:pPr defTabSz="914400">
                <a:spcBef>
                  <a:spcPts val="1200"/>
                </a:spcBef>
                <a:defRPr/>
              </a:pPr>
              <a:r>
                <a:rPr lang="fr-FR" sz="1600" b="1" i="1" dirty="0" err="1">
                  <a:solidFill>
                    <a:prstClr val="white"/>
                  </a:solidFill>
                  <a:latin typeface="Arial"/>
                  <a:cs typeface="Arial"/>
                </a:rPr>
                <a:t>Level</a:t>
              </a:r>
              <a:r>
                <a:rPr lang="fr-FR" sz="1600" b="1" i="1" dirty="0">
                  <a:solidFill>
                    <a:prstClr val="white"/>
                  </a:solidFill>
                  <a:latin typeface="Arial"/>
                  <a:cs typeface="Arial"/>
                </a:rPr>
                <a:t> of focus</a:t>
              </a:r>
            </a:p>
            <a:p>
              <a:pPr defTabSz="914400">
                <a:spcBef>
                  <a:spcPts val="1200"/>
                </a:spcBef>
                <a:defRPr/>
              </a:pPr>
              <a:r>
                <a:rPr lang="fr-FR" sz="1600" b="1" i="1" dirty="0">
                  <a:solidFill>
                    <a:prstClr val="white"/>
                  </a:solidFill>
                  <a:latin typeface="Arial"/>
                  <a:cs typeface="Arial"/>
                </a:rPr>
                <a:t>Components</a:t>
              </a:r>
            </a:p>
          </p:txBody>
        </p:sp>
        <p:cxnSp>
          <p:nvCxnSpPr>
            <p:cNvPr id="59" name="Connecteur droit avec flèche 58"/>
            <p:cNvCxnSpPr/>
            <p:nvPr/>
          </p:nvCxnSpPr>
          <p:spPr bwMode="auto">
            <a:xfrm flipH="1">
              <a:off x="6156235" y="620544"/>
              <a:ext cx="1440124" cy="863519"/>
            </a:xfrm>
            <a:prstGeom prst="straightConnector1">
              <a:avLst/>
            </a:prstGeom>
            <a:solidFill>
              <a:schemeClr val="accent1"/>
            </a:solidFill>
            <a:ln w="25400" cap="rnd" cmpd="sng" algn="ctr">
              <a:solidFill>
                <a:srgbClr val="FFFFFF"/>
              </a:solidFill>
              <a:prstDash val="sysDot"/>
              <a:round/>
              <a:headEnd type="none" w="med" len="med"/>
              <a:tailEnd type="stealth" w="lg" len="lg"/>
            </a:ln>
            <a:effectLst/>
          </p:spPr>
        </p:cxnSp>
      </p:grpSp>
      <p:sp>
        <p:nvSpPr>
          <p:cNvPr id="29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203936" y="6438221"/>
            <a:ext cx="2133600" cy="365125"/>
          </a:xfrm>
        </p:spPr>
        <p:txBody>
          <a:bodyPr/>
          <a:lstStyle/>
          <a:p>
            <a:pPr defTabSz="914400"/>
            <a:r>
              <a:rPr lang="fr-FR" i="1" dirty="0">
                <a:solidFill>
                  <a:prstClr val="white">
                    <a:tint val="75000"/>
                  </a:prstClr>
                </a:solidFill>
                <a:latin typeface="Calibri"/>
              </a:rPr>
              <a:t>M. Chelle – INRA, 2012</a:t>
            </a:r>
            <a:endParaRPr lang="en-US" i="1" dirty="0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2" name="Accolade fermante 1">
            <a:extLst>
              <a:ext uri="{FF2B5EF4-FFF2-40B4-BE49-F238E27FC236}">
                <a16:creationId xmlns:a16="http://schemas.microsoft.com/office/drawing/2014/main" id="{DE5AD864-7681-0047-8953-3684DA2EC907}"/>
              </a:ext>
            </a:extLst>
          </p:cNvPr>
          <p:cNvSpPr/>
          <p:nvPr/>
        </p:nvSpPr>
        <p:spPr>
          <a:xfrm>
            <a:off x="10571022" y="261629"/>
            <a:ext cx="207818" cy="1335088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6B069FC-A500-054D-9021-AF0C94B5B79F}"/>
              </a:ext>
            </a:extLst>
          </p:cNvPr>
          <p:cNvSpPr/>
          <p:nvPr/>
        </p:nvSpPr>
        <p:spPr>
          <a:xfrm>
            <a:off x="10772274" y="352918"/>
            <a:ext cx="132600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i="1" dirty="0" err="1">
                <a:solidFill>
                  <a:prstClr val="white"/>
                </a:solidFill>
                <a:latin typeface="Arial"/>
                <a:cs typeface="Arial"/>
              </a:rPr>
              <a:t>Scale</a:t>
            </a:r>
            <a:endParaRPr lang="fr-FR" b="1" i="1" dirty="0">
              <a:solidFill>
                <a:prstClr val="white"/>
              </a:solidFill>
              <a:latin typeface="Arial"/>
              <a:cs typeface="Arial"/>
            </a:endParaRPr>
          </a:p>
          <a:p>
            <a:r>
              <a:rPr lang="fr-FR" b="1" i="1" dirty="0" err="1">
                <a:solidFill>
                  <a:prstClr val="white"/>
                </a:solidFill>
                <a:latin typeface="Arial"/>
                <a:cs typeface="Arial"/>
              </a:rPr>
              <a:t>hierarchy</a:t>
            </a:r>
            <a:endParaRPr lang="fr-FR" b="1" i="1" dirty="0">
              <a:solidFill>
                <a:prstClr val="white"/>
              </a:solidFill>
              <a:latin typeface="Arial"/>
              <a:cs typeface="Arial"/>
            </a:endParaRPr>
          </a:p>
          <a:p>
            <a:r>
              <a:rPr lang="fr-FR" b="1" i="1" dirty="0" err="1">
                <a:solidFill>
                  <a:prstClr val="white"/>
                </a:solidFill>
                <a:latin typeface="Arial"/>
                <a:cs typeface="Arial"/>
              </a:rPr>
              <a:t>theory</a:t>
            </a:r>
            <a:endParaRPr lang="fr-FR" b="1" i="1" dirty="0">
              <a:solidFill>
                <a:prstClr val="white"/>
              </a:solidFill>
              <a:latin typeface="Arial"/>
              <a:cs typeface="Arial"/>
            </a:endParaRPr>
          </a:p>
          <a:p>
            <a:r>
              <a:rPr lang="fr-FR" b="1" i="1" dirty="0">
                <a:solidFill>
                  <a:prstClr val="white"/>
                </a:solidFill>
                <a:latin typeface="Arial"/>
                <a:cs typeface="Arial"/>
              </a:rPr>
              <a:t>in </a:t>
            </a:r>
            <a:r>
              <a:rPr lang="fr-FR" b="1" i="1" dirty="0" err="1">
                <a:solidFill>
                  <a:prstClr val="white"/>
                </a:solidFill>
                <a:latin typeface="Arial"/>
                <a:cs typeface="Arial"/>
              </a:rPr>
              <a:t>ecology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50991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0" grpId="0"/>
      <p:bldP spid="6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08F597-4F03-2441-9D35-C18E4EB81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324" y="-49266"/>
            <a:ext cx="10131425" cy="1456267"/>
          </a:xfrm>
        </p:spPr>
        <p:txBody>
          <a:bodyPr/>
          <a:lstStyle/>
          <a:p>
            <a:r>
              <a:rPr lang="fr-FR" dirty="0">
                <a:solidFill>
                  <a:srgbClr val="00B0F0"/>
                </a:solidFill>
              </a:rPr>
              <a:t>Commentaires d’un modélisateur…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DF1FBCE-FC5D-DF48-AFA8-15DED6556C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" y="1424575"/>
            <a:ext cx="11849100" cy="4879243"/>
          </a:xfrm>
        </p:spPr>
        <p:txBody>
          <a:bodyPr anchor="t">
            <a:normAutofit lnSpcReduction="10000"/>
          </a:bodyPr>
          <a:lstStyle/>
          <a:p>
            <a:pPr marL="0" indent="0">
              <a:buNone/>
            </a:pPr>
            <a:endParaRPr lang="fr-FR" dirty="0"/>
          </a:p>
          <a:p>
            <a:r>
              <a:rPr lang="fr-FR" dirty="0"/>
              <a:t>Des liens entre modèle et web sémantique : proximité/analogie ?  De possibles interactions ?</a:t>
            </a:r>
          </a:p>
          <a:p>
            <a:r>
              <a:rPr lang="fr-FR" dirty="0"/>
              <a:t>Le modèle (mathématique) est une forme d’intégration de connaissance pour comprendre, prédire, </a:t>
            </a:r>
            <a:r>
              <a:rPr lang="fr-FR" dirty="0" err="1"/>
              <a:t>etc</a:t>
            </a:r>
            <a:r>
              <a:rPr lang="fr-FR" dirty="0"/>
              <a:t>,  la réalité</a:t>
            </a:r>
          </a:p>
          <a:p>
            <a:r>
              <a:rPr lang="fr-FR" dirty="0"/>
              <a:t>Une représentation simplifiée, personnalisée != intention de « complétude » que j’ai perçu dans le web sémantique ?  </a:t>
            </a:r>
          </a:p>
          <a:p>
            <a:endParaRPr lang="fr-FR" dirty="0"/>
          </a:p>
          <a:p>
            <a:r>
              <a:rPr lang="fr-FR" dirty="0"/>
              <a:t>« Le biologiste ne peut pas faire » ! </a:t>
            </a:r>
          </a:p>
          <a:p>
            <a:pPr lvl="1"/>
            <a:r>
              <a:rPr lang="fr-FR" dirty="0"/>
              <a:t>identifier les verrous : appétences, compétences techniques?  Différence épistémologique (toute sa connaissance vs modèle « utilisable »)</a:t>
            </a:r>
          </a:p>
          <a:p>
            <a:pPr lvl="1"/>
            <a:r>
              <a:rPr lang="fr-FR" dirty="0"/>
              <a:t>Sensibiliser aux enjeux  et aux atouts, aider à estimer un ratio coûts/bénéfices</a:t>
            </a:r>
          </a:p>
          <a:p>
            <a:r>
              <a:rPr lang="fr-FR" dirty="0"/>
              <a:t>La question des échelles ?</a:t>
            </a:r>
          </a:p>
          <a:p>
            <a:pPr lvl="1"/>
            <a:r>
              <a:rPr lang="fr-FR" dirty="0"/>
              <a:t>La question du grain de description / des grains des descriptions en interdisciplinaire</a:t>
            </a:r>
          </a:p>
          <a:p>
            <a:pPr lvl="1"/>
            <a:r>
              <a:rPr lang="fr-FR" dirty="0"/>
              <a:t>Le passage à l’échelle : verrou? Approches hybrides ?  Infrastructures?   (PHIS, </a:t>
            </a:r>
            <a:r>
              <a:rPr lang="fr-FR" dirty="0" err="1"/>
              <a:t>DataTerra</a:t>
            </a:r>
            <a:r>
              <a:rPr lang="fr-FR" dirty="0"/>
              <a:t>, </a:t>
            </a:r>
            <a:r>
              <a:rPr lang="fr-FR" dirty="0" err="1"/>
              <a:t>etc</a:t>
            </a:r>
            <a:r>
              <a:rPr lang="fr-FR" dirty="0"/>
              <a:t>)</a:t>
            </a:r>
          </a:p>
          <a:p>
            <a:r>
              <a:rPr lang="fr-FR" dirty="0"/>
              <a:t>La question des communautés de pratiques, des outils communs (PF, langage, </a:t>
            </a:r>
            <a:r>
              <a:rPr lang="fr-FR" dirty="0" err="1"/>
              <a:t>etc</a:t>
            </a:r>
            <a:r>
              <a:rPr lang="fr-FR" dirty="0"/>
              <a:t>),  des standards? (topo </a:t>
            </a:r>
            <a:r>
              <a:rPr lang="fr-FR" dirty="0" err="1"/>
              <a:t>AgroPortal</a:t>
            </a:r>
            <a:r>
              <a:rPr lang="fr-FR" dirty="0"/>
              <a:t>, </a:t>
            </a:r>
            <a:r>
              <a:rPr lang="fr-FR" dirty="0" err="1"/>
              <a:t>etc</a:t>
            </a:r>
            <a:r>
              <a:rPr lang="fr-FR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2586668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éleste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 Noir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Céleste</Template>
  <TotalTime>2898</TotalTime>
  <Words>1026</Words>
  <Application>Microsoft Macintosh PowerPoint</Application>
  <PresentationFormat>Grand écran</PresentationFormat>
  <Paragraphs>137</Paragraphs>
  <Slides>12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12</vt:i4>
      </vt:variant>
    </vt:vector>
  </HeadingPairs>
  <TitlesOfParts>
    <vt:vector size="24" baseType="lpstr">
      <vt:lpstr>Arial</vt:lpstr>
      <vt:lpstr>Arial Black</vt:lpstr>
      <vt:lpstr>Calibri</vt:lpstr>
      <vt:lpstr>Calibri Light</vt:lpstr>
      <vt:lpstr>Chalkduster</vt:lpstr>
      <vt:lpstr>Comic Sans MS</vt:lpstr>
      <vt:lpstr>Raleway</vt:lpstr>
      <vt:lpstr>Times New Roman</vt:lpstr>
      <vt:lpstr>Verdana</vt:lpstr>
      <vt:lpstr>Céleste</vt:lpstr>
      <vt:lpstr>Thème Office</vt:lpstr>
      <vt:lpstr> Noir </vt:lpstr>
      <vt:lpstr>Témoin de ces 4 jours</vt:lpstr>
      <vt:lpstr>Commentaires d’un non-spécialiste intéressé…</vt:lpstr>
      <vt:lpstr>Commentaires d’un modélisateur…</vt:lpstr>
      <vt:lpstr>Présentation PowerPoint</vt:lpstr>
      <vt:lpstr>Présentation PowerPoint</vt:lpstr>
      <vt:lpstr>Commentaires d’un modélisateur…</vt:lpstr>
      <vt:lpstr>Commentaires d’un modélisateur…</vt:lpstr>
      <vt:lpstr>Présentation PowerPoint</vt:lpstr>
      <vt:lpstr>Commentaires d’un modélisateur…</vt:lpstr>
      <vt:lpstr>Commentaires d’un « supporter »…</vt:lpstr>
      <vt:lpstr>Conclusion reformulée !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grand témoin ! </dc:title>
  <dc:creator>ellech@free.fr</dc:creator>
  <cp:lastModifiedBy>ellech@free.fr</cp:lastModifiedBy>
  <cp:revision>33</cp:revision>
  <dcterms:created xsi:type="dcterms:W3CDTF">2020-03-05T10:42:05Z</dcterms:created>
  <dcterms:modified xsi:type="dcterms:W3CDTF">2021-10-14T07:01:08Z</dcterms:modified>
</cp:coreProperties>
</file>