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2"/>
  </p:notesMasterIdLst>
  <p:handoutMasterIdLst>
    <p:handoutMasterId r:id="rId23"/>
  </p:handoutMasterIdLst>
  <p:sldIdLst>
    <p:sldId id="264" r:id="rId2"/>
    <p:sldId id="279" r:id="rId3"/>
    <p:sldId id="343" r:id="rId4"/>
    <p:sldId id="344" r:id="rId5"/>
    <p:sldId id="345" r:id="rId6"/>
    <p:sldId id="439" r:id="rId7"/>
    <p:sldId id="349" r:id="rId8"/>
    <p:sldId id="438" r:id="rId9"/>
    <p:sldId id="324" r:id="rId10"/>
    <p:sldId id="435" r:id="rId11"/>
    <p:sldId id="331" r:id="rId12"/>
    <p:sldId id="352" r:id="rId13"/>
    <p:sldId id="428" r:id="rId14"/>
    <p:sldId id="444" r:id="rId15"/>
    <p:sldId id="430" r:id="rId16"/>
    <p:sldId id="431" r:id="rId17"/>
    <p:sldId id="433" r:id="rId18"/>
    <p:sldId id="295" r:id="rId19"/>
    <p:sldId id="445"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BDEE"/>
    <a:srgbClr val="CCCCFF"/>
    <a:srgbClr val="FF9FE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68324" autoAdjust="0"/>
  </p:normalViewPr>
  <p:slideViewPr>
    <p:cSldViewPr snapToGrid="0">
      <p:cViewPr varScale="1">
        <p:scale>
          <a:sx n="46" d="100"/>
          <a:sy n="46" d="100"/>
        </p:scale>
        <p:origin x="1278"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193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D3018-86B8-4A2B-AA23-7E7D80636BDC}"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CA5C4F10-151B-4A3C-8057-173292F8FEBA}">
      <dgm:prSet phldrT="[Texte]" custT="1"/>
      <dgm:spPr/>
      <dgm:t>
        <a:bodyPr/>
        <a:lstStyle/>
        <a:p>
          <a:r>
            <a:rPr lang="en-US" sz="2400" b="1" dirty="0" err="1"/>
            <a:t>MEMOn</a:t>
          </a:r>
          <a:endParaRPr lang="en-US" sz="2800" b="1" dirty="0"/>
        </a:p>
      </dgm:t>
    </dgm:pt>
    <dgm:pt modelId="{3EF514EA-6027-459B-9617-3344948159EF}" type="parTrans" cxnId="{5C283786-6896-4853-9500-63C378862D45}">
      <dgm:prSet/>
      <dgm:spPr/>
      <dgm:t>
        <a:bodyPr/>
        <a:lstStyle/>
        <a:p>
          <a:endParaRPr lang="en-US" sz="5400">
            <a:solidFill>
              <a:schemeClr val="tx1"/>
            </a:solidFill>
          </a:endParaRPr>
        </a:p>
      </dgm:t>
    </dgm:pt>
    <dgm:pt modelId="{3F9FE76C-4BE5-44EA-86D2-C51BD5186666}" type="sibTrans" cxnId="{5C283786-6896-4853-9500-63C378862D45}">
      <dgm:prSet/>
      <dgm:spPr/>
      <dgm:t>
        <a:bodyPr/>
        <a:lstStyle/>
        <a:p>
          <a:endParaRPr lang="en-US" sz="5400">
            <a:solidFill>
              <a:schemeClr val="tx1"/>
            </a:solidFill>
          </a:endParaRPr>
        </a:p>
      </dgm:t>
    </dgm:pt>
    <dgm:pt modelId="{86EB0FE7-5C9B-4EE8-8FE1-564E89D14489}">
      <dgm:prSet phldrT="[Texte]" custT="1"/>
      <dgm:spPr/>
      <dgm:t>
        <a:bodyPr/>
        <a:lstStyle/>
        <a:p>
          <a:r>
            <a:rPr lang="en-US" sz="1800"/>
            <a:t>Geospatial module</a:t>
          </a:r>
          <a:endParaRPr lang="en-US" sz="1800" dirty="0"/>
        </a:p>
      </dgm:t>
    </dgm:pt>
    <dgm:pt modelId="{C884526B-4063-4B7A-BCD1-3C49DEB7D1B1}" type="parTrans" cxnId="{C22AC2AA-02C5-4915-84DB-F809ADECC6A3}">
      <dgm:prSet/>
      <dgm:spPr/>
      <dgm:t>
        <a:bodyPr/>
        <a:lstStyle/>
        <a:p>
          <a:endParaRPr lang="en-US" sz="5400">
            <a:solidFill>
              <a:schemeClr val="tx1"/>
            </a:solidFill>
          </a:endParaRPr>
        </a:p>
      </dgm:t>
    </dgm:pt>
    <dgm:pt modelId="{DB871F4E-3824-4E26-98D5-E8118AB398B7}" type="sibTrans" cxnId="{C22AC2AA-02C5-4915-84DB-F809ADECC6A3}">
      <dgm:prSet/>
      <dgm:spPr/>
      <dgm:t>
        <a:bodyPr/>
        <a:lstStyle/>
        <a:p>
          <a:endParaRPr lang="en-US" sz="5400">
            <a:solidFill>
              <a:schemeClr val="tx1"/>
            </a:solidFill>
          </a:endParaRPr>
        </a:p>
      </dgm:t>
    </dgm:pt>
    <dgm:pt modelId="{CDADE382-B138-449D-8525-9F22A2910F04}">
      <dgm:prSet phldrT="[Texte]" custT="1"/>
      <dgm:spPr/>
      <dgm:t>
        <a:bodyPr/>
        <a:lstStyle/>
        <a:p>
          <a:r>
            <a:rPr lang="en-US" sz="1800"/>
            <a:t>Temporal module</a:t>
          </a:r>
          <a:endParaRPr lang="en-US" sz="1800" dirty="0"/>
        </a:p>
      </dgm:t>
    </dgm:pt>
    <dgm:pt modelId="{0418DDC5-E948-4DF2-B07A-64BC955AC513}" type="parTrans" cxnId="{8A25B388-2623-4BD9-87D2-22B4DE470588}">
      <dgm:prSet/>
      <dgm:spPr/>
      <dgm:t>
        <a:bodyPr/>
        <a:lstStyle/>
        <a:p>
          <a:endParaRPr lang="en-US" sz="5400">
            <a:solidFill>
              <a:schemeClr val="tx1"/>
            </a:solidFill>
          </a:endParaRPr>
        </a:p>
      </dgm:t>
    </dgm:pt>
    <dgm:pt modelId="{81820981-D738-4758-8337-D0FBF87318C8}" type="sibTrans" cxnId="{8A25B388-2623-4BD9-87D2-22B4DE470588}">
      <dgm:prSet/>
      <dgm:spPr/>
      <dgm:t>
        <a:bodyPr/>
        <a:lstStyle/>
        <a:p>
          <a:endParaRPr lang="en-US" sz="5400">
            <a:solidFill>
              <a:schemeClr val="tx1"/>
            </a:solidFill>
          </a:endParaRPr>
        </a:p>
      </dgm:t>
    </dgm:pt>
    <dgm:pt modelId="{D0E7DBBA-B65C-4FF1-A9DD-372F693BFD94}">
      <dgm:prSet phldrT="[Texte]" custT="1"/>
      <dgm:spPr/>
      <dgm:t>
        <a:bodyPr/>
        <a:lstStyle/>
        <a:p>
          <a:r>
            <a:rPr lang="en-US" sz="1800"/>
            <a:t>Disaster module</a:t>
          </a:r>
          <a:endParaRPr lang="en-US" sz="1800" dirty="0"/>
        </a:p>
      </dgm:t>
    </dgm:pt>
    <dgm:pt modelId="{2DBC3C16-C357-48AE-BE77-3EA254AE713D}" type="parTrans" cxnId="{C75ED9CD-44DE-4F17-8A66-E2CE0DCBB01E}">
      <dgm:prSet/>
      <dgm:spPr/>
      <dgm:t>
        <a:bodyPr/>
        <a:lstStyle/>
        <a:p>
          <a:endParaRPr lang="en-US" sz="5400">
            <a:solidFill>
              <a:schemeClr val="tx1"/>
            </a:solidFill>
          </a:endParaRPr>
        </a:p>
      </dgm:t>
    </dgm:pt>
    <dgm:pt modelId="{90CDC351-31B4-49CD-B3BB-86C5098B0D4B}" type="sibTrans" cxnId="{C75ED9CD-44DE-4F17-8A66-E2CE0DCBB01E}">
      <dgm:prSet/>
      <dgm:spPr/>
      <dgm:t>
        <a:bodyPr/>
        <a:lstStyle/>
        <a:p>
          <a:endParaRPr lang="en-US" sz="5400">
            <a:solidFill>
              <a:schemeClr val="tx1"/>
            </a:solidFill>
          </a:endParaRPr>
        </a:p>
      </dgm:t>
    </dgm:pt>
    <dgm:pt modelId="{FDA910C8-A37F-4C59-914F-F7BED32FB326}">
      <dgm:prSet phldrT="[Texte]" custT="1"/>
      <dgm:spPr/>
      <dgm:t>
        <a:bodyPr/>
        <a:lstStyle/>
        <a:p>
          <a:r>
            <a:rPr lang="en-US" sz="1800"/>
            <a:t>Environmental process module</a:t>
          </a:r>
          <a:endParaRPr lang="en-US" sz="1800" dirty="0"/>
        </a:p>
      </dgm:t>
    </dgm:pt>
    <dgm:pt modelId="{D8E40562-2CC1-4389-A709-9E9A5C6607A3}" type="parTrans" cxnId="{E3ED4406-405A-4130-81FA-144A55FACD4C}">
      <dgm:prSet/>
      <dgm:spPr/>
      <dgm:t>
        <a:bodyPr/>
        <a:lstStyle/>
        <a:p>
          <a:endParaRPr lang="en-US" sz="5400">
            <a:solidFill>
              <a:schemeClr val="tx1"/>
            </a:solidFill>
          </a:endParaRPr>
        </a:p>
      </dgm:t>
    </dgm:pt>
    <dgm:pt modelId="{586C6610-B561-4A72-A0DD-41C16A4F9E22}" type="sibTrans" cxnId="{E3ED4406-405A-4130-81FA-144A55FACD4C}">
      <dgm:prSet/>
      <dgm:spPr/>
      <dgm:t>
        <a:bodyPr/>
        <a:lstStyle/>
        <a:p>
          <a:endParaRPr lang="en-US" sz="5400">
            <a:solidFill>
              <a:schemeClr val="tx1"/>
            </a:solidFill>
          </a:endParaRPr>
        </a:p>
      </dgm:t>
    </dgm:pt>
    <dgm:pt modelId="{40F1836A-FE85-4D75-A2B3-02CCCF4D6803}">
      <dgm:prSet phldrT="[Texte]" custT="1"/>
      <dgm:spPr/>
      <dgm:t>
        <a:bodyPr/>
        <a:lstStyle/>
        <a:p>
          <a:r>
            <a:rPr lang="en-US" sz="1800"/>
            <a:t>Environmental material module</a:t>
          </a:r>
          <a:endParaRPr lang="en-US" sz="1800" dirty="0"/>
        </a:p>
      </dgm:t>
    </dgm:pt>
    <dgm:pt modelId="{42B36DAA-C92E-49F5-A359-4B23E28D11B3}" type="parTrans" cxnId="{10593D7C-EA74-41A8-88BD-FCB651BF4EB7}">
      <dgm:prSet/>
      <dgm:spPr/>
      <dgm:t>
        <a:bodyPr/>
        <a:lstStyle/>
        <a:p>
          <a:endParaRPr lang="en-US" sz="5400">
            <a:solidFill>
              <a:schemeClr val="tx1"/>
            </a:solidFill>
          </a:endParaRPr>
        </a:p>
      </dgm:t>
    </dgm:pt>
    <dgm:pt modelId="{C0E965D7-D3F4-46FE-9676-C3204918E1FA}" type="sibTrans" cxnId="{10593D7C-EA74-41A8-88BD-FCB651BF4EB7}">
      <dgm:prSet/>
      <dgm:spPr/>
      <dgm:t>
        <a:bodyPr/>
        <a:lstStyle/>
        <a:p>
          <a:endParaRPr lang="en-US" sz="5400">
            <a:solidFill>
              <a:schemeClr val="tx1"/>
            </a:solidFill>
          </a:endParaRPr>
        </a:p>
      </dgm:t>
    </dgm:pt>
    <dgm:pt modelId="{F7DB1095-0D67-46C8-98E5-35168B975599}">
      <dgm:prSet phldrT="[Texte]" custT="1"/>
      <dgm:spPr/>
      <dgm:t>
        <a:bodyPr/>
        <a:lstStyle/>
        <a:p>
          <a:r>
            <a:rPr lang="en-US" sz="1800"/>
            <a:t>Infrastructure module</a:t>
          </a:r>
          <a:endParaRPr lang="en-US" sz="1800" dirty="0"/>
        </a:p>
      </dgm:t>
    </dgm:pt>
    <dgm:pt modelId="{DBD6F02A-ED18-4816-80C3-4B747D357B41}" type="parTrans" cxnId="{3D4D80F8-818D-45EC-83BA-1EDD29FFB12E}">
      <dgm:prSet/>
      <dgm:spPr/>
      <dgm:t>
        <a:bodyPr/>
        <a:lstStyle/>
        <a:p>
          <a:endParaRPr lang="en-US" sz="5400">
            <a:solidFill>
              <a:schemeClr val="tx1"/>
            </a:solidFill>
          </a:endParaRPr>
        </a:p>
      </dgm:t>
    </dgm:pt>
    <dgm:pt modelId="{9B7B5945-2C54-406C-A2C5-36D03F4E4B25}" type="sibTrans" cxnId="{3D4D80F8-818D-45EC-83BA-1EDD29FFB12E}">
      <dgm:prSet/>
      <dgm:spPr/>
      <dgm:t>
        <a:bodyPr/>
        <a:lstStyle/>
        <a:p>
          <a:endParaRPr lang="en-US" sz="5400">
            <a:solidFill>
              <a:schemeClr val="tx1"/>
            </a:solidFill>
          </a:endParaRPr>
        </a:p>
      </dgm:t>
    </dgm:pt>
    <dgm:pt modelId="{D84F7661-28A5-4D71-A8D4-1E031399C849}">
      <dgm:prSet phldrT="[Texte]" custT="1"/>
      <dgm:spPr/>
      <dgm:t>
        <a:bodyPr/>
        <a:lstStyle/>
        <a:p>
          <a:r>
            <a:rPr lang="en-US" sz="1800" dirty="0"/>
            <a:t>Observation &amp; Measurement module</a:t>
          </a:r>
        </a:p>
      </dgm:t>
    </dgm:pt>
    <dgm:pt modelId="{4D8CB02B-F7FA-4856-9517-3C37DECCB8D9}" type="parTrans" cxnId="{048E2210-9BC1-4982-9F03-7E6FDA58C4CC}">
      <dgm:prSet/>
      <dgm:spPr/>
      <dgm:t>
        <a:bodyPr/>
        <a:lstStyle/>
        <a:p>
          <a:endParaRPr lang="en-US" sz="5400">
            <a:solidFill>
              <a:schemeClr val="tx1"/>
            </a:solidFill>
          </a:endParaRPr>
        </a:p>
      </dgm:t>
    </dgm:pt>
    <dgm:pt modelId="{C9A661AB-2D48-4E5E-8D6F-AD6037790053}" type="sibTrans" cxnId="{048E2210-9BC1-4982-9F03-7E6FDA58C4CC}">
      <dgm:prSet/>
      <dgm:spPr/>
      <dgm:t>
        <a:bodyPr/>
        <a:lstStyle/>
        <a:p>
          <a:endParaRPr lang="en-US" sz="5400">
            <a:solidFill>
              <a:schemeClr val="tx1"/>
            </a:solidFill>
          </a:endParaRPr>
        </a:p>
      </dgm:t>
    </dgm:pt>
    <dgm:pt modelId="{8992A0CA-90C1-4A9F-B6F8-21EE6A2D8953}">
      <dgm:prSet phldrT="[Texte]" custT="1"/>
      <dgm:spPr/>
      <dgm:t>
        <a:bodyPr/>
        <a:lstStyle/>
        <a:p>
          <a:r>
            <a:rPr lang="en-US" sz="1800"/>
            <a:t>Sensor &amp; Sensing module</a:t>
          </a:r>
          <a:endParaRPr lang="en-US" sz="1800" dirty="0"/>
        </a:p>
      </dgm:t>
    </dgm:pt>
    <dgm:pt modelId="{00256A17-9E59-4B24-BF02-D974BFF61064}" type="parTrans" cxnId="{99DC8CD8-52E9-422C-87AB-A3F2E0FC4AF6}">
      <dgm:prSet/>
      <dgm:spPr/>
      <dgm:t>
        <a:bodyPr/>
        <a:lstStyle/>
        <a:p>
          <a:endParaRPr lang="en-US" sz="5400">
            <a:solidFill>
              <a:schemeClr val="tx1"/>
            </a:solidFill>
          </a:endParaRPr>
        </a:p>
      </dgm:t>
    </dgm:pt>
    <dgm:pt modelId="{A5E22B75-87C8-442E-8621-81BCE214074B}" type="sibTrans" cxnId="{99DC8CD8-52E9-422C-87AB-A3F2E0FC4AF6}">
      <dgm:prSet/>
      <dgm:spPr/>
      <dgm:t>
        <a:bodyPr/>
        <a:lstStyle/>
        <a:p>
          <a:endParaRPr lang="en-US" sz="5400">
            <a:solidFill>
              <a:schemeClr val="tx1"/>
            </a:solidFill>
          </a:endParaRPr>
        </a:p>
      </dgm:t>
    </dgm:pt>
    <dgm:pt modelId="{72F987E2-AAA7-4804-9A83-EAE38792A321}" type="pres">
      <dgm:prSet presAssocID="{B8AD3018-86B8-4A2B-AA23-7E7D80636BDC}" presName="Name0" presStyleCnt="0">
        <dgm:presLayoutVars>
          <dgm:chMax val="1"/>
          <dgm:dir/>
          <dgm:animLvl val="ctr"/>
          <dgm:resizeHandles val="exact"/>
        </dgm:presLayoutVars>
      </dgm:prSet>
      <dgm:spPr/>
    </dgm:pt>
    <dgm:pt modelId="{6DED4A0C-6E88-47FE-8A66-05DD313E6B0F}" type="pres">
      <dgm:prSet presAssocID="{CA5C4F10-151B-4A3C-8057-173292F8FEBA}" presName="centerShape" presStyleLbl="node0" presStyleIdx="0" presStyleCnt="1" custScaleX="117145"/>
      <dgm:spPr/>
    </dgm:pt>
    <dgm:pt modelId="{D3D14F18-87AF-47DB-88D1-5EF1CFE6DFC2}" type="pres">
      <dgm:prSet presAssocID="{86EB0FE7-5C9B-4EE8-8FE1-564E89D14489}" presName="node" presStyleLbl="node1" presStyleIdx="0" presStyleCnt="8" custScaleX="176779">
        <dgm:presLayoutVars>
          <dgm:bulletEnabled val="1"/>
        </dgm:presLayoutVars>
      </dgm:prSet>
      <dgm:spPr/>
    </dgm:pt>
    <dgm:pt modelId="{422BA3C9-7879-4A75-99DD-AB791E3A696A}" type="pres">
      <dgm:prSet presAssocID="{86EB0FE7-5C9B-4EE8-8FE1-564E89D14489}" presName="dummy" presStyleCnt="0"/>
      <dgm:spPr/>
    </dgm:pt>
    <dgm:pt modelId="{7503D7E0-4388-4661-90F9-7100268CB57D}" type="pres">
      <dgm:prSet presAssocID="{DB871F4E-3824-4E26-98D5-E8118AB398B7}" presName="sibTrans" presStyleLbl="sibTrans2D1" presStyleIdx="0" presStyleCnt="8"/>
      <dgm:spPr/>
    </dgm:pt>
    <dgm:pt modelId="{5DDE7BF8-8071-4434-997C-F992E272AF0F}" type="pres">
      <dgm:prSet presAssocID="{CDADE382-B138-449D-8525-9F22A2910F04}" presName="node" presStyleLbl="node1" presStyleIdx="1" presStyleCnt="8" custScaleX="176779">
        <dgm:presLayoutVars>
          <dgm:bulletEnabled val="1"/>
        </dgm:presLayoutVars>
      </dgm:prSet>
      <dgm:spPr/>
    </dgm:pt>
    <dgm:pt modelId="{B0C9B283-99DB-4F4F-B892-CB492FE8CE96}" type="pres">
      <dgm:prSet presAssocID="{CDADE382-B138-449D-8525-9F22A2910F04}" presName="dummy" presStyleCnt="0"/>
      <dgm:spPr/>
    </dgm:pt>
    <dgm:pt modelId="{4AFB5426-DFD0-4810-95D4-DDD7B219F240}" type="pres">
      <dgm:prSet presAssocID="{81820981-D738-4758-8337-D0FBF87318C8}" presName="sibTrans" presStyleLbl="sibTrans2D1" presStyleIdx="1" presStyleCnt="8"/>
      <dgm:spPr/>
    </dgm:pt>
    <dgm:pt modelId="{D79B9CB4-D153-49F7-9EA4-BD05BCAB7350}" type="pres">
      <dgm:prSet presAssocID="{D0E7DBBA-B65C-4FF1-A9DD-372F693BFD94}" presName="node" presStyleLbl="node1" presStyleIdx="2" presStyleCnt="8" custScaleX="176779">
        <dgm:presLayoutVars>
          <dgm:bulletEnabled val="1"/>
        </dgm:presLayoutVars>
      </dgm:prSet>
      <dgm:spPr/>
    </dgm:pt>
    <dgm:pt modelId="{4E878415-6C80-4876-8E99-A6D7F9578D46}" type="pres">
      <dgm:prSet presAssocID="{D0E7DBBA-B65C-4FF1-A9DD-372F693BFD94}" presName="dummy" presStyleCnt="0"/>
      <dgm:spPr/>
    </dgm:pt>
    <dgm:pt modelId="{E4DCE0E7-7216-47A9-AAD8-39125DE7860E}" type="pres">
      <dgm:prSet presAssocID="{90CDC351-31B4-49CD-B3BB-86C5098B0D4B}" presName="sibTrans" presStyleLbl="sibTrans2D1" presStyleIdx="2" presStyleCnt="8"/>
      <dgm:spPr/>
    </dgm:pt>
    <dgm:pt modelId="{74B9B20C-5725-44B9-A6E0-F88544F91020}" type="pres">
      <dgm:prSet presAssocID="{FDA910C8-A37F-4C59-914F-F7BED32FB326}" presName="node" presStyleLbl="node1" presStyleIdx="3" presStyleCnt="8" custScaleX="199528" custRadScaleRad="100006" custRadScaleInc="-45276">
        <dgm:presLayoutVars>
          <dgm:bulletEnabled val="1"/>
        </dgm:presLayoutVars>
      </dgm:prSet>
      <dgm:spPr/>
    </dgm:pt>
    <dgm:pt modelId="{C846ECC5-65A7-43C7-A9AD-F49BB03722B5}" type="pres">
      <dgm:prSet presAssocID="{FDA910C8-A37F-4C59-914F-F7BED32FB326}" presName="dummy" presStyleCnt="0"/>
      <dgm:spPr/>
    </dgm:pt>
    <dgm:pt modelId="{7E2B6939-93FA-4BA3-9E56-617444FBE3A7}" type="pres">
      <dgm:prSet presAssocID="{586C6610-B561-4A72-A0DD-41C16A4F9E22}" presName="sibTrans" presStyleLbl="sibTrans2D1" presStyleIdx="3" presStyleCnt="8"/>
      <dgm:spPr/>
    </dgm:pt>
    <dgm:pt modelId="{D3169B00-159C-407E-B699-DA206B44BCBE}" type="pres">
      <dgm:prSet presAssocID="{40F1836A-FE85-4D75-A2B3-02CCCF4D6803}" presName="node" presStyleLbl="node1" presStyleIdx="4" presStyleCnt="8" custScaleX="234038">
        <dgm:presLayoutVars>
          <dgm:bulletEnabled val="1"/>
        </dgm:presLayoutVars>
      </dgm:prSet>
      <dgm:spPr/>
    </dgm:pt>
    <dgm:pt modelId="{81905C55-0360-4108-8C28-E599257A88F4}" type="pres">
      <dgm:prSet presAssocID="{40F1836A-FE85-4D75-A2B3-02CCCF4D6803}" presName="dummy" presStyleCnt="0"/>
      <dgm:spPr/>
    </dgm:pt>
    <dgm:pt modelId="{A51E73A2-2BE0-4A4C-B9AA-91271EBB71C2}" type="pres">
      <dgm:prSet presAssocID="{C0E965D7-D3F4-46FE-9676-C3204918E1FA}" presName="sibTrans" presStyleLbl="sibTrans2D1" presStyleIdx="4" presStyleCnt="8"/>
      <dgm:spPr/>
    </dgm:pt>
    <dgm:pt modelId="{F5D2A926-DBE9-4354-B445-F6C2B06DFFB2}" type="pres">
      <dgm:prSet presAssocID="{F7DB1095-0D67-46C8-98E5-35168B975599}" presName="node" presStyleLbl="node1" presStyleIdx="5" presStyleCnt="8" custScaleX="211434" custRadScaleRad="100774" custRadScaleInc="51961">
        <dgm:presLayoutVars>
          <dgm:bulletEnabled val="1"/>
        </dgm:presLayoutVars>
      </dgm:prSet>
      <dgm:spPr/>
    </dgm:pt>
    <dgm:pt modelId="{3586E0F6-5424-4FB6-9C21-47687C924BFF}" type="pres">
      <dgm:prSet presAssocID="{F7DB1095-0D67-46C8-98E5-35168B975599}" presName="dummy" presStyleCnt="0"/>
      <dgm:spPr/>
    </dgm:pt>
    <dgm:pt modelId="{F0B9EE7B-A2D5-4AFC-AA8B-30C1B3A875AD}" type="pres">
      <dgm:prSet presAssocID="{9B7B5945-2C54-406C-A2C5-36D03F4E4B25}" presName="sibTrans" presStyleLbl="sibTrans2D1" presStyleIdx="5" presStyleCnt="8"/>
      <dgm:spPr/>
    </dgm:pt>
    <dgm:pt modelId="{2771538F-B50B-4C58-9B52-0EFDD3DA9EB8}" type="pres">
      <dgm:prSet presAssocID="{D84F7661-28A5-4D71-A8D4-1E031399C849}" presName="node" presStyleLbl="node1" presStyleIdx="6" presStyleCnt="8" custScaleX="226700">
        <dgm:presLayoutVars>
          <dgm:bulletEnabled val="1"/>
        </dgm:presLayoutVars>
      </dgm:prSet>
      <dgm:spPr/>
    </dgm:pt>
    <dgm:pt modelId="{95930835-3C4C-451E-B94C-35D96E9C42E4}" type="pres">
      <dgm:prSet presAssocID="{D84F7661-28A5-4D71-A8D4-1E031399C849}" presName="dummy" presStyleCnt="0"/>
      <dgm:spPr/>
    </dgm:pt>
    <dgm:pt modelId="{390856FE-3FA5-4E64-9262-32DA8EABAA13}" type="pres">
      <dgm:prSet presAssocID="{C9A661AB-2D48-4E5E-8D6F-AD6037790053}" presName="sibTrans" presStyleLbl="sibTrans2D1" presStyleIdx="6" presStyleCnt="8"/>
      <dgm:spPr/>
    </dgm:pt>
    <dgm:pt modelId="{A9B39065-7D70-4266-88DB-B34E933BD9B9}" type="pres">
      <dgm:prSet presAssocID="{8992A0CA-90C1-4A9F-B6F8-21EE6A2D8953}" presName="node" presStyleLbl="node1" presStyleIdx="7" presStyleCnt="8" custScaleX="176779">
        <dgm:presLayoutVars>
          <dgm:bulletEnabled val="1"/>
        </dgm:presLayoutVars>
      </dgm:prSet>
      <dgm:spPr/>
    </dgm:pt>
    <dgm:pt modelId="{D4C6B994-043C-4914-8F99-3B3409F74FF5}" type="pres">
      <dgm:prSet presAssocID="{8992A0CA-90C1-4A9F-B6F8-21EE6A2D8953}" presName="dummy" presStyleCnt="0"/>
      <dgm:spPr/>
    </dgm:pt>
    <dgm:pt modelId="{3100067A-FFC4-478E-8D1A-31DAB5A90171}" type="pres">
      <dgm:prSet presAssocID="{A5E22B75-87C8-442E-8621-81BCE214074B}" presName="sibTrans" presStyleLbl="sibTrans2D1" presStyleIdx="7" presStyleCnt="8"/>
      <dgm:spPr/>
    </dgm:pt>
  </dgm:ptLst>
  <dgm:cxnLst>
    <dgm:cxn modelId="{E3ED4406-405A-4130-81FA-144A55FACD4C}" srcId="{CA5C4F10-151B-4A3C-8057-173292F8FEBA}" destId="{FDA910C8-A37F-4C59-914F-F7BED32FB326}" srcOrd="3" destOrd="0" parTransId="{D8E40562-2CC1-4389-A709-9E9A5C6607A3}" sibTransId="{586C6610-B561-4A72-A0DD-41C16A4F9E22}"/>
    <dgm:cxn modelId="{048E2210-9BC1-4982-9F03-7E6FDA58C4CC}" srcId="{CA5C4F10-151B-4A3C-8057-173292F8FEBA}" destId="{D84F7661-28A5-4D71-A8D4-1E031399C849}" srcOrd="6" destOrd="0" parTransId="{4D8CB02B-F7FA-4856-9517-3C37DECCB8D9}" sibTransId="{C9A661AB-2D48-4E5E-8D6F-AD6037790053}"/>
    <dgm:cxn modelId="{C1FB3211-5060-4183-A2F3-D6CB3B88DB06}" type="presOf" srcId="{CDADE382-B138-449D-8525-9F22A2910F04}" destId="{5DDE7BF8-8071-4434-997C-F992E272AF0F}" srcOrd="0" destOrd="0" presId="urn:microsoft.com/office/officeart/2005/8/layout/radial6"/>
    <dgm:cxn modelId="{277C8519-2DFA-4993-A062-0BB80F1172D8}" type="presOf" srcId="{586C6610-B561-4A72-A0DD-41C16A4F9E22}" destId="{7E2B6939-93FA-4BA3-9E56-617444FBE3A7}" srcOrd="0" destOrd="0" presId="urn:microsoft.com/office/officeart/2005/8/layout/radial6"/>
    <dgm:cxn modelId="{E4EE503D-8ACE-4020-BCF1-4F03C65F9A4F}" type="presOf" srcId="{D84F7661-28A5-4D71-A8D4-1E031399C849}" destId="{2771538F-B50B-4C58-9B52-0EFDD3DA9EB8}" srcOrd="0" destOrd="0" presId="urn:microsoft.com/office/officeart/2005/8/layout/radial6"/>
    <dgm:cxn modelId="{C6C8733F-6785-48C7-BDDA-D25FBFCE0F37}" type="presOf" srcId="{FDA910C8-A37F-4C59-914F-F7BED32FB326}" destId="{74B9B20C-5725-44B9-A6E0-F88544F91020}" srcOrd="0" destOrd="0" presId="urn:microsoft.com/office/officeart/2005/8/layout/radial6"/>
    <dgm:cxn modelId="{C1022973-4686-425B-99A6-B7ADA9EF11F3}" type="presOf" srcId="{C9A661AB-2D48-4E5E-8D6F-AD6037790053}" destId="{390856FE-3FA5-4E64-9262-32DA8EABAA13}" srcOrd="0" destOrd="0" presId="urn:microsoft.com/office/officeart/2005/8/layout/radial6"/>
    <dgm:cxn modelId="{2E1EBF73-7411-490B-86B1-050E19311EC9}" type="presOf" srcId="{B8AD3018-86B8-4A2B-AA23-7E7D80636BDC}" destId="{72F987E2-AAA7-4804-9A83-EAE38792A321}" srcOrd="0" destOrd="0" presId="urn:microsoft.com/office/officeart/2005/8/layout/radial6"/>
    <dgm:cxn modelId="{38A29975-F273-4537-9A63-0D47476A586D}" type="presOf" srcId="{8992A0CA-90C1-4A9F-B6F8-21EE6A2D8953}" destId="{A9B39065-7D70-4266-88DB-B34E933BD9B9}" srcOrd="0" destOrd="0" presId="urn:microsoft.com/office/officeart/2005/8/layout/radial6"/>
    <dgm:cxn modelId="{10593D7C-EA74-41A8-88BD-FCB651BF4EB7}" srcId="{CA5C4F10-151B-4A3C-8057-173292F8FEBA}" destId="{40F1836A-FE85-4D75-A2B3-02CCCF4D6803}" srcOrd="4" destOrd="0" parTransId="{42B36DAA-C92E-49F5-A359-4B23E28D11B3}" sibTransId="{C0E965D7-D3F4-46FE-9676-C3204918E1FA}"/>
    <dgm:cxn modelId="{5C283786-6896-4853-9500-63C378862D45}" srcId="{B8AD3018-86B8-4A2B-AA23-7E7D80636BDC}" destId="{CA5C4F10-151B-4A3C-8057-173292F8FEBA}" srcOrd="0" destOrd="0" parTransId="{3EF514EA-6027-459B-9617-3344948159EF}" sibTransId="{3F9FE76C-4BE5-44EA-86D2-C51BD5186666}"/>
    <dgm:cxn modelId="{8A25B388-2623-4BD9-87D2-22B4DE470588}" srcId="{CA5C4F10-151B-4A3C-8057-173292F8FEBA}" destId="{CDADE382-B138-449D-8525-9F22A2910F04}" srcOrd="1" destOrd="0" parTransId="{0418DDC5-E948-4DF2-B07A-64BC955AC513}" sibTransId="{81820981-D738-4758-8337-D0FBF87318C8}"/>
    <dgm:cxn modelId="{1E47B48C-D68A-4AB6-A4AB-2DF5DFC7CD7D}" type="presOf" srcId="{81820981-D738-4758-8337-D0FBF87318C8}" destId="{4AFB5426-DFD0-4810-95D4-DDD7B219F240}" srcOrd="0" destOrd="0" presId="urn:microsoft.com/office/officeart/2005/8/layout/radial6"/>
    <dgm:cxn modelId="{B0AF288D-9825-4454-BAF2-4537C2BD1005}" type="presOf" srcId="{C0E965D7-D3F4-46FE-9676-C3204918E1FA}" destId="{A51E73A2-2BE0-4A4C-B9AA-91271EBB71C2}" srcOrd="0" destOrd="0" presId="urn:microsoft.com/office/officeart/2005/8/layout/radial6"/>
    <dgm:cxn modelId="{A54D8B95-0823-45B3-864D-ABBAB71308FB}" type="presOf" srcId="{9B7B5945-2C54-406C-A2C5-36D03F4E4B25}" destId="{F0B9EE7B-A2D5-4AFC-AA8B-30C1B3A875AD}" srcOrd="0" destOrd="0" presId="urn:microsoft.com/office/officeart/2005/8/layout/radial6"/>
    <dgm:cxn modelId="{D925879B-D158-46B4-908E-EC99626A81BD}" type="presOf" srcId="{F7DB1095-0D67-46C8-98E5-35168B975599}" destId="{F5D2A926-DBE9-4354-B445-F6C2B06DFFB2}" srcOrd="0" destOrd="0" presId="urn:microsoft.com/office/officeart/2005/8/layout/radial6"/>
    <dgm:cxn modelId="{F09F7BA5-D5E4-462C-A6B7-548F8CF5033D}" type="presOf" srcId="{D0E7DBBA-B65C-4FF1-A9DD-372F693BFD94}" destId="{D79B9CB4-D153-49F7-9EA4-BD05BCAB7350}" srcOrd="0" destOrd="0" presId="urn:microsoft.com/office/officeart/2005/8/layout/radial6"/>
    <dgm:cxn modelId="{C22AC2AA-02C5-4915-84DB-F809ADECC6A3}" srcId="{CA5C4F10-151B-4A3C-8057-173292F8FEBA}" destId="{86EB0FE7-5C9B-4EE8-8FE1-564E89D14489}" srcOrd="0" destOrd="0" parTransId="{C884526B-4063-4B7A-BCD1-3C49DEB7D1B1}" sibTransId="{DB871F4E-3824-4E26-98D5-E8118AB398B7}"/>
    <dgm:cxn modelId="{4F769BC5-7260-4371-A971-3263217DD229}" type="presOf" srcId="{A5E22B75-87C8-442E-8621-81BCE214074B}" destId="{3100067A-FFC4-478E-8D1A-31DAB5A90171}" srcOrd="0" destOrd="0" presId="urn:microsoft.com/office/officeart/2005/8/layout/radial6"/>
    <dgm:cxn modelId="{036921CB-73F7-45D6-A85C-6F19C55B1574}" type="presOf" srcId="{86EB0FE7-5C9B-4EE8-8FE1-564E89D14489}" destId="{D3D14F18-87AF-47DB-88D1-5EF1CFE6DFC2}" srcOrd="0" destOrd="0" presId="urn:microsoft.com/office/officeart/2005/8/layout/radial6"/>
    <dgm:cxn modelId="{C75ED9CD-44DE-4F17-8A66-E2CE0DCBB01E}" srcId="{CA5C4F10-151B-4A3C-8057-173292F8FEBA}" destId="{D0E7DBBA-B65C-4FF1-A9DD-372F693BFD94}" srcOrd="2" destOrd="0" parTransId="{2DBC3C16-C357-48AE-BE77-3EA254AE713D}" sibTransId="{90CDC351-31B4-49CD-B3BB-86C5098B0D4B}"/>
    <dgm:cxn modelId="{E645E0D0-634E-40CB-95F8-85C5B5E11093}" type="presOf" srcId="{40F1836A-FE85-4D75-A2B3-02CCCF4D6803}" destId="{D3169B00-159C-407E-B699-DA206B44BCBE}" srcOrd="0" destOrd="0" presId="urn:microsoft.com/office/officeart/2005/8/layout/radial6"/>
    <dgm:cxn modelId="{99DC8CD8-52E9-422C-87AB-A3F2E0FC4AF6}" srcId="{CA5C4F10-151B-4A3C-8057-173292F8FEBA}" destId="{8992A0CA-90C1-4A9F-B6F8-21EE6A2D8953}" srcOrd="7" destOrd="0" parTransId="{00256A17-9E59-4B24-BF02-D974BFF61064}" sibTransId="{A5E22B75-87C8-442E-8621-81BCE214074B}"/>
    <dgm:cxn modelId="{4AE2D5EB-A6A6-439D-86A1-92BA2D45A167}" type="presOf" srcId="{DB871F4E-3824-4E26-98D5-E8118AB398B7}" destId="{7503D7E0-4388-4661-90F9-7100268CB57D}" srcOrd="0" destOrd="0" presId="urn:microsoft.com/office/officeart/2005/8/layout/radial6"/>
    <dgm:cxn modelId="{2C6904F0-44E1-4674-B339-17DB60246F40}" type="presOf" srcId="{CA5C4F10-151B-4A3C-8057-173292F8FEBA}" destId="{6DED4A0C-6E88-47FE-8A66-05DD313E6B0F}" srcOrd="0" destOrd="0" presId="urn:microsoft.com/office/officeart/2005/8/layout/radial6"/>
    <dgm:cxn modelId="{3D4D80F8-818D-45EC-83BA-1EDD29FFB12E}" srcId="{CA5C4F10-151B-4A3C-8057-173292F8FEBA}" destId="{F7DB1095-0D67-46C8-98E5-35168B975599}" srcOrd="5" destOrd="0" parTransId="{DBD6F02A-ED18-4816-80C3-4B747D357B41}" sibTransId="{9B7B5945-2C54-406C-A2C5-36D03F4E4B25}"/>
    <dgm:cxn modelId="{A267A3FF-D19E-4A7C-8A61-D7F16BE42013}" type="presOf" srcId="{90CDC351-31B4-49CD-B3BB-86C5098B0D4B}" destId="{E4DCE0E7-7216-47A9-AAD8-39125DE7860E}" srcOrd="0" destOrd="0" presId="urn:microsoft.com/office/officeart/2005/8/layout/radial6"/>
    <dgm:cxn modelId="{2E394ACF-3AB7-4FFF-9996-3555496209F7}" type="presParOf" srcId="{72F987E2-AAA7-4804-9A83-EAE38792A321}" destId="{6DED4A0C-6E88-47FE-8A66-05DD313E6B0F}" srcOrd="0" destOrd="0" presId="urn:microsoft.com/office/officeart/2005/8/layout/radial6"/>
    <dgm:cxn modelId="{8666EC29-C9A4-4E37-BACA-989AEEA1AB25}" type="presParOf" srcId="{72F987E2-AAA7-4804-9A83-EAE38792A321}" destId="{D3D14F18-87AF-47DB-88D1-5EF1CFE6DFC2}" srcOrd="1" destOrd="0" presId="urn:microsoft.com/office/officeart/2005/8/layout/radial6"/>
    <dgm:cxn modelId="{032393B7-350A-4A37-905C-9FE7EC6213DC}" type="presParOf" srcId="{72F987E2-AAA7-4804-9A83-EAE38792A321}" destId="{422BA3C9-7879-4A75-99DD-AB791E3A696A}" srcOrd="2" destOrd="0" presId="urn:microsoft.com/office/officeart/2005/8/layout/radial6"/>
    <dgm:cxn modelId="{81C37F46-BD4E-4B84-B9EC-BF34D47CAA95}" type="presParOf" srcId="{72F987E2-AAA7-4804-9A83-EAE38792A321}" destId="{7503D7E0-4388-4661-90F9-7100268CB57D}" srcOrd="3" destOrd="0" presId="urn:microsoft.com/office/officeart/2005/8/layout/radial6"/>
    <dgm:cxn modelId="{334564CC-5868-42EA-9B40-46FEDC755D17}" type="presParOf" srcId="{72F987E2-AAA7-4804-9A83-EAE38792A321}" destId="{5DDE7BF8-8071-4434-997C-F992E272AF0F}" srcOrd="4" destOrd="0" presId="urn:microsoft.com/office/officeart/2005/8/layout/radial6"/>
    <dgm:cxn modelId="{32A39190-05A0-4D8E-ADFC-BE48CB2E678A}" type="presParOf" srcId="{72F987E2-AAA7-4804-9A83-EAE38792A321}" destId="{B0C9B283-99DB-4F4F-B892-CB492FE8CE96}" srcOrd="5" destOrd="0" presId="urn:microsoft.com/office/officeart/2005/8/layout/radial6"/>
    <dgm:cxn modelId="{E1D0A9EA-CA18-48BB-B5F1-6C75B86F1D93}" type="presParOf" srcId="{72F987E2-AAA7-4804-9A83-EAE38792A321}" destId="{4AFB5426-DFD0-4810-95D4-DDD7B219F240}" srcOrd="6" destOrd="0" presId="urn:microsoft.com/office/officeart/2005/8/layout/radial6"/>
    <dgm:cxn modelId="{85AF033F-6C91-4DBC-B0F8-F2C938F5E024}" type="presParOf" srcId="{72F987E2-AAA7-4804-9A83-EAE38792A321}" destId="{D79B9CB4-D153-49F7-9EA4-BD05BCAB7350}" srcOrd="7" destOrd="0" presId="urn:microsoft.com/office/officeart/2005/8/layout/radial6"/>
    <dgm:cxn modelId="{CCA60BF3-87A3-445A-8F36-7ED499E0E56B}" type="presParOf" srcId="{72F987E2-AAA7-4804-9A83-EAE38792A321}" destId="{4E878415-6C80-4876-8E99-A6D7F9578D46}" srcOrd="8" destOrd="0" presId="urn:microsoft.com/office/officeart/2005/8/layout/radial6"/>
    <dgm:cxn modelId="{A00F0656-BA4A-4D77-9FC4-3AF89CCE7AC6}" type="presParOf" srcId="{72F987E2-AAA7-4804-9A83-EAE38792A321}" destId="{E4DCE0E7-7216-47A9-AAD8-39125DE7860E}" srcOrd="9" destOrd="0" presId="urn:microsoft.com/office/officeart/2005/8/layout/radial6"/>
    <dgm:cxn modelId="{BD115B44-4C9B-45EF-9614-77B5162F24EC}" type="presParOf" srcId="{72F987E2-AAA7-4804-9A83-EAE38792A321}" destId="{74B9B20C-5725-44B9-A6E0-F88544F91020}" srcOrd="10" destOrd="0" presId="urn:microsoft.com/office/officeart/2005/8/layout/radial6"/>
    <dgm:cxn modelId="{793B9339-E698-42FD-BD3B-2920D4FF2646}" type="presParOf" srcId="{72F987E2-AAA7-4804-9A83-EAE38792A321}" destId="{C846ECC5-65A7-43C7-A9AD-F49BB03722B5}" srcOrd="11" destOrd="0" presId="urn:microsoft.com/office/officeart/2005/8/layout/radial6"/>
    <dgm:cxn modelId="{B422EE8A-C62F-4B69-A02A-7E7C7FB12EF8}" type="presParOf" srcId="{72F987E2-AAA7-4804-9A83-EAE38792A321}" destId="{7E2B6939-93FA-4BA3-9E56-617444FBE3A7}" srcOrd="12" destOrd="0" presId="urn:microsoft.com/office/officeart/2005/8/layout/radial6"/>
    <dgm:cxn modelId="{4AA3A781-399E-4E36-BEFF-6F33AF45FC60}" type="presParOf" srcId="{72F987E2-AAA7-4804-9A83-EAE38792A321}" destId="{D3169B00-159C-407E-B699-DA206B44BCBE}" srcOrd="13" destOrd="0" presId="urn:microsoft.com/office/officeart/2005/8/layout/radial6"/>
    <dgm:cxn modelId="{65C03016-10B8-4FB9-9328-3E230EADE8D0}" type="presParOf" srcId="{72F987E2-AAA7-4804-9A83-EAE38792A321}" destId="{81905C55-0360-4108-8C28-E599257A88F4}" srcOrd="14" destOrd="0" presId="urn:microsoft.com/office/officeart/2005/8/layout/radial6"/>
    <dgm:cxn modelId="{9D14409A-4702-4C7B-8CA0-6EEE35BD5F6E}" type="presParOf" srcId="{72F987E2-AAA7-4804-9A83-EAE38792A321}" destId="{A51E73A2-2BE0-4A4C-B9AA-91271EBB71C2}" srcOrd="15" destOrd="0" presId="urn:microsoft.com/office/officeart/2005/8/layout/radial6"/>
    <dgm:cxn modelId="{441CCC2A-83E0-4182-90BA-6243F1386226}" type="presParOf" srcId="{72F987E2-AAA7-4804-9A83-EAE38792A321}" destId="{F5D2A926-DBE9-4354-B445-F6C2B06DFFB2}" srcOrd="16" destOrd="0" presId="urn:microsoft.com/office/officeart/2005/8/layout/radial6"/>
    <dgm:cxn modelId="{02989858-0725-4CD5-A162-0317593F42CB}" type="presParOf" srcId="{72F987E2-AAA7-4804-9A83-EAE38792A321}" destId="{3586E0F6-5424-4FB6-9C21-47687C924BFF}" srcOrd="17" destOrd="0" presId="urn:microsoft.com/office/officeart/2005/8/layout/radial6"/>
    <dgm:cxn modelId="{FAFB73B4-F406-446B-80FA-0261ED276D82}" type="presParOf" srcId="{72F987E2-AAA7-4804-9A83-EAE38792A321}" destId="{F0B9EE7B-A2D5-4AFC-AA8B-30C1B3A875AD}" srcOrd="18" destOrd="0" presId="urn:microsoft.com/office/officeart/2005/8/layout/radial6"/>
    <dgm:cxn modelId="{C17C5916-8946-4D7D-AE2E-6C12AB77B428}" type="presParOf" srcId="{72F987E2-AAA7-4804-9A83-EAE38792A321}" destId="{2771538F-B50B-4C58-9B52-0EFDD3DA9EB8}" srcOrd="19" destOrd="0" presId="urn:microsoft.com/office/officeart/2005/8/layout/radial6"/>
    <dgm:cxn modelId="{68AB67C8-9691-4EF0-B1F0-0072C9AD8E16}" type="presParOf" srcId="{72F987E2-AAA7-4804-9A83-EAE38792A321}" destId="{95930835-3C4C-451E-B94C-35D96E9C42E4}" srcOrd="20" destOrd="0" presId="urn:microsoft.com/office/officeart/2005/8/layout/radial6"/>
    <dgm:cxn modelId="{312085C7-F055-459B-A7D2-C38D3A5CC24C}" type="presParOf" srcId="{72F987E2-AAA7-4804-9A83-EAE38792A321}" destId="{390856FE-3FA5-4E64-9262-32DA8EABAA13}" srcOrd="21" destOrd="0" presId="urn:microsoft.com/office/officeart/2005/8/layout/radial6"/>
    <dgm:cxn modelId="{C917DBB0-8CE8-42C9-B1CF-E496C5DA8185}" type="presParOf" srcId="{72F987E2-AAA7-4804-9A83-EAE38792A321}" destId="{A9B39065-7D70-4266-88DB-B34E933BD9B9}" srcOrd="22" destOrd="0" presId="urn:microsoft.com/office/officeart/2005/8/layout/radial6"/>
    <dgm:cxn modelId="{B0043AF1-9B3D-4285-BE84-B9622C8872F3}" type="presParOf" srcId="{72F987E2-AAA7-4804-9A83-EAE38792A321}" destId="{D4C6B994-043C-4914-8F99-3B3409F74FF5}" srcOrd="23" destOrd="0" presId="urn:microsoft.com/office/officeart/2005/8/layout/radial6"/>
    <dgm:cxn modelId="{ADBE4527-3869-4CB1-A5B7-943C4F2B709C}" type="presParOf" srcId="{72F987E2-AAA7-4804-9A83-EAE38792A321}" destId="{3100067A-FFC4-478E-8D1A-31DAB5A90171}" srcOrd="24"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0067A-FFC4-478E-8D1A-31DAB5A90171}">
      <dsp:nvSpPr>
        <dsp:cNvPr id="0" name=""/>
        <dsp:cNvSpPr/>
      </dsp:nvSpPr>
      <dsp:spPr>
        <a:xfrm>
          <a:off x="4514779" y="439579"/>
          <a:ext cx="3940491" cy="3940491"/>
        </a:xfrm>
        <a:prstGeom prst="blockArc">
          <a:avLst>
            <a:gd name="adj1" fmla="val 13500000"/>
            <a:gd name="adj2" fmla="val 16200000"/>
            <a:gd name="adj3" fmla="val 344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90856FE-3FA5-4E64-9262-32DA8EABAA13}">
      <dsp:nvSpPr>
        <dsp:cNvPr id="0" name=""/>
        <dsp:cNvSpPr/>
      </dsp:nvSpPr>
      <dsp:spPr>
        <a:xfrm>
          <a:off x="4514779" y="439579"/>
          <a:ext cx="3940491" cy="3940491"/>
        </a:xfrm>
        <a:prstGeom prst="blockArc">
          <a:avLst>
            <a:gd name="adj1" fmla="val 10800000"/>
            <a:gd name="adj2" fmla="val 13500000"/>
            <a:gd name="adj3" fmla="val 3440"/>
          </a:avLst>
        </a:prstGeom>
        <a:gradFill rotWithShape="0">
          <a:gsLst>
            <a:gs pos="0">
              <a:schemeClr val="accent4">
                <a:hueOff val="8910593"/>
                <a:satOff val="-41115"/>
                <a:lumOff val="1513"/>
                <a:alphaOff val="0"/>
                <a:lumMod val="110000"/>
                <a:satMod val="105000"/>
                <a:tint val="67000"/>
              </a:schemeClr>
            </a:gs>
            <a:gs pos="50000">
              <a:schemeClr val="accent4">
                <a:hueOff val="8910593"/>
                <a:satOff val="-41115"/>
                <a:lumOff val="1513"/>
                <a:alphaOff val="0"/>
                <a:lumMod val="105000"/>
                <a:satMod val="103000"/>
                <a:tint val="73000"/>
              </a:schemeClr>
            </a:gs>
            <a:gs pos="100000">
              <a:schemeClr val="accent4">
                <a:hueOff val="8910593"/>
                <a:satOff val="-41115"/>
                <a:lumOff val="151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0B9EE7B-A2D5-4AFC-AA8B-30C1B3A875AD}">
      <dsp:nvSpPr>
        <dsp:cNvPr id="0" name=""/>
        <dsp:cNvSpPr/>
      </dsp:nvSpPr>
      <dsp:spPr>
        <a:xfrm>
          <a:off x="4514621" y="464320"/>
          <a:ext cx="3940491" cy="3940491"/>
        </a:xfrm>
        <a:prstGeom prst="blockArc">
          <a:avLst>
            <a:gd name="adj1" fmla="val 8602465"/>
            <a:gd name="adj2" fmla="val 10843927"/>
            <a:gd name="adj3" fmla="val 3440"/>
          </a:avLst>
        </a:prstGeom>
        <a:gradFill rotWithShape="0">
          <a:gsLst>
            <a:gs pos="0">
              <a:schemeClr val="accent4">
                <a:hueOff val="7425494"/>
                <a:satOff val="-34263"/>
                <a:lumOff val="1261"/>
                <a:alphaOff val="0"/>
                <a:lumMod val="110000"/>
                <a:satMod val="105000"/>
                <a:tint val="67000"/>
              </a:schemeClr>
            </a:gs>
            <a:gs pos="50000">
              <a:schemeClr val="accent4">
                <a:hueOff val="7425494"/>
                <a:satOff val="-34263"/>
                <a:lumOff val="1261"/>
                <a:alphaOff val="0"/>
                <a:lumMod val="105000"/>
                <a:satMod val="103000"/>
                <a:tint val="73000"/>
              </a:schemeClr>
            </a:gs>
            <a:gs pos="100000">
              <a:schemeClr val="accent4">
                <a:hueOff val="7425494"/>
                <a:satOff val="-34263"/>
                <a:lumOff val="12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51E73A2-2BE0-4A4C-B9AA-91271EBB71C2}">
      <dsp:nvSpPr>
        <dsp:cNvPr id="0" name=""/>
        <dsp:cNvSpPr/>
      </dsp:nvSpPr>
      <dsp:spPr>
        <a:xfrm>
          <a:off x="4495989" y="439670"/>
          <a:ext cx="3940491" cy="3940491"/>
        </a:xfrm>
        <a:prstGeom prst="blockArc">
          <a:avLst>
            <a:gd name="adj1" fmla="val 5366641"/>
            <a:gd name="adj2" fmla="val 8547607"/>
            <a:gd name="adj3" fmla="val 3440"/>
          </a:avLst>
        </a:prstGeom>
        <a:gradFill rotWithShape="0">
          <a:gsLst>
            <a:gs pos="0">
              <a:schemeClr val="accent4">
                <a:hueOff val="5940396"/>
                <a:satOff val="-27410"/>
                <a:lumOff val="1009"/>
                <a:alphaOff val="0"/>
                <a:lumMod val="110000"/>
                <a:satMod val="105000"/>
                <a:tint val="67000"/>
              </a:schemeClr>
            </a:gs>
            <a:gs pos="50000">
              <a:schemeClr val="accent4">
                <a:hueOff val="5940396"/>
                <a:satOff val="-27410"/>
                <a:lumOff val="1009"/>
                <a:alphaOff val="0"/>
                <a:lumMod val="105000"/>
                <a:satMod val="103000"/>
                <a:tint val="73000"/>
              </a:schemeClr>
            </a:gs>
            <a:gs pos="100000">
              <a:schemeClr val="accent4">
                <a:hueOff val="5940396"/>
                <a:satOff val="-27410"/>
                <a:lumOff val="10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E2B6939-93FA-4BA3-9E56-617444FBE3A7}">
      <dsp:nvSpPr>
        <dsp:cNvPr id="0" name=""/>
        <dsp:cNvSpPr/>
      </dsp:nvSpPr>
      <dsp:spPr>
        <a:xfrm>
          <a:off x="4514927" y="439579"/>
          <a:ext cx="3940491" cy="3940491"/>
        </a:xfrm>
        <a:prstGeom prst="blockArc">
          <a:avLst>
            <a:gd name="adj1" fmla="val 2292678"/>
            <a:gd name="adj2" fmla="val 5400262"/>
            <a:gd name="adj3" fmla="val 3440"/>
          </a:avLst>
        </a:prstGeom>
        <a:gradFill rotWithShape="0">
          <a:gsLst>
            <a:gs pos="0">
              <a:schemeClr val="accent4">
                <a:hueOff val="4455297"/>
                <a:satOff val="-20558"/>
                <a:lumOff val="756"/>
                <a:alphaOff val="0"/>
                <a:lumMod val="110000"/>
                <a:satMod val="105000"/>
                <a:tint val="67000"/>
              </a:schemeClr>
            </a:gs>
            <a:gs pos="50000">
              <a:schemeClr val="accent4">
                <a:hueOff val="4455297"/>
                <a:satOff val="-20558"/>
                <a:lumOff val="756"/>
                <a:alphaOff val="0"/>
                <a:lumMod val="105000"/>
                <a:satMod val="103000"/>
                <a:tint val="73000"/>
              </a:schemeClr>
            </a:gs>
            <a:gs pos="100000">
              <a:schemeClr val="accent4">
                <a:hueOff val="4455297"/>
                <a:satOff val="-20558"/>
                <a:lumOff val="75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DCE0E7-7216-47A9-AAD8-39125DE7860E}">
      <dsp:nvSpPr>
        <dsp:cNvPr id="0" name=""/>
        <dsp:cNvSpPr/>
      </dsp:nvSpPr>
      <dsp:spPr>
        <a:xfrm>
          <a:off x="4514779" y="439767"/>
          <a:ext cx="3940491" cy="3940491"/>
        </a:xfrm>
        <a:prstGeom prst="blockArc">
          <a:avLst>
            <a:gd name="adj1" fmla="val 21599667"/>
            <a:gd name="adj2" fmla="val 2292254"/>
            <a:gd name="adj3" fmla="val 3440"/>
          </a:avLst>
        </a:prstGeom>
        <a:gradFill rotWithShape="0">
          <a:gsLst>
            <a:gs pos="0">
              <a:schemeClr val="accent4">
                <a:hueOff val="2970198"/>
                <a:satOff val="-13705"/>
                <a:lumOff val="504"/>
                <a:alphaOff val="0"/>
                <a:lumMod val="110000"/>
                <a:satMod val="105000"/>
                <a:tint val="67000"/>
              </a:schemeClr>
            </a:gs>
            <a:gs pos="50000">
              <a:schemeClr val="accent4">
                <a:hueOff val="2970198"/>
                <a:satOff val="-13705"/>
                <a:lumOff val="504"/>
                <a:alphaOff val="0"/>
                <a:lumMod val="105000"/>
                <a:satMod val="103000"/>
                <a:tint val="73000"/>
              </a:schemeClr>
            </a:gs>
            <a:gs pos="100000">
              <a:schemeClr val="accent4">
                <a:hueOff val="2970198"/>
                <a:satOff val="-13705"/>
                <a:lumOff val="5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AFB5426-DFD0-4810-95D4-DDD7B219F240}">
      <dsp:nvSpPr>
        <dsp:cNvPr id="0" name=""/>
        <dsp:cNvSpPr/>
      </dsp:nvSpPr>
      <dsp:spPr>
        <a:xfrm>
          <a:off x="4514779" y="439579"/>
          <a:ext cx="3940491" cy="3940491"/>
        </a:xfrm>
        <a:prstGeom prst="blockArc">
          <a:avLst>
            <a:gd name="adj1" fmla="val 18900000"/>
            <a:gd name="adj2" fmla="val 0"/>
            <a:gd name="adj3" fmla="val 3440"/>
          </a:avLst>
        </a:prstGeom>
        <a:gradFill rotWithShape="0">
          <a:gsLst>
            <a:gs pos="0">
              <a:schemeClr val="accent4">
                <a:hueOff val="1485099"/>
                <a:satOff val="-6853"/>
                <a:lumOff val="252"/>
                <a:alphaOff val="0"/>
                <a:lumMod val="110000"/>
                <a:satMod val="105000"/>
                <a:tint val="67000"/>
              </a:schemeClr>
            </a:gs>
            <a:gs pos="50000">
              <a:schemeClr val="accent4">
                <a:hueOff val="1485099"/>
                <a:satOff val="-6853"/>
                <a:lumOff val="252"/>
                <a:alphaOff val="0"/>
                <a:lumMod val="105000"/>
                <a:satMod val="103000"/>
                <a:tint val="73000"/>
              </a:schemeClr>
            </a:gs>
            <a:gs pos="100000">
              <a:schemeClr val="accent4">
                <a:hueOff val="1485099"/>
                <a:satOff val="-6853"/>
                <a:lumOff val="25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503D7E0-4388-4661-90F9-7100268CB57D}">
      <dsp:nvSpPr>
        <dsp:cNvPr id="0" name=""/>
        <dsp:cNvSpPr/>
      </dsp:nvSpPr>
      <dsp:spPr>
        <a:xfrm>
          <a:off x="4514779" y="439579"/>
          <a:ext cx="3940491" cy="3940491"/>
        </a:xfrm>
        <a:prstGeom prst="blockArc">
          <a:avLst>
            <a:gd name="adj1" fmla="val 16200000"/>
            <a:gd name="adj2" fmla="val 18900000"/>
            <a:gd name="adj3" fmla="val 34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DED4A0C-6E88-47FE-8A66-05DD313E6B0F}">
      <dsp:nvSpPr>
        <dsp:cNvPr id="0" name=""/>
        <dsp:cNvSpPr/>
      </dsp:nvSpPr>
      <dsp:spPr>
        <a:xfrm>
          <a:off x="5697395" y="1737470"/>
          <a:ext cx="1575259" cy="134470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MEMOn</a:t>
          </a:r>
          <a:endParaRPr lang="en-US" sz="2800" b="1" kern="1200" dirty="0"/>
        </a:p>
      </dsp:txBody>
      <dsp:txXfrm>
        <a:off x="5928086" y="1934398"/>
        <a:ext cx="1113877" cy="950853"/>
      </dsp:txXfrm>
    </dsp:sp>
    <dsp:sp modelId="{D3D14F18-87AF-47DB-88D1-5EF1CFE6DFC2}">
      <dsp:nvSpPr>
        <dsp:cNvPr id="0" name=""/>
        <dsp:cNvSpPr/>
      </dsp:nvSpPr>
      <dsp:spPr>
        <a:xfrm>
          <a:off x="5653017" y="2817"/>
          <a:ext cx="1664014" cy="941296"/>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Geospatial module</a:t>
          </a:r>
          <a:endParaRPr lang="en-US" sz="1800" kern="1200" dirty="0"/>
        </a:p>
      </dsp:txBody>
      <dsp:txXfrm>
        <a:off x="5896706" y="140667"/>
        <a:ext cx="1176636" cy="665596"/>
      </dsp:txXfrm>
    </dsp:sp>
    <dsp:sp modelId="{5DDE7BF8-8071-4434-997C-F992E272AF0F}">
      <dsp:nvSpPr>
        <dsp:cNvPr id="0" name=""/>
        <dsp:cNvSpPr/>
      </dsp:nvSpPr>
      <dsp:spPr>
        <a:xfrm>
          <a:off x="7022230" y="569964"/>
          <a:ext cx="1664014" cy="941296"/>
        </a:xfrm>
        <a:prstGeom prst="ellipse">
          <a:avLst/>
        </a:prstGeom>
        <a:gradFill rotWithShape="0">
          <a:gsLst>
            <a:gs pos="0">
              <a:schemeClr val="accent4">
                <a:hueOff val="1485099"/>
                <a:satOff val="-6853"/>
                <a:lumOff val="252"/>
                <a:alphaOff val="0"/>
                <a:lumMod val="110000"/>
                <a:satMod val="105000"/>
                <a:tint val="67000"/>
              </a:schemeClr>
            </a:gs>
            <a:gs pos="50000">
              <a:schemeClr val="accent4">
                <a:hueOff val="1485099"/>
                <a:satOff val="-6853"/>
                <a:lumOff val="252"/>
                <a:alphaOff val="0"/>
                <a:lumMod val="105000"/>
                <a:satMod val="103000"/>
                <a:tint val="73000"/>
              </a:schemeClr>
            </a:gs>
            <a:gs pos="100000">
              <a:schemeClr val="accent4">
                <a:hueOff val="1485099"/>
                <a:satOff val="-6853"/>
                <a:lumOff val="2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Temporal module</a:t>
          </a:r>
          <a:endParaRPr lang="en-US" sz="1800" kern="1200" dirty="0"/>
        </a:p>
      </dsp:txBody>
      <dsp:txXfrm>
        <a:off x="7265919" y="707814"/>
        <a:ext cx="1176636" cy="665596"/>
      </dsp:txXfrm>
    </dsp:sp>
    <dsp:sp modelId="{D79B9CB4-D153-49F7-9EA4-BD05BCAB7350}">
      <dsp:nvSpPr>
        <dsp:cNvPr id="0" name=""/>
        <dsp:cNvSpPr/>
      </dsp:nvSpPr>
      <dsp:spPr>
        <a:xfrm>
          <a:off x="7589376" y="1939176"/>
          <a:ext cx="1664014" cy="941296"/>
        </a:xfrm>
        <a:prstGeom prst="ellipse">
          <a:avLst/>
        </a:prstGeom>
        <a:gradFill rotWithShape="0">
          <a:gsLst>
            <a:gs pos="0">
              <a:schemeClr val="accent4">
                <a:hueOff val="2970198"/>
                <a:satOff val="-13705"/>
                <a:lumOff val="504"/>
                <a:alphaOff val="0"/>
                <a:lumMod val="110000"/>
                <a:satMod val="105000"/>
                <a:tint val="67000"/>
              </a:schemeClr>
            </a:gs>
            <a:gs pos="50000">
              <a:schemeClr val="accent4">
                <a:hueOff val="2970198"/>
                <a:satOff val="-13705"/>
                <a:lumOff val="504"/>
                <a:alphaOff val="0"/>
                <a:lumMod val="105000"/>
                <a:satMod val="103000"/>
                <a:tint val="73000"/>
              </a:schemeClr>
            </a:gs>
            <a:gs pos="100000">
              <a:schemeClr val="accent4">
                <a:hueOff val="2970198"/>
                <a:satOff val="-13705"/>
                <a:lumOff val="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Disaster module</a:t>
          </a:r>
          <a:endParaRPr lang="en-US" sz="1800" kern="1200" dirty="0"/>
        </a:p>
      </dsp:txBody>
      <dsp:txXfrm>
        <a:off x="7833065" y="2077026"/>
        <a:ext cx="1176636" cy="665596"/>
      </dsp:txXfrm>
    </dsp:sp>
    <dsp:sp modelId="{74B9B20C-5725-44B9-A6E0-F88544F91020}">
      <dsp:nvSpPr>
        <dsp:cNvPr id="0" name=""/>
        <dsp:cNvSpPr/>
      </dsp:nvSpPr>
      <dsp:spPr>
        <a:xfrm>
          <a:off x="7067562" y="3136937"/>
          <a:ext cx="1878150" cy="941296"/>
        </a:xfrm>
        <a:prstGeom prst="ellipse">
          <a:avLst/>
        </a:prstGeom>
        <a:gradFill rotWithShape="0">
          <a:gsLst>
            <a:gs pos="0">
              <a:schemeClr val="accent4">
                <a:hueOff val="4455297"/>
                <a:satOff val="-20558"/>
                <a:lumOff val="756"/>
                <a:alphaOff val="0"/>
                <a:lumMod val="110000"/>
                <a:satMod val="105000"/>
                <a:tint val="67000"/>
              </a:schemeClr>
            </a:gs>
            <a:gs pos="50000">
              <a:schemeClr val="accent4">
                <a:hueOff val="4455297"/>
                <a:satOff val="-20558"/>
                <a:lumOff val="756"/>
                <a:alphaOff val="0"/>
                <a:lumMod val="105000"/>
                <a:satMod val="103000"/>
                <a:tint val="73000"/>
              </a:schemeClr>
            </a:gs>
            <a:gs pos="100000">
              <a:schemeClr val="accent4">
                <a:hueOff val="4455297"/>
                <a:satOff val="-20558"/>
                <a:lumOff val="7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Environmental process module</a:t>
          </a:r>
          <a:endParaRPr lang="en-US" sz="1800" kern="1200" dirty="0"/>
        </a:p>
      </dsp:txBody>
      <dsp:txXfrm>
        <a:off x="7342611" y="3274787"/>
        <a:ext cx="1328052" cy="665596"/>
      </dsp:txXfrm>
    </dsp:sp>
    <dsp:sp modelId="{D3169B00-159C-407E-B699-DA206B44BCBE}">
      <dsp:nvSpPr>
        <dsp:cNvPr id="0" name=""/>
        <dsp:cNvSpPr/>
      </dsp:nvSpPr>
      <dsp:spPr>
        <a:xfrm>
          <a:off x="5383529" y="3875535"/>
          <a:ext cx="2202991" cy="941296"/>
        </a:xfrm>
        <a:prstGeom prst="ellipse">
          <a:avLst/>
        </a:prstGeom>
        <a:gradFill rotWithShape="0">
          <a:gsLst>
            <a:gs pos="0">
              <a:schemeClr val="accent4">
                <a:hueOff val="5940396"/>
                <a:satOff val="-27410"/>
                <a:lumOff val="1009"/>
                <a:alphaOff val="0"/>
                <a:lumMod val="110000"/>
                <a:satMod val="105000"/>
                <a:tint val="67000"/>
              </a:schemeClr>
            </a:gs>
            <a:gs pos="50000">
              <a:schemeClr val="accent4">
                <a:hueOff val="5940396"/>
                <a:satOff val="-27410"/>
                <a:lumOff val="1009"/>
                <a:alphaOff val="0"/>
                <a:lumMod val="105000"/>
                <a:satMod val="103000"/>
                <a:tint val="73000"/>
              </a:schemeClr>
            </a:gs>
            <a:gs pos="100000">
              <a:schemeClr val="accent4">
                <a:hueOff val="5940396"/>
                <a:satOff val="-27410"/>
                <a:lumOff val="10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Environmental material module</a:t>
          </a:r>
          <a:endParaRPr lang="en-US" sz="1800" kern="1200" dirty="0"/>
        </a:p>
      </dsp:txBody>
      <dsp:txXfrm>
        <a:off x="5706150" y="4013385"/>
        <a:ext cx="1557749" cy="665596"/>
      </dsp:txXfrm>
    </dsp:sp>
    <dsp:sp modelId="{F5D2A926-DBE9-4354-B445-F6C2B06DFFB2}">
      <dsp:nvSpPr>
        <dsp:cNvPr id="0" name=""/>
        <dsp:cNvSpPr/>
      </dsp:nvSpPr>
      <dsp:spPr>
        <a:xfrm>
          <a:off x="3935729" y="3119117"/>
          <a:ext cx="1990221" cy="941296"/>
        </a:xfrm>
        <a:prstGeom prst="ellipse">
          <a:avLst/>
        </a:prstGeom>
        <a:gradFill rotWithShape="0">
          <a:gsLst>
            <a:gs pos="0">
              <a:schemeClr val="accent4">
                <a:hueOff val="7425494"/>
                <a:satOff val="-34263"/>
                <a:lumOff val="1261"/>
                <a:alphaOff val="0"/>
                <a:lumMod val="110000"/>
                <a:satMod val="105000"/>
                <a:tint val="67000"/>
              </a:schemeClr>
            </a:gs>
            <a:gs pos="50000">
              <a:schemeClr val="accent4">
                <a:hueOff val="7425494"/>
                <a:satOff val="-34263"/>
                <a:lumOff val="1261"/>
                <a:alphaOff val="0"/>
                <a:lumMod val="105000"/>
                <a:satMod val="103000"/>
                <a:tint val="73000"/>
              </a:schemeClr>
            </a:gs>
            <a:gs pos="100000">
              <a:schemeClr val="accent4">
                <a:hueOff val="7425494"/>
                <a:satOff val="-34263"/>
                <a:lumOff val="12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Infrastructure module</a:t>
          </a:r>
          <a:endParaRPr lang="en-US" sz="1800" kern="1200" dirty="0"/>
        </a:p>
      </dsp:txBody>
      <dsp:txXfrm>
        <a:off x="4227190" y="3256967"/>
        <a:ext cx="1407299" cy="665596"/>
      </dsp:txXfrm>
    </dsp:sp>
    <dsp:sp modelId="{2771538F-B50B-4C58-9B52-0EFDD3DA9EB8}">
      <dsp:nvSpPr>
        <dsp:cNvPr id="0" name=""/>
        <dsp:cNvSpPr/>
      </dsp:nvSpPr>
      <dsp:spPr>
        <a:xfrm>
          <a:off x="3481706" y="1939176"/>
          <a:ext cx="2133919" cy="941296"/>
        </a:xfrm>
        <a:prstGeom prst="ellipse">
          <a:avLst/>
        </a:prstGeom>
        <a:gradFill rotWithShape="0">
          <a:gsLst>
            <a:gs pos="0">
              <a:schemeClr val="accent4">
                <a:hueOff val="8910593"/>
                <a:satOff val="-41115"/>
                <a:lumOff val="1513"/>
                <a:alphaOff val="0"/>
                <a:lumMod val="110000"/>
                <a:satMod val="105000"/>
                <a:tint val="67000"/>
              </a:schemeClr>
            </a:gs>
            <a:gs pos="50000">
              <a:schemeClr val="accent4">
                <a:hueOff val="8910593"/>
                <a:satOff val="-41115"/>
                <a:lumOff val="1513"/>
                <a:alphaOff val="0"/>
                <a:lumMod val="105000"/>
                <a:satMod val="103000"/>
                <a:tint val="73000"/>
              </a:schemeClr>
            </a:gs>
            <a:gs pos="100000">
              <a:schemeClr val="accent4">
                <a:hueOff val="8910593"/>
                <a:satOff val="-41115"/>
                <a:lumOff val="15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Observation &amp; Measurement module</a:t>
          </a:r>
        </a:p>
      </dsp:txBody>
      <dsp:txXfrm>
        <a:off x="3794211" y="2077026"/>
        <a:ext cx="1508909" cy="665596"/>
      </dsp:txXfrm>
    </dsp:sp>
    <dsp:sp modelId="{A9B39065-7D70-4266-88DB-B34E933BD9B9}">
      <dsp:nvSpPr>
        <dsp:cNvPr id="0" name=""/>
        <dsp:cNvSpPr/>
      </dsp:nvSpPr>
      <dsp:spPr>
        <a:xfrm>
          <a:off x="4283805" y="569964"/>
          <a:ext cx="1664014" cy="941296"/>
        </a:xfrm>
        <a:prstGeom prst="ellips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Sensor &amp; Sensing module</a:t>
          </a:r>
          <a:endParaRPr lang="en-US" sz="1800" kern="1200" dirty="0"/>
        </a:p>
      </dsp:txBody>
      <dsp:txXfrm>
        <a:off x="4527494" y="707814"/>
        <a:ext cx="1176636" cy="6655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97B6B-C071-45AF-B1A7-72D43B268FD4}" type="datetime1">
              <a:rPr lang="fr-FR" smtClean="0"/>
              <a:t>01/07/2019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2019</a:t>
            </a: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4E6F57-C819-43B0-ACE3-7A2AEB8A3519}" type="slidenum">
              <a:rPr lang="fr-FR" smtClean="0"/>
              <a:t>‹N°›</a:t>
            </a:fld>
            <a:endParaRPr lang="fr-FR"/>
          </a:p>
        </p:txBody>
      </p:sp>
    </p:spTree>
    <p:extLst>
      <p:ext uri="{BB962C8B-B14F-4D97-AF65-F5344CB8AC3E}">
        <p14:creationId xmlns:p14="http://schemas.microsoft.com/office/powerpoint/2010/main" val="336908884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4150F-618C-4BA9-ACCF-54EA51C3BC0B}" type="datetime1">
              <a:rPr lang="fr-FR" smtClean="0"/>
              <a:t>01/07/2019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2019</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8268C-F79D-4ADC-B3BA-3AA0AB4CA48C}" type="slidenum">
              <a:rPr lang="fr-FR" smtClean="0"/>
              <a:t>‹N°›</a:t>
            </a:fld>
            <a:endParaRPr lang="fr-FR"/>
          </a:p>
        </p:txBody>
      </p:sp>
    </p:spTree>
    <p:extLst>
      <p:ext uri="{BB962C8B-B14F-4D97-AF65-F5344CB8AC3E}">
        <p14:creationId xmlns:p14="http://schemas.microsoft.com/office/powerpoint/2010/main" val="20494631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421104DB-FC0F-448E-8239-47CDDA595637}"/>
              </a:ext>
            </a:extLst>
          </p:cNvPr>
          <p:cNvSpPr>
            <a:spLocks noGrp="1"/>
          </p:cNvSpPr>
          <p:nvPr>
            <p:ph type="dt" idx="1"/>
          </p:nvPr>
        </p:nvSpPr>
        <p:spPr/>
        <p:txBody>
          <a:bodyPr/>
          <a:lstStyle/>
          <a:p>
            <a:fld id="{817D6DB5-A3E4-4EAA-B1D5-D0296B0C4F22}" type="datetime1">
              <a:rPr lang="fr-FR" smtClean="0"/>
              <a:t>01/07/2019</a:t>
            </a:fld>
            <a:endParaRPr lang="fr-FR"/>
          </a:p>
        </p:txBody>
      </p:sp>
    </p:spTree>
    <p:extLst>
      <p:ext uri="{BB962C8B-B14F-4D97-AF65-F5344CB8AC3E}">
        <p14:creationId xmlns:p14="http://schemas.microsoft.com/office/powerpoint/2010/main" val="224283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 pk nous </a:t>
            </a:r>
            <a:r>
              <a:rPr lang="en-US" dirty="0" err="1"/>
              <a:t>avons</a:t>
            </a:r>
            <a:r>
              <a:rPr lang="en-US" dirty="0"/>
              <a:t> propose </a:t>
            </a:r>
            <a:r>
              <a:rPr lang="en-US" dirty="0" err="1"/>
              <a:t>une</a:t>
            </a:r>
            <a:r>
              <a:rPr lang="en-US" dirty="0"/>
              <a:t> </a:t>
            </a:r>
            <a:r>
              <a:rPr lang="en-US" dirty="0" err="1"/>
              <a:t>ontologie</a:t>
            </a:r>
            <a:r>
              <a:rPr lang="en-US" dirty="0"/>
              <a:t> </a:t>
            </a:r>
            <a:r>
              <a:rPr lang="en-US" dirty="0" err="1"/>
              <a:t>modulaire</a:t>
            </a:r>
            <a:r>
              <a:rPr lang="en-US" dirty="0"/>
              <a:t> pour le </a:t>
            </a:r>
            <a:r>
              <a:rPr lang="en-US" dirty="0" err="1"/>
              <a:t>domaine</a:t>
            </a:r>
            <a:r>
              <a:rPr lang="en-US" dirty="0"/>
              <a:t> de </a:t>
            </a:r>
            <a:r>
              <a:rPr lang="en-US" dirty="0" err="1"/>
              <a:t>l’environnement</a:t>
            </a:r>
            <a:r>
              <a:rPr lang="en-US" dirty="0"/>
              <a:t> </a:t>
            </a:r>
            <a:r>
              <a:rPr lang="en-US" dirty="0" err="1"/>
              <a:t>appelé</a:t>
            </a:r>
            <a:r>
              <a:rPr lang="en-US" dirty="0"/>
              <a:t> </a:t>
            </a:r>
            <a:r>
              <a:rPr lang="en-US" dirty="0" err="1"/>
              <a:t>MEMOn</a:t>
            </a:r>
            <a:r>
              <a:rPr lang="en-US" dirty="0"/>
              <a:t> et on a </a:t>
            </a:r>
            <a:r>
              <a:rPr lang="en-US" dirty="0" err="1"/>
              <a:t>choisit</a:t>
            </a:r>
            <a:r>
              <a:rPr lang="en-US" dirty="0"/>
              <a:t> </a:t>
            </a:r>
            <a:r>
              <a:rPr lang="en-US" dirty="0" err="1"/>
              <a:t>une</a:t>
            </a:r>
            <a:r>
              <a:rPr lang="en-US" dirty="0"/>
              <a:t> </a:t>
            </a:r>
            <a:r>
              <a:rPr lang="en-US" dirty="0" err="1"/>
              <a:t>méthodologie</a:t>
            </a:r>
            <a:r>
              <a:rPr lang="en-US" dirty="0"/>
              <a:t> agile pour son </a:t>
            </a:r>
            <a:r>
              <a:rPr lang="en-US" dirty="0" err="1"/>
              <a:t>développement</a:t>
            </a:r>
            <a:r>
              <a:rPr lang="en-US" dirty="0"/>
              <a:t>, </a:t>
            </a:r>
            <a:r>
              <a:rPr lang="en-US" dirty="0" err="1"/>
              <a:t>Cette</a:t>
            </a:r>
            <a:r>
              <a:rPr lang="en-US" dirty="0"/>
              <a:t> </a:t>
            </a:r>
            <a:r>
              <a:rPr lang="en-US" dirty="0" err="1"/>
              <a:t>metholog</a:t>
            </a:r>
            <a:r>
              <a:rPr lang="en-US" dirty="0"/>
              <a:t> </a:t>
            </a:r>
            <a:r>
              <a:rPr lang="en-US" dirty="0" err="1"/>
              <a:t>comporte</a:t>
            </a:r>
            <a:r>
              <a:rPr lang="en-US" dirty="0"/>
              <a:t> 4 phases:</a:t>
            </a:r>
          </a:p>
          <a:p>
            <a:r>
              <a:rPr lang="en-US" dirty="0"/>
              <a:t>La phase </a:t>
            </a:r>
            <a:r>
              <a:rPr lang="en-US" dirty="0" err="1"/>
              <a:t>d’exploration</a:t>
            </a:r>
            <a:r>
              <a:rPr lang="en-US" dirty="0"/>
              <a:t> </a:t>
            </a:r>
            <a:r>
              <a:rPr lang="en-US" dirty="0" err="1"/>
              <a:t>où</a:t>
            </a:r>
            <a:r>
              <a:rPr lang="en-US" dirty="0"/>
              <a:t> on a fait des reunions </a:t>
            </a:r>
            <a:r>
              <a:rPr lang="en-US" dirty="0" err="1"/>
              <a:t>successives</a:t>
            </a:r>
            <a:r>
              <a:rPr lang="en-US" dirty="0"/>
              <a:t> avec </a:t>
            </a:r>
            <a:r>
              <a:rPr lang="en-US" dirty="0" err="1"/>
              <a:t>notre</a:t>
            </a:r>
            <a:r>
              <a:rPr lang="en-US" dirty="0"/>
              <a:t> </a:t>
            </a:r>
            <a:r>
              <a:rPr lang="en-US" dirty="0" err="1"/>
              <a:t>partenaire</a:t>
            </a:r>
            <a:r>
              <a:rPr lang="en-US" dirty="0"/>
              <a:t> du </a:t>
            </a:r>
            <a:r>
              <a:rPr lang="en-US" dirty="0" err="1"/>
              <a:t>projet</a:t>
            </a:r>
            <a:r>
              <a:rPr lang="en-US" dirty="0"/>
              <a:t> </a:t>
            </a:r>
            <a:r>
              <a:rPr lang="en-US" dirty="0" err="1"/>
              <a:t>l’OSS</a:t>
            </a:r>
            <a:r>
              <a:rPr lang="en-US" dirty="0"/>
              <a:t> et nous </a:t>
            </a:r>
            <a:r>
              <a:rPr lang="en-US" dirty="0" err="1"/>
              <a:t>avons</a:t>
            </a:r>
            <a:r>
              <a:rPr lang="en-US" dirty="0"/>
              <a:t> </a:t>
            </a:r>
            <a:r>
              <a:rPr lang="en-US" dirty="0" err="1"/>
              <a:t>extrait</a:t>
            </a:r>
            <a:r>
              <a:rPr lang="en-US" dirty="0"/>
              <a:t> les </a:t>
            </a:r>
            <a:r>
              <a:rPr lang="en-US" dirty="0" err="1"/>
              <a:t>exigneces</a:t>
            </a:r>
            <a:r>
              <a:rPr lang="en-US" dirty="0"/>
              <a:t> </a:t>
            </a:r>
            <a:r>
              <a:rPr lang="en-US" dirty="0" err="1"/>
              <a:t>tq</a:t>
            </a:r>
            <a:r>
              <a:rPr lang="en-US" dirty="0"/>
              <a:t> … la modularization de </a:t>
            </a:r>
            <a:r>
              <a:rPr lang="en-US" dirty="0" err="1"/>
              <a:t>l’ontologie</a:t>
            </a:r>
            <a:r>
              <a:rPr lang="en-US" dirty="0"/>
              <a:t> </a:t>
            </a:r>
            <a:r>
              <a:rPr lang="en-US" dirty="0" err="1"/>
              <a:t>afin</a:t>
            </a:r>
            <a:r>
              <a:rPr lang="en-US" dirty="0"/>
              <a:t> de </a:t>
            </a:r>
            <a:r>
              <a:rPr lang="en-US" dirty="0" err="1"/>
              <a:t>maintenir</a:t>
            </a:r>
            <a:r>
              <a:rPr lang="en-US" dirty="0"/>
              <a:t> la </a:t>
            </a:r>
            <a:r>
              <a:rPr lang="en-US" dirty="0" err="1"/>
              <a:t>clarité</a:t>
            </a:r>
            <a:r>
              <a:rPr lang="en-US" dirty="0"/>
              <a:t> de </a:t>
            </a:r>
            <a:r>
              <a:rPr lang="en-US" dirty="0" err="1"/>
              <a:t>l’ontologie</a:t>
            </a:r>
            <a:r>
              <a:rPr lang="en-US" dirty="0"/>
              <a:t>, la reutilization … </a:t>
            </a:r>
            <a:r>
              <a:rPr lang="en-US" dirty="0" err="1"/>
              <a:t>afin</a:t>
            </a:r>
            <a:r>
              <a:rPr lang="en-US" dirty="0"/>
              <a:t> de </a:t>
            </a:r>
            <a:r>
              <a:rPr lang="en-US" dirty="0" err="1"/>
              <a:t>garantir</a:t>
            </a:r>
            <a:r>
              <a:rPr lang="en-US" dirty="0"/>
              <a:t> </a:t>
            </a:r>
            <a:r>
              <a:rPr lang="en-US" dirty="0" err="1"/>
              <a:t>l’interop</a:t>
            </a:r>
            <a:r>
              <a:rPr lang="en-US" dirty="0"/>
              <a:t> </a:t>
            </a:r>
            <a:r>
              <a:rPr lang="en-US" dirty="0" err="1"/>
              <a:t>semantique</a:t>
            </a:r>
            <a:r>
              <a:rPr lang="en-US" dirty="0"/>
              <a:t> entre </a:t>
            </a:r>
            <a:r>
              <a:rPr lang="en-US" dirty="0" err="1"/>
              <a:t>differentes</a:t>
            </a:r>
            <a:r>
              <a:rPr lang="en-US" dirty="0"/>
              <a:t> ontologies et </a:t>
            </a:r>
            <a:r>
              <a:rPr lang="en-US" dirty="0" err="1"/>
              <a:t>faciliter</a:t>
            </a:r>
            <a:r>
              <a:rPr lang="en-US" dirty="0"/>
              <a:t> la maintenance de </a:t>
            </a:r>
            <a:r>
              <a:rPr lang="en-US" dirty="0" err="1"/>
              <a:t>notre</a:t>
            </a:r>
            <a:r>
              <a:rPr lang="en-US" dirty="0"/>
              <a:t> </a:t>
            </a:r>
            <a:r>
              <a:rPr lang="en-US" dirty="0" err="1"/>
              <a:t>ontologie</a:t>
            </a:r>
            <a:r>
              <a:rPr lang="en-US" dirty="0"/>
              <a:t>.</a:t>
            </a:r>
          </a:p>
          <a:p>
            <a:r>
              <a:rPr lang="en-US" dirty="0" err="1"/>
              <a:t>Ensuite</a:t>
            </a:r>
            <a:r>
              <a:rPr lang="en-US" dirty="0"/>
              <a:t> la phase de planification </a:t>
            </a:r>
            <a:r>
              <a:rPr lang="en-US" dirty="0" err="1"/>
              <a:t>ou</a:t>
            </a:r>
            <a:r>
              <a:rPr lang="en-US" dirty="0"/>
              <a:t> on a </a:t>
            </a:r>
            <a:r>
              <a:rPr lang="en-US" dirty="0" err="1"/>
              <a:t>definit</a:t>
            </a:r>
            <a:r>
              <a:rPr lang="en-US" dirty="0"/>
              <a:t> un ensemble de competency questions, Les CQs </a:t>
            </a:r>
            <a:r>
              <a:rPr lang="en-US" dirty="0" err="1"/>
              <a:t>sont</a:t>
            </a:r>
            <a:r>
              <a:rPr lang="en-US" dirty="0"/>
              <a:t> des questions defines </a:t>
            </a:r>
            <a:r>
              <a:rPr lang="en-US" dirty="0" err="1"/>
              <a:t>en</a:t>
            </a:r>
            <a:r>
              <a:rPr lang="en-US" dirty="0"/>
              <a:t> </a:t>
            </a:r>
            <a:r>
              <a:rPr lang="en-US" dirty="0" err="1"/>
              <a:t>langage</a:t>
            </a:r>
            <a:r>
              <a:rPr lang="en-US" dirty="0"/>
              <a:t> naturel </a:t>
            </a:r>
            <a:r>
              <a:rPr lang="en-US" dirty="0" err="1"/>
              <a:t>auquelles</a:t>
            </a:r>
            <a:r>
              <a:rPr lang="en-US" dirty="0"/>
              <a:t> </a:t>
            </a:r>
            <a:r>
              <a:rPr lang="en-US" dirty="0" err="1"/>
              <a:t>l’ontologie</a:t>
            </a:r>
            <a:r>
              <a:rPr lang="en-US" dirty="0"/>
              <a:t> </a:t>
            </a:r>
            <a:r>
              <a:rPr lang="en-US" dirty="0" err="1"/>
              <a:t>doit</a:t>
            </a:r>
            <a:r>
              <a:rPr lang="en-US" dirty="0"/>
              <a:t> </a:t>
            </a:r>
            <a:r>
              <a:rPr lang="en-US" dirty="0" err="1"/>
              <a:t>repondre</a:t>
            </a:r>
            <a:r>
              <a:rPr lang="en-US" dirty="0"/>
              <a:t> </a:t>
            </a:r>
            <a:r>
              <a:rPr lang="en-US" dirty="0" err="1"/>
              <a:t>correctement</a:t>
            </a:r>
            <a:r>
              <a:rPr lang="en-US" dirty="0"/>
              <a:t>. A travers </a:t>
            </a:r>
            <a:r>
              <a:rPr lang="en-US" dirty="0" err="1"/>
              <a:t>ces</a:t>
            </a:r>
            <a:r>
              <a:rPr lang="en-US" dirty="0"/>
              <a:t> questions, nous </a:t>
            </a:r>
            <a:r>
              <a:rPr lang="en-US" dirty="0" err="1"/>
              <a:t>avons</a:t>
            </a:r>
            <a:r>
              <a:rPr lang="en-US" dirty="0"/>
              <a:t> </a:t>
            </a:r>
            <a:r>
              <a:rPr lang="en-US" dirty="0" err="1"/>
              <a:t>choisit</a:t>
            </a:r>
            <a:r>
              <a:rPr lang="en-US" dirty="0"/>
              <a:t> </a:t>
            </a:r>
            <a:r>
              <a:rPr lang="en-US" dirty="0" err="1"/>
              <a:t>nos</a:t>
            </a:r>
            <a:r>
              <a:rPr lang="en-US" dirty="0"/>
              <a:t> 8 modules, module </a:t>
            </a:r>
            <a:r>
              <a:rPr lang="en-US" dirty="0" err="1"/>
              <a:t>geospatiale</a:t>
            </a:r>
            <a:r>
              <a:rPr lang="en-US" dirty="0"/>
              <a:t> pour </a:t>
            </a:r>
            <a:r>
              <a:rPr lang="en-US" dirty="0" err="1"/>
              <a:t>representer</a:t>
            </a:r>
            <a:r>
              <a:rPr lang="en-US" dirty="0"/>
              <a:t> la dimension </a:t>
            </a:r>
            <a:r>
              <a:rPr lang="en-US" dirty="0" err="1"/>
              <a:t>geospatiale</a:t>
            </a:r>
            <a:r>
              <a:rPr lang="en-US" dirty="0"/>
              <a:t> des </a:t>
            </a:r>
            <a:r>
              <a:rPr lang="en-US" dirty="0" err="1"/>
              <a:t>donées</a:t>
            </a:r>
            <a:r>
              <a:rPr lang="en-US" dirty="0"/>
              <a:t>, …</a:t>
            </a:r>
          </a:p>
          <a:p>
            <a:r>
              <a:rPr lang="en-US" dirty="0" err="1"/>
              <a:t>Ensuite</a:t>
            </a:r>
            <a:r>
              <a:rPr lang="en-US" dirty="0"/>
              <a:t> la phase du </a:t>
            </a:r>
            <a:r>
              <a:rPr lang="en-US" dirty="0" err="1"/>
              <a:t>dévelopement</a:t>
            </a:r>
            <a:r>
              <a:rPr lang="en-US" dirty="0"/>
              <a:t> d’un module. </a:t>
            </a:r>
            <a:r>
              <a:rPr lang="en-US" dirty="0" err="1"/>
              <a:t>Cette</a:t>
            </a:r>
            <a:r>
              <a:rPr lang="en-US" dirty="0"/>
              <a:t> phase a </a:t>
            </a:r>
            <a:r>
              <a:rPr lang="en-US" dirty="0" err="1"/>
              <a:t>été</a:t>
            </a:r>
            <a:r>
              <a:rPr lang="en-US" dirty="0"/>
              <a:t> </a:t>
            </a:r>
            <a:r>
              <a:rPr lang="en-US" dirty="0" err="1"/>
              <a:t>faite</a:t>
            </a:r>
            <a:r>
              <a:rPr lang="en-US" dirty="0"/>
              <a:t> </a:t>
            </a:r>
            <a:r>
              <a:rPr lang="en-US" dirty="0" err="1"/>
              <a:t>en</a:t>
            </a:r>
            <a:r>
              <a:rPr lang="en-US" dirty="0"/>
              <a:t> 8 iterations </a:t>
            </a:r>
            <a:r>
              <a:rPr lang="en-US" dirty="0" err="1"/>
              <a:t>commençant</a:t>
            </a:r>
            <a:r>
              <a:rPr lang="en-US" dirty="0"/>
              <a:t> par la conceptualization du module, </a:t>
            </a:r>
            <a:r>
              <a:rPr lang="en-US" dirty="0" err="1"/>
              <a:t>sa</a:t>
            </a:r>
            <a:r>
              <a:rPr lang="en-US" dirty="0"/>
              <a:t> formalization avec le </a:t>
            </a:r>
            <a:r>
              <a:rPr lang="en-US" dirty="0" err="1"/>
              <a:t>langage</a:t>
            </a:r>
            <a:r>
              <a:rPr lang="en-US" dirty="0"/>
              <a:t> OWL </a:t>
            </a:r>
            <a:r>
              <a:rPr lang="en-US" dirty="0" err="1"/>
              <a:t>jusqu’a</a:t>
            </a:r>
            <a:r>
              <a:rPr lang="en-US" dirty="0"/>
              <a:t> son evaluation,</a:t>
            </a:r>
          </a:p>
          <a:p>
            <a:r>
              <a:rPr lang="en-US" dirty="0" err="1"/>
              <a:t>Finalement</a:t>
            </a:r>
            <a:r>
              <a:rPr lang="en-US" dirty="0"/>
              <a:t> la </a:t>
            </a:r>
            <a:r>
              <a:rPr lang="en-US" dirty="0" err="1"/>
              <a:t>derniere</a:t>
            </a:r>
            <a:r>
              <a:rPr lang="en-US" dirty="0"/>
              <a:t> phase </a:t>
            </a:r>
            <a:r>
              <a:rPr lang="en-US" dirty="0" err="1"/>
              <a:t>ou</a:t>
            </a:r>
            <a:r>
              <a:rPr lang="en-US" dirty="0"/>
              <a:t> on a </a:t>
            </a:r>
            <a:r>
              <a:rPr lang="en-US" dirty="0" err="1"/>
              <a:t>intégré</a:t>
            </a:r>
            <a:r>
              <a:rPr lang="en-US" dirty="0"/>
              <a:t> les different modules, </a:t>
            </a:r>
            <a:r>
              <a:rPr lang="en-US" dirty="0" err="1"/>
              <a:t>ajouté</a:t>
            </a:r>
            <a:r>
              <a:rPr lang="en-US" dirty="0"/>
              <a:t> les relations </a:t>
            </a:r>
            <a:r>
              <a:rPr lang="en-US" dirty="0" err="1"/>
              <a:t>intermodules</a:t>
            </a:r>
            <a:r>
              <a:rPr lang="en-US" dirty="0"/>
              <a:t> et </a:t>
            </a:r>
            <a:r>
              <a:rPr lang="en-US" dirty="0" err="1"/>
              <a:t>evaluer</a:t>
            </a:r>
            <a:r>
              <a:rPr lang="en-US" dirty="0"/>
              <a:t> </a:t>
            </a:r>
            <a:r>
              <a:rPr lang="en-US" dirty="0" err="1"/>
              <a:t>l’ontologie</a:t>
            </a:r>
            <a:r>
              <a:rPr lang="en-US" dirty="0"/>
              <a:t> </a:t>
            </a:r>
            <a:r>
              <a:rPr lang="en-US" dirty="0" err="1"/>
              <a:t>globale</a:t>
            </a:r>
            <a:r>
              <a:rPr lang="en-US" dirty="0"/>
              <a:t>,</a:t>
            </a:r>
          </a:p>
          <a:p>
            <a:endParaRPr lang="en-US" dirty="0"/>
          </a:p>
        </p:txBody>
      </p:sp>
      <p:sp>
        <p:nvSpPr>
          <p:cNvPr id="4" name="Espace réservé de la date 3"/>
          <p:cNvSpPr>
            <a:spLocks noGrp="1"/>
          </p:cNvSpPr>
          <p:nvPr>
            <p:ph type="dt" idx="1"/>
          </p:nvPr>
        </p:nvSpPr>
        <p:spPr/>
        <p:txBody>
          <a:bodyPr/>
          <a:lstStyle/>
          <a:p>
            <a:fld id="{71754128-283A-4F92-AAF4-B3C9AC749679}" type="datetime1">
              <a:rPr lang="fr-FR" smtClean="0"/>
              <a:t>01/07/2019</a:t>
            </a:fld>
            <a:endParaRPr lang="fr-FR"/>
          </a:p>
        </p:txBody>
      </p:sp>
    </p:spTree>
    <p:extLst>
      <p:ext uri="{BB962C8B-B14F-4D97-AF65-F5344CB8AC3E}">
        <p14:creationId xmlns:p14="http://schemas.microsoft.com/office/powerpoint/2010/main" val="144701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Pour développer notre ontologie nous avons adopté une approche hybride commençant par une approche top down par l’alignement de nos concepts à une ontologie de haut niveau </a:t>
            </a:r>
            <a:r>
              <a:rPr lang="fr-FR" baseline="0" dirty="0" err="1"/>
              <a:t>bfo</a:t>
            </a:r>
            <a:r>
              <a:rPr lang="fr-FR" baseline="0" dirty="0"/>
              <a:t> et des ontologies de </a:t>
            </a:r>
            <a:r>
              <a:rPr lang="fr-FR" baseline="0" dirty="0" err="1"/>
              <a:t>niv</a:t>
            </a:r>
            <a:r>
              <a:rPr lang="fr-FR" baseline="0" dirty="0"/>
              <a:t> </a:t>
            </a:r>
            <a:r>
              <a:rPr lang="fr-FR" baseline="0" dirty="0" err="1"/>
              <a:t>interm</a:t>
            </a:r>
            <a:r>
              <a:rPr lang="fr-FR" baseline="0" dirty="0"/>
              <a:t> les </a:t>
            </a:r>
            <a:r>
              <a:rPr lang="fr-FR" baseline="0" dirty="0" err="1"/>
              <a:t>cco</a:t>
            </a:r>
            <a:endParaRPr lang="fr-FR" baseline="0" dirty="0"/>
          </a:p>
          <a:p>
            <a:r>
              <a:rPr lang="fr-FR" baseline="0" dirty="0"/>
              <a:t>Et une approche </a:t>
            </a:r>
            <a:r>
              <a:rPr lang="fr-FR" baseline="0" dirty="0" err="1"/>
              <a:t>bottom</a:t>
            </a:r>
            <a:r>
              <a:rPr lang="fr-FR" baseline="0" dirty="0"/>
              <a:t> up ou nous nous sommes </a:t>
            </a:r>
            <a:r>
              <a:rPr lang="fr-FR" baseline="0" dirty="0" err="1"/>
              <a:t>referé</a:t>
            </a:r>
            <a:r>
              <a:rPr lang="fr-FR" baseline="0" dirty="0"/>
              <a:t> à des ontologies de domaine existantes (</a:t>
            </a:r>
            <a:r>
              <a:rPr lang="fr-FR" baseline="0" dirty="0" err="1"/>
              <a:t>envo</a:t>
            </a:r>
            <a:r>
              <a:rPr lang="fr-FR" baseline="0" dirty="0"/>
              <a:t> , </a:t>
            </a:r>
            <a:r>
              <a:rPr lang="fr-FR" baseline="0" dirty="0" err="1"/>
              <a:t>ssn</a:t>
            </a:r>
            <a:r>
              <a:rPr lang="fr-FR" baseline="0" dirty="0"/>
              <a:t>) et aux termes dans les données provenant de diff sources.</a:t>
            </a:r>
          </a:p>
        </p:txBody>
      </p:sp>
      <p:sp>
        <p:nvSpPr>
          <p:cNvPr id="5" name="Espace réservé de la date 4">
            <a:extLst>
              <a:ext uri="{FF2B5EF4-FFF2-40B4-BE49-F238E27FC236}">
                <a16:creationId xmlns:a16="http://schemas.microsoft.com/office/drawing/2014/main" id="{41D3F632-F36B-413F-95DB-ECBCF1A9464D}"/>
              </a:ext>
            </a:extLst>
          </p:cNvPr>
          <p:cNvSpPr>
            <a:spLocks noGrp="1"/>
          </p:cNvSpPr>
          <p:nvPr>
            <p:ph type="dt" idx="1"/>
          </p:nvPr>
        </p:nvSpPr>
        <p:spPr/>
        <p:txBody>
          <a:bodyPr/>
          <a:lstStyle/>
          <a:p>
            <a:fld id="{AAD33ADE-53AC-4C8C-A5DB-9141E13A4934}" type="datetime1">
              <a:rPr lang="fr-FR" smtClean="0"/>
              <a:t>01/07/2019</a:t>
            </a:fld>
            <a:endParaRPr lang="fr-FR"/>
          </a:p>
        </p:txBody>
      </p:sp>
    </p:spTree>
    <p:extLst>
      <p:ext uri="{BB962C8B-B14F-4D97-AF65-F5344CB8AC3E}">
        <p14:creationId xmlns:p14="http://schemas.microsoft.com/office/powerpoint/2010/main" val="405440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Ceci</a:t>
            </a:r>
            <a:r>
              <a:rPr lang="en-US" dirty="0"/>
              <a:t> </a:t>
            </a:r>
            <a:r>
              <a:rPr lang="en-US" dirty="0" err="1"/>
              <a:t>est</a:t>
            </a:r>
            <a:r>
              <a:rPr lang="en-US" dirty="0"/>
              <a:t> </a:t>
            </a:r>
            <a:r>
              <a:rPr lang="en-US" dirty="0" err="1"/>
              <a:t>une</a:t>
            </a:r>
            <a:r>
              <a:rPr lang="en-US" dirty="0"/>
              <a:t> </a:t>
            </a:r>
            <a:r>
              <a:rPr lang="en-US" dirty="0" err="1"/>
              <a:t>vue</a:t>
            </a:r>
            <a:r>
              <a:rPr lang="en-US" dirty="0"/>
              <a:t> </a:t>
            </a:r>
            <a:r>
              <a:rPr lang="en-US" dirty="0" err="1"/>
              <a:t>partielle</a:t>
            </a:r>
            <a:r>
              <a:rPr lang="en-US" dirty="0"/>
              <a:t> des different modules de </a:t>
            </a:r>
            <a:r>
              <a:rPr lang="en-US" dirty="0" err="1"/>
              <a:t>notre</a:t>
            </a:r>
            <a:r>
              <a:rPr lang="en-US" dirty="0"/>
              <a:t> </a:t>
            </a:r>
            <a:r>
              <a:rPr lang="en-US" dirty="0" err="1"/>
              <a:t>ontolog</a:t>
            </a:r>
            <a:r>
              <a:rPr lang="en-US" dirty="0"/>
              <a:t>, qui </a:t>
            </a:r>
            <a:r>
              <a:rPr lang="en-US" dirty="0" err="1"/>
              <a:t>presente</a:t>
            </a:r>
            <a:r>
              <a:rPr lang="en-US" dirty="0"/>
              <a:t> </a:t>
            </a:r>
            <a:r>
              <a:rPr lang="en-US" dirty="0" err="1"/>
              <a:t>qq</a:t>
            </a:r>
            <a:r>
              <a:rPr lang="en-US" dirty="0"/>
              <a:t> concepts, </a:t>
            </a:r>
            <a:r>
              <a:rPr lang="en-US" dirty="0" err="1"/>
              <a:t>qq</a:t>
            </a:r>
            <a:r>
              <a:rPr lang="en-US" dirty="0"/>
              <a:t> relations intra-modules (des </a:t>
            </a:r>
            <a:r>
              <a:rPr lang="en-US" dirty="0" err="1"/>
              <a:t>rela</a:t>
            </a:r>
            <a:r>
              <a:rPr lang="en-US" dirty="0"/>
              <a:t> </a:t>
            </a:r>
            <a:r>
              <a:rPr lang="en-US" dirty="0" err="1"/>
              <a:t>hierarchiques</a:t>
            </a:r>
            <a:r>
              <a:rPr lang="en-US" dirty="0"/>
              <a:t> et </a:t>
            </a:r>
            <a:r>
              <a:rPr lang="en-US" dirty="0" err="1"/>
              <a:t>d’autres</a:t>
            </a:r>
            <a:r>
              <a:rPr lang="en-US" dirty="0"/>
              <a:t> non </a:t>
            </a:r>
            <a:r>
              <a:rPr lang="en-US" dirty="0" err="1"/>
              <a:t>hierarchiques</a:t>
            </a:r>
            <a:r>
              <a:rPr lang="en-US" dirty="0"/>
              <a:t>) et des relations inter-modules </a:t>
            </a:r>
            <a:r>
              <a:rPr lang="en-US" dirty="0" err="1"/>
              <a:t>tq</a:t>
            </a:r>
            <a:r>
              <a:rPr lang="en-US" dirty="0"/>
              <a:t> la relations occurs on </a:t>
            </a:r>
          </a:p>
        </p:txBody>
      </p:sp>
      <p:sp>
        <p:nvSpPr>
          <p:cNvPr id="4" name="Espace réservé de la date 3"/>
          <p:cNvSpPr>
            <a:spLocks noGrp="1"/>
          </p:cNvSpPr>
          <p:nvPr>
            <p:ph type="dt" idx="1"/>
          </p:nvPr>
        </p:nvSpPr>
        <p:spPr/>
        <p:txBody>
          <a:bodyPr/>
          <a:lstStyle/>
          <a:p>
            <a:fld id="{81A8BFAC-9125-4BF6-8401-C9FBED0D2C56}" type="datetime1">
              <a:rPr lang="fr-FR" smtClean="0"/>
              <a:t>01/07/2019</a:t>
            </a:fld>
            <a:endParaRPr lang="fr-FR"/>
          </a:p>
        </p:txBody>
      </p:sp>
    </p:spTree>
    <p:extLst>
      <p:ext uri="{BB962C8B-B14F-4D97-AF65-F5344CB8AC3E}">
        <p14:creationId xmlns:p14="http://schemas.microsoft.com/office/powerpoint/2010/main" val="2822760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Pour </a:t>
            </a:r>
            <a:r>
              <a:rPr lang="en-US" dirty="0" err="1"/>
              <a:t>l’implementation</a:t>
            </a:r>
            <a:r>
              <a:rPr lang="en-US" dirty="0"/>
              <a:t>, nous </a:t>
            </a:r>
            <a:r>
              <a:rPr lang="en-US" dirty="0" err="1"/>
              <a:t>avons</a:t>
            </a:r>
            <a:r>
              <a:rPr lang="en-US" dirty="0"/>
              <a:t> utilize Protégé un </a:t>
            </a:r>
            <a:r>
              <a:rPr lang="en-US" dirty="0" err="1"/>
              <a:t>logiciel</a:t>
            </a:r>
            <a:r>
              <a:rPr lang="en-US" dirty="0"/>
              <a:t> open source et </a:t>
            </a:r>
            <a:r>
              <a:rPr lang="en-US" dirty="0" err="1"/>
              <a:t>ceci</a:t>
            </a:r>
            <a:r>
              <a:rPr lang="en-US" dirty="0"/>
              <a:t> un </a:t>
            </a:r>
            <a:r>
              <a:rPr lang="en-US" dirty="0" err="1"/>
              <a:t>ilprim</a:t>
            </a:r>
            <a:r>
              <a:rPr lang="en-US" dirty="0"/>
              <a:t> </a:t>
            </a:r>
            <a:r>
              <a:rPr lang="en-US" dirty="0" err="1"/>
              <a:t>ecran</a:t>
            </a:r>
            <a:r>
              <a:rPr lang="en-US" dirty="0"/>
              <a:t> de </a:t>
            </a:r>
            <a:r>
              <a:rPr lang="en-US" dirty="0" err="1"/>
              <a:t>qq</a:t>
            </a:r>
            <a:r>
              <a:rPr lang="en-US" dirty="0"/>
              <a:t> concepts avec </a:t>
            </a:r>
            <a:r>
              <a:rPr lang="en-US" dirty="0" err="1"/>
              <a:t>qq</a:t>
            </a:r>
            <a:r>
              <a:rPr lang="en-US" dirty="0"/>
              <a:t> instances</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233890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Pour </a:t>
            </a:r>
            <a:r>
              <a:rPr lang="en-US" dirty="0" err="1"/>
              <a:t>l’evaluation</a:t>
            </a:r>
            <a:r>
              <a:rPr lang="en-US" dirty="0"/>
              <a:t> de </a:t>
            </a:r>
            <a:r>
              <a:rPr lang="en-US" dirty="0" err="1"/>
              <a:t>l’ontologie</a:t>
            </a:r>
            <a:r>
              <a:rPr lang="en-US" dirty="0"/>
              <a:t>, on a commence par </a:t>
            </a:r>
            <a:r>
              <a:rPr lang="en-US" dirty="0" err="1"/>
              <a:t>evaluer</a:t>
            </a:r>
            <a:r>
              <a:rPr lang="en-US" dirty="0"/>
              <a:t> </a:t>
            </a:r>
            <a:r>
              <a:rPr lang="en-US" dirty="0" err="1"/>
              <a:t>chaque</a:t>
            </a:r>
            <a:r>
              <a:rPr lang="en-US" dirty="0"/>
              <a:t> module avec un </a:t>
            </a:r>
            <a:r>
              <a:rPr lang="en-US" dirty="0" err="1"/>
              <a:t>outil</a:t>
            </a:r>
            <a:r>
              <a:rPr lang="en-US" dirty="0"/>
              <a:t> qui </a:t>
            </a:r>
            <a:r>
              <a:rPr lang="en-US" dirty="0" err="1"/>
              <a:t>permet</a:t>
            </a:r>
            <a:r>
              <a:rPr lang="en-US" dirty="0"/>
              <a:t> de </a:t>
            </a:r>
            <a:r>
              <a:rPr lang="en-US" dirty="0" err="1"/>
              <a:t>calculer</a:t>
            </a:r>
            <a:r>
              <a:rPr lang="en-US" dirty="0"/>
              <a:t> </a:t>
            </a:r>
            <a:r>
              <a:rPr lang="en-US" dirty="0" err="1"/>
              <a:t>differentes</a:t>
            </a:r>
            <a:r>
              <a:rPr lang="en-US" dirty="0"/>
              <a:t> </a:t>
            </a:r>
            <a:r>
              <a:rPr lang="en-US" dirty="0" err="1"/>
              <a:t>metriques</a:t>
            </a:r>
            <a:r>
              <a:rPr lang="en-US" dirty="0"/>
              <a:t> </a:t>
            </a:r>
            <a:r>
              <a:rPr lang="en-US" dirty="0" err="1"/>
              <a:t>tq</a:t>
            </a:r>
            <a:r>
              <a:rPr lang="en-US" dirty="0"/>
              <a:t> les </a:t>
            </a:r>
            <a:r>
              <a:rPr lang="en-US" dirty="0" err="1"/>
              <a:t>metriques</a:t>
            </a:r>
            <a:r>
              <a:rPr lang="en-US" dirty="0"/>
              <a:t> </a:t>
            </a:r>
            <a:r>
              <a:rPr lang="en-US" dirty="0" err="1"/>
              <a:t>structurelles</a:t>
            </a:r>
            <a:r>
              <a:rPr lang="en-US" dirty="0"/>
              <a:t> et les </a:t>
            </a:r>
            <a:r>
              <a:rPr lang="en-US" dirty="0" err="1"/>
              <a:t>metriques</a:t>
            </a:r>
            <a:r>
              <a:rPr lang="en-US" dirty="0"/>
              <a:t> </a:t>
            </a:r>
            <a:r>
              <a:rPr lang="en-US" dirty="0" err="1"/>
              <a:t>relationnelles</a:t>
            </a:r>
            <a:endParaRPr lang="en-US" dirty="0"/>
          </a:p>
          <a:p>
            <a:r>
              <a:rPr lang="en-US" dirty="0" err="1"/>
              <a:t>Finalement</a:t>
            </a:r>
            <a:r>
              <a:rPr lang="en-US" dirty="0"/>
              <a:t>, </a:t>
            </a:r>
            <a:r>
              <a:rPr lang="en-US" dirty="0" err="1"/>
              <a:t>notre</a:t>
            </a:r>
            <a:r>
              <a:rPr lang="en-US" dirty="0"/>
              <a:t> </a:t>
            </a:r>
            <a:r>
              <a:rPr lang="en-US" dirty="0" err="1"/>
              <a:t>ontologie</a:t>
            </a:r>
            <a:r>
              <a:rPr lang="en-US" dirty="0"/>
              <a:t> </a:t>
            </a:r>
            <a:r>
              <a:rPr lang="en-US" dirty="0" err="1"/>
              <a:t>contient</a:t>
            </a:r>
            <a:r>
              <a:rPr lang="en-US" dirty="0"/>
              <a:t> …classes, </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265048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Ensuite</a:t>
            </a:r>
            <a:r>
              <a:rPr lang="en-US" dirty="0"/>
              <a:t> nous </a:t>
            </a:r>
            <a:r>
              <a:rPr lang="en-US" dirty="0" err="1"/>
              <a:t>avons</a:t>
            </a:r>
            <a:r>
              <a:rPr lang="en-US" dirty="0"/>
              <a:t> </a:t>
            </a:r>
            <a:r>
              <a:rPr lang="en-US" dirty="0" err="1"/>
              <a:t>évalué</a:t>
            </a:r>
            <a:r>
              <a:rPr lang="en-US" dirty="0"/>
              <a:t> </a:t>
            </a:r>
            <a:r>
              <a:rPr lang="en-US" dirty="0" err="1"/>
              <a:t>l’ontologie</a:t>
            </a:r>
            <a:r>
              <a:rPr lang="en-US" dirty="0"/>
              <a:t> </a:t>
            </a:r>
            <a:r>
              <a:rPr lang="en-US" dirty="0" err="1"/>
              <a:t>globale</a:t>
            </a:r>
            <a:r>
              <a:rPr lang="en-US" dirty="0"/>
              <a:t> </a:t>
            </a:r>
            <a:r>
              <a:rPr lang="en-US" dirty="0" err="1"/>
              <a:t>commençant</a:t>
            </a:r>
            <a:r>
              <a:rPr lang="en-US" dirty="0"/>
              <a:t> par verifier </a:t>
            </a:r>
          </a:p>
          <a:p>
            <a:r>
              <a:rPr lang="en-US" dirty="0"/>
              <a:t>Pour </a:t>
            </a:r>
            <a:r>
              <a:rPr lang="en-US" dirty="0" err="1"/>
              <a:t>cela</a:t>
            </a:r>
            <a:r>
              <a:rPr lang="en-US" dirty="0"/>
              <a:t> on a </a:t>
            </a:r>
            <a:r>
              <a:rPr lang="en-US" dirty="0" err="1"/>
              <a:t>translaté</a:t>
            </a:r>
            <a:r>
              <a:rPr lang="en-US" dirty="0"/>
              <a:t> des CQ </a:t>
            </a:r>
            <a:r>
              <a:rPr lang="en-US" dirty="0" err="1"/>
              <a:t>en</a:t>
            </a:r>
            <a:r>
              <a:rPr lang="en-US" dirty="0"/>
              <a:t> des </a:t>
            </a:r>
            <a:r>
              <a:rPr lang="en-US" dirty="0" err="1"/>
              <a:t>requetes</a:t>
            </a:r>
            <a:r>
              <a:rPr lang="en-US" dirty="0"/>
              <a:t> SPARQL et les </a:t>
            </a:r>
            <a:r>
              <a:rPr lang="en-US" dirty="0" err="1"/>
              <a:t>résultats</a:t>
            </a:r>
            <a:r>
              <a:rPr lang="en-US" dirty="0"/>
              <a:t> </a:t>
            </a:r>
            <a:r>
              <a:rPr lang="en-US" dirty="0" err="1"/>
              <a:t>obtenus</a:t>
            </a:r>
            <a:r>
              <a:rPr lang="en-US" dirty="0"/>
              <a:t> </a:t>
            </a:r>
            <a:r>
              <a:rPr lang="en-US" dirty="0" err="1"/>
              <a:t>montrent</a:t>
            </a:r>
            <a:r>
              <a:rPr lang="en-US" dirty="0"/>
              <a:t> que </a:t>
            </a:r>
            <a:r>
              <a:rPr lang="en-US" dirty="0" err="1"/>
              <a:t>l’ontologie</a:t>
            </a:r>
            <a:r>
              <a:rPr lang="en-US" dirty="0"/>
              <a:t> </a:t>
            </a:r>
            <a:r>
              <a:rPr lang="en-US" dirty="0" err="1"/>
              <a:t>répond</a:t>
            </a:r>
            <a:r>
              <a:rPr lang="en-US" dirty="0"/>
              <a:t> </a:t>
            </a:r>
            <a:r>
              <a:rPr lang="en-US" dirty="0" err="1"/>
              <a:t>correctement</a:t>
            </a:r>
            <a:r>
              <a:rPr lang="en-US" dirty="0"/>
              <a:t> aux questions</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139547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Pour la validation , nous </a:t>
            </a:r>
            <a:r>
              <a:rPr lang="en-US" dirty="0" err="1"/>
              <a:t>avons</a:t>
            </a:r>
            <a:r>
              <a:rPr lang="en-US" dirty="0"/>
              <a:t> </a:t>
            </a:r>
            <a:r>
              <a:rPr lang="en-US" dirty="0" err="1"/>
              <a:t>instancié</a:t>
            </a:r>
            <a:r>
              <a:rPr lang="en-US" dirty="0"/>
              <a:t> </a:t>
            </a:r>
            <a:r>
              <a:rPr lang="en-US" dirty="0" err="1"/>
              <a:t>l’onto</a:t>
            </a:r>
            <a:r>
              <a:rPr lang="en-US" dirty="0"/>
              <a:t> avec des </a:t>
            </a:r>
            <a:r>
              <a:rPr lang="en-US" dirty="0" err="1"/>
              <a:t>données</a:t>
            </a:r>
            <a:r>
              <a:rPr lang="en-US" dirty="0"/>
              <a:t> </a:t>
            </a:r>
            <a:r>
              <a:rPr lang="en-US" dirty="0" err="1"/>
              <a:t>provenant</a:t>
            </a:r>
            <a:r>
              <a:rPr lang="en-US" dirty="0"/>
              <a:t> de </a:t>
            </a:r>
            <a:r>
              <a:rPr lang="en-US" dirty="0" err="1"/>
              <a:t>diffèrentes</a:t>
            </a:r>
            <a:r>
              <a:rPr lang="en-US" dirty="0"/>
              <a:t> sources et nous </a:t>
            </a:r>
            <a:r>
              <a:rPr lang="en-US" dirty="0" err="1"/>
              <a:t>avons</a:t>
            </a:r>
            <a:r>
              <a:rPr lang="en-US" dirty="0"/>
              <a:t> </a:t>
            </a:r>
            <a:r>
              <a:rPr lang="en-US" dirty="0" err="1"/>
              <a:t>interrogé</a:t>
            </a:r>
            <a:r>
              <a:rPr lang="en-US" dirty="0"/>
              <a:t> </a:t>
            </a:r>
            <a:r>
              <a:rPr lang="en-US" dirty="0" err="1"/>
              <a:t>l’ontologie</a:t>
            </a:r>
            <a:r>
              <a:rPr lang="en-US" dirty="0"/>
              <a:t> avec des </a:t>
            </a:r>
            <a:r>
              <a:rPr lang="en-US" dirty="0" err="1"/>
              <a:t>requete</a:t>
            </a:r>
            <a:r>
              <a:rPr lang="en-US" dirty="0"/>
              <a:t> SPARQL qui </a:t>
            </a:r>
            <a:r>
              <a:rPr lang="en-US" dirty="0" err="1"/>
              <a:t>demandent</a:t>
            </a:r>
            <a:r>
              <a:rPr lang="en-US" dirty="0"/>
              <a:t> des info de </a:t>
            </a:r>
            <a:r>
              <a:rPr lang="en-US" dirty="0" err="1"/>
              <a:t>ces</a:t>
            </a:r>
            <a:r>
              <a:rPr lang="en-US" dirty="0"/>
              <a:t> </a:t>
            </a:r>
            <a:r>
              <a:rPr lang="en-US" dirty="0" err="1"/>
              <a:t>diffèrentes</a:t>
            </a:r>
            <a:r>
              <a:rPr lang="en-US" dirty="0"/>
              <a:t> sources, le </a:t>
            </a:r>
            <a:r>
              <a:rPr lang="en-US" dirty="0" err="1"/>
              <a:t>resultat</a:t>
            </a:r>
            <a:r>
              <a:rPr lang="en-US" dirty="0"/>
              <a:t> </a:t>
            </a:r>
            <a:r>
              <a:rPr lang="en-US" dirty="0" err="1"/>
              <a:t>obtenu</a:t>
            </a:r>
            <a:r>
              <a:rPr lang="en-US" dirty="0"/>
              <a:t> </a:t>
            </a:r>
            <a:r>
              <a:rPr lang="en-US" dirty="0" err="1"/>
              <a:t>est</a:t>
            </a:r>
            <a:r>
              <a:rPr lang="en-US" dirty="0"/>
              <a:t> le </a:t>
            </a:r>
            <a:r>
              <a:rPr lang="en-US" dirty="0" err="1"/>
              <a:t>resultat</a:t>
            </a:r>
            <a:r>
              <a:rPr lang="en-US" dirty="0"/>
              <a:t> </a:t>
            </a:r>
            <a:r>
              <a:rPr lang="en-US" dirty="0" err="1"/>
              <a:t>attendu</a:t>
            </a:r>
            <a:r>
              <a:rPr lang="en-US" dirty="0"/>
              <a:t>. </a:t>
            </a:r>
          </a:p>
          <a:p>
            <a:r>
              <a:rPr lang="en-US" dirty="0" err="1"/>
              <a:t>Donc</a:t>
            </a:r>
            <a:r>
              <a:rPr lang="en-US" dirty="0"/>
              <a:t> </a:t>
            </a:r>
            <a:r>
              <a:rPr lang="en-US" dirty="0" err="1"/>
              <a:t>l’ontologie</a:t>
            </a:r>
            <a:r>
              <a:rPr lang="en-US" dirty="0"/>
              <a:t> propose sera la base de </a:t>
            </a:r>
            <a:r>
              <a:rPr lang="en-US" dirty="0" err="1"/>
              <a:t>l’approche</a:t>
            </a:r>
            <a:r>
              <a:rPr lang="en-US" dirty="0"/>
              <a:t> </a:t>
            </a:r>
            <a:r>
              <a:rPr lang="en-US" dirty="0" err="1"/>
              <a:t>d’intégration</a:t>
            </a:r>
            <a:r>
              <a:rPr lang="en-US" dirty="0"/>
              <a:t> </a:t>
            </a:r>
            <a:r>
              <a:rPr lang="en-US" dirty="0" err="1"/>
              <a:t>sémantique</a:t>
            </a:r>
            <a:r>
              <a:rPr lang="en-US" dirty="0"/>
              <a:t> qui </a:t>
            </a:r>
            <a:r>
              <a:rPr lang="en-US" dirty="0" err="1"/>
              <a:t>permettra</a:t>
            </a:r>
            <a:r>
              <a:rPr lang="en-US" dirty="0"/>
              <a:t> de </a:t>
            </a:r>
            <a:r>
              <a:rPr lang="en-US" dirty="0" err="1"/>
              <a:t>lier</a:t>
            </a:r>
            <a:r>
              <a:rPr lang="en-US" dirty="0"/>
              <a:t> les </a:t>
            </a:r>
            <a:r>
              <a:rPr lang="en-US" dirty="0" err="1"/>
              <a:t>données</a:t>
            </a:r>
            <a:r>
              <a:rPr lang="en-US" dirty="0"/>
              <a:t> et de </a:t>
            </a:r>
            <a:r>
              <a:rPr lang="en-US" dirty="0" err="1"/>
              <a:t>garantir</a:t>
            </a:r>
            <a:r>
              <a:rPr lang="en-US" dirty="0"/>
              <a:t> </a:t>
            </a:r>
            <a:r>
              <a:rPr lang="en-US" dirty="0" err="1"/>
              <a:t>une</a:t>
            </a:r>
            <a:r>
              <a:rPr lang="en-US" dirty="0"/>
              <a:t> vision </a:t>
            </a:r>
            <a:r>
              <a:rPr lang="en-US" dirty="0" err="1"/>
              <a:t>globale</a:t>
            </a:r>
            <a:endParaRPr lang="en-US" dirty="0"/>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3582371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 nous avons </a:t>
            </a:r>
            <a:r>
              <a:rPr lang="fr-FR" dirty="0" err="1"/>
              <a:t>propoé</a:t>
            </a:r>
            <a:r>
              <a:rPr lang="fr-FR" dirty="0"/>
              <a:t> la plateforme PREDICAT </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23288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t>Ceci</a:t>
            </a:r>
            <a:r>
              <a:rPr lang="en-US" dirty="0"/>
              <a:t> </a:t>
            </a:r>
            <a:r>
              <a:rPr lang="en-US" dirty="0" err="1"/>
              <a:t>sont</a:t>
            </a:r>
            <a:r>
              <a:rPr lang="en-US" dirty="0"/>
              <a:t> les deux publications </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89274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Aujourd’hui, nous vivons dans un environnement qui subit pas mal de changements climatiques, de catastrophes naturelles </a:t>
            </a:r>
            <a:r>
              <a:rPr lang="fr-FR" sz="1200" kern="1200" dirty="0" err="1">
                <a:solidFill>
                  <a:schemeClr val="tx1"/>
                </a:solidFill>
                <a:effectLst/>
                <a:latin typeface="+mn-lt"/>
                <a:ea typeface="+mn-ea"/>
                <a:cs typeface="+mn-cs"/>
              </a:rPr>
              <a:t>tq</a:t>
            </a:r>
            <a:r>
              <a:rPr lang="fr-FR" sz="1200" kern="1200" dirty="0">
                <a:solidFill>
                  <a:schemeClr val="tx1"/>
                </a:solidFill>
                <a:effectLst/>
                <a:latin typeface="+mn-lt"/>
                <a:ea typeface="+mn-ea"/>
                <a:cs typeface="+mn-cs"/>
              </a:rPr>
              <a:t> les inondations, les </a:t>
            </a:r>
            <a:r>
              <a:rPr lang="fr-FR" sz="1200" kern="1200" dirty="0" err="1">
                <a:solidFill>
                  <a:schemeClr val="tx1"/>
                </a:solidFill>
                <a:effectLst/>
                <a:latin typeface="+mn-lt"/>
                <a:ea typeface="+mn-ea"/>
                <a:cs typeface="+mn-cs"/>
              </a:rPr>
              <a:t>seismes</a:t>
            </a:r>
            <a:r>
              <a:rPr lang="fr-FR" sz="1200" kern="1200" dirty="0">
                <a:solidFill>
                  <a:schemeClr val="tx1"/>
                </a:solidFill>
                <a:effectLst/>
                <a:latin typeface="+mn-lt"/>
                <a:ea typeface="+mn-ea"/>
                <a:cs typeface="+mn-cs"/>
              </a:rPr>
              <a:t>, les tsunamis,… Ces catastrophes se produisent de façon souvent imprévisible, d’une gravité croissante et provoquant ainsi des dégâts énormes.</a:t>
            </a:r>
            <a:endParaRPr lang="en-US" dirty="0"/>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6701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C’est pourquoi, les recherches ont donné une grande importance aux systèmes d’observation et aux programmes de surveillance de l’environnement </a:t>
            </a:r>
            <a:r>
              <a:rPr lang="fr-FR" sz="1200" kern="1200" dirty="0" err="1">
                <a:solidFill>
                  <a:schemeClr val="tx1"/>
                </a:solidFill>
                <a:effectLst/>
                <a:latin typeface="+mn-lt"/>
                <a:ea typeface="+mn-ea"/>
                <a:cs typeface="+mn-cs"/>
              </a:rPr>
              <a:t>tq</a:t>
            </a:r>
            <a:r>
              <a:rPr lang="fr-FR" sz="1200" kern="1200" dirty="0">
                <a:solidFill>
                  <a:schemeClr val="tx1"/>
                </a:solidFill>
                <a:effectLst/>
                <a:latin typeface="+mn-lt"/>
                <a:ea typeface="+mn-ea"/>
                <a:cs typeface="+mn-cs"/>
              </a:rPr>
              <a:t> le programme </a:t>
            </a:r>
            <a:r>
              <a:rPr lang="fr-FR" sz="1200" kern="1200" dirty="0" err="1">
                <a:solidFill>
                  <a:schemeClr val="tx1"/>
                </a:solidFill>
                <a:effectLst/>
                <a:latin typeface="+mn-lt"/>
                <a:ea typeface="+mn-ea"/>
                <a:cs typeface="+mn-cs"/>
              </a:rPr>
              <a:t>Copernicus</a:t>
            </a:r>
            <a:r>
              <a:rPr lang="fr-FR" sz="1200" kern="1200" dirty="0">
                <a:solidFill>
                  <a:schemeClr val="tx1"/>
                </a:solidFill>
                <a:effectLst/>
                <a:latin typeface="+mn-lt"/>
                <a:ea typeface="+mn-ea"/>
                <a:cs typeface="+mn-cs"/>
              </a:rPr>
              <a:t>. En effet, Ces systèmes génèrent chaque jour une multitude de données environnementales mais hétérogènes sur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le plan structurel où on trouve des données structurées (les bases de données) semi-structurées (les métadonnées et les fichiers XML) et les données non structurées (les images).</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Hétérogènes sur Le plan schématique ; puisque chaque type de données a son propre schéma de données (on parle ici de métadonnées)</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Et hétérogènes sur le plan sémantique ; On trouve que chaque source génère des données </a:t>
            </a:r>
            <a:r>
              <a:rPr lang="fr-FR" sz="1200" b="0" i="0" kern="1200" dirty="0" err="1">
                <a:solidFill>
                  <a:schemeClr val="tx1"/>
                </a:solidFill>
                <a:effectLst/>
                <a:latin typeface="+mn-lt"/>
                <a:ea typeface="+mn-ea"/>
                <a:cs typeface="+mn-cs"/>
              </a:rPr>
              <a:t>spécifisques</a:t>
            </a:r>
            <a:r>
              <a:rPr lang="fr-FR" sz="1200" b="0" i="0" kern="1200" dirty="0">
                <a:solidFill>
                  <a:schemeClr val="tx1"/>
                </a:solidFill>
                <a:effectLst/>
                <a:latin typeface="+mn-lt"/>
                <a:ea typeface="+mn-ea"/>
                <a:cs typeface="+mn-cs"/>
              </a:rPr>
              <a:t> à un sous-domaine, L’</a:t>
            </a:r>
            <a:r>
              <a:rPr lang="fr-FR" sz="1200" b="0" i="0" kern="1200" dirty="0" err="1">
                <a:solidFill>
                  <a:schemeClr val="tx1"/>
                </a:solidFill>
                <a:effectLst/>
                <a:latin typeface="+mn-lt"/>
                <a:ea typeface="+mn-ea"/>
                <a:cs typeface="+mn-cs"/>
              </a:rPr>
              <a:t>oss</a:t>
            </a:r>
            <a:r>
              <a:rPr lang="fr-FR" sz="1200" b="0" i="0" kern="1200" dirty="0">
                <a:solidFill>
                  <a:schemeClr val="tx1"/>
                </a:solidFill>
                <a:effectLst/>
                <a:latin typeface="+mn-lt"/>
                <a:ea typeface="+mn-ea"/>
                <a:cs typeface="+mn-cs"/>
              </a:rPr>
              <a:t> par exemple fournit des données climatiques (temp et </a:t>
            </a:r>
            <a:r>
              <a:rPr lang="fr-FR" sz="1200" b="0" i="0" kern="1200" dirty="0" err="1">
                <a:solidFill>
                  <a:schemeClr val="tx1"/>
                </a:solidFill>
                <a:effectLst/>
                <a:latin typeface="+mn-lt"/>
                <a:ea typeface="+mn-ea"/>
                <a:cs typeface="+mn-cs"/>
              </a:rPr>
              <a:t>precipitation</a:t>
            </a:r>
            <a:r>
              <a:rPr lang="fr-FR" sz="1200" b="0" i="0" kern="1200" dirty="0">
                <a:solidFill>
                  <a:schemeClr val="tx1"/>
                </a:solidFill>
                <a:effectLst/>
                <a:latin typeface="+mn-lt"/>
                <a:ea typeface="+mn-ea"/>
                <a:cs typeface="+mn-cs"/>
              </a:rPr>
              <a:t>. Chaque source a son </a:t>
            </a:r>
            <a:r>
              <a:rPr lang="fr-FR" sz="1200" b="0" i="0" kern="1200" dirty="0" err="1">
                <a:solidFill>
                  <a:schemeClr val="tx1"/>
                </a:solidFill>
                <a:effectLst/>
                <a:latin typeface="+mn-lt"/>
                <a:ea typeface="+mn-ea"/>
                <a:cs typeface="+mn-cs"/>
              </a:rPr>
              <a:t>propore</a:t>
            </a:r>
            <a:r>
              <a:rPr lang="fr-FR" sz="1200" b="0" i="0" kern="1200" dirty="0">
                <a:solidFill>
                  <a:schemeClr val="tx1"/>
                </a:solidFill>
                <a:effectLst/>
                <a:latin typeface="+mn-lt"/>
                <a:ea typeface="+mn-ea"/>
                <a:cs typeface="+mn-cs"/>
              </a:rPr>
              <a:t> vocabulaire pour décrire ses données </a:t>
            </a:r>
          </a:p>
          <a:p>
            <a:pPr marL="0" indent="0">
              <a:buFont typeface="Arial" panose="020B0604020202020204" pitchFamily="34" charset="0"/>
              <a:buNone/>
            </a:pPr>
            <a:r>
              <a:rPr lang="fr-FR" sz="1200" kern="1200" dirty="0">
                <a:solidFill>
                  <a:schemeClr val="tx1"/>
                </a:solidFill>
                <a:effectLst/>
                <a:latin typeface="+mn-lt"/>
                <a:ea typeface="+mn-ea"/>
                <a:cs typeface="+mn-cs"/>
              </a:rPr>
              <a:t>Par conséquent, un manque d’</a:t>
            </a:r>
            <a:r>
              <a:rPr lang="fr-FR" sz="1200" kern="1200" dirty="0" err="1">
                <a:solidFill>
                  <a:schemeClr val="tx1"/>
                </a:solidFill>
                <a:effectLst/>
                <a:latin typeface="+mn-lt"/>
                <a:ea typeface="+mn-ea"/>
                <a:cs typeface="+mn-cs"/>
              </a:rPr>
              <a:t>intéroperabilité</a:t>
            </a:r>
            <a:r>
              <a:rPr lang="fr-FR" sz="1200" kern="1200" dirty="0">
                <a:solidFill>
                  <a:schemeClr val="tx1"/>
                </a:solidFill>
                <a:effectLst/>
                <a:latin typeface="+mn-lt"/>
                <a:ea typeface="+mn-ea"/>
                <a:cs typeface="+mn-cs"/>
              </a:rPr>
              <a:t> de ces données multi-source qui deviennent  de + en + difficiles à intégrer. chaque source se contente de ses propres données afin de surveiller l’environnement sans pour autant puisse avoir une vision sur les autres données provenant des autres sources. </a:t>
            </a:r>
            <a:endParaRPr lang="fr-FR" sz="1200" b="0" i="0" kern="1200" dirty="0">
              <a:solidFill>
                <a:schemeClr val="tx1"/>
              </a:solidFill>
              <a:effectLst/>
              <a:latin typeface="+mn-lt"/>
              <a:ea typeface="+mn-ea"/>
              <a:cs typeface="+mn-cs"/>
            </a:endParaRPr>
          </a:p>
        </p:txBody>
      </p:sp>
      <p:sp>
        <p:nvSpPr>
          <p:cNvPr id="4" name="Espace réservé de la date 3"/>
          <p:cNvSpPr>
            <a:spLocks noGrp="1"/>
          </p:cNvSpPr>
          <p:nvPr>
            <p:ph type="dt" idx="1"/>
          </p:nvPr>
        </p:nvSpPr>
        <p:spPr/>
        <p:txBody>
          <a:bodyPr/>
          <a:lstStyle/>
          <a:p>
            <a:fld id="{9AC8F8E8-6EC9-4214-83FD-1BC4F8B1FE5E}" type="datetime1">
              <a:rPr lang="fr-FR" smtClean="0"/>
              <a:t>01/07/2019</a:t>
            </a:fld>
            <a:endParaRPr lang="fr-FR"/>
          </a:p>
        </p:txBody>
      </p:sp>
    </p:spTree>
    <p:extLst>
      <p:ext uri="{BB962C8B-B14F-4D97-AF65-F5344CB8AC3E}">
        <p14:creationId xmlns:p14="http://schemas.microsoft.com/office/powerpoint/2010/main" val="6646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L’exemple de l’ouragan IRMA qui a eu lieu en </a:t>
            </a:r>
            <a:r>
              <a:rPr lang="fr-FR" dirty="0" err="1"/>
              <a:t>caraibes</a:t>
            </a:r>
            <a:r>
              <a:rPr lang="fr-FR" dirty="0"/>
              <a:t> en 2017 illustre ce qu’on vient de dire, En effet, Les conditions traditionnelles du développement d'un ouragan (telles que le niveau de la mer, la vitesse du vent et la pression atmosphérique) ont été surveillées, comme d'habitude, par le Centre national des ouragans de la NOAA. Par ailleurs, le désert du Sahara africain a été observé par un autre système. En effet, l'absence d'air sec résultant de l'absence de poussières sahariennes à travers l'Atlantique, a joué en faveur des vents de haute altitude. </a:t>
            </a:r>
            <a:r>
              <a:rPr lang="fr-FR" dirty="0" err="1"/>
              <a:t>Etil</a:t>
            </a:r>
            <a:r>
              <a:rPr lang="fr-FR" dirty="0"/>
              <a:t> n'y avait aucun lien entre ces observations. Si les experts avaient eu le lien à l'avance et avaient mieux compris le phénomène, ils auraient pu prédire la puissance de la catastrophe un peu plus tôt et alerter les gouvernements.</a:t>
            </a:r>
            <a:endParaRPr lang="en-US" dirty="0"/>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376186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Pour </a:t>
            </a:r>
            <a:r>
              <a:rPr lang="en-US" dirty="0" err="1"/>
              <a:t>rémédier</a:t>
            </a:r>
            <a:r>
              <a:rPr lang="en-US" dirty="0"/>
              <a:t> à </a:t>
            </a:r>
            <a:r>
              <a:rPr lang="en-US" dirty="0" err="1"/>
              <a:t>ces</a:t>
            </a:r>
            <a:r>
              <a:rPr lang="en-US" dirty="0"/>
              <a:t> </a:t>
            </a:r>
            <a:r>
              <a:rPr lang="en-US" dirty="0" err="1"/>
              <a:t>problematiques</a:t>
            </a:r>
            <a:r>
              <a:rPr lang="en-US" dirty="0"/>
              <a:t>, nous </a:t>
            </a:r>
            <a:r>
              <a:rPr lang="en-US" dirty="0" err="1"/>
              <a:t>avons</a:t>
            </a:r>
            <a:r>
              <a:rPr lang="en-US" dirty="0"/>
              <a:t> propose la </a:t>
            </a:r>
            <a:r>
              <a:rPr lang="en-US" dirty="0" err="1"/>
              <a:t>plateforme</a:t>
            </a:r>
            <a:r>
              <a:rPr lang="en-US" dirty="0"/>
              <a:t> PREDICAT, qui </a:t>
            </a:r>
            <a:r>
              <a:rPr lang="en-US" dirty="0" err="1"/>
              <a:t>permet</a:t>
            </a:r>
            <a:r>
              <a:rPr lang="en-US" dirty="0"/>
              <a:t> de </a:t>
            </a:r>
            <a:r>
              <a:rPr lang="en-US" dirty="0" err="1"/>
              <a:t>garantir</a:t>
            </a:r>
            <a:r>
              <a:rPr lang="en-US" dirty="0"/>
              <a:t> ..</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429288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 verrous scientifiques ont été posé lors de nos travaux : </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400682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Tout </a:t>
            </a:r>
            <a:r>
              <a:rPr lang="en-US" dirty="0" err="1"/>
              <a:t>d’abord</a:t>
            </a:r>
            <a:r>
              <a:rPr lang="en-US" dirty="0"/>
              <a:t>, nous </a:t>
            </a:r>
            <a:r>
              <a:rPr lang="en-US" dirty="0" err="1"/>
              <a:t>avons</a:t>
            </a:r>
            <a:r>
              <a:rPr lang="en-US" dirty="0"/>
              <a:t> fait un </a:t>
            </a:r>
            <a:r>
              <a:rPr lang="en-US" dirty="0" err="1"/>
              <a:t>état</a:t>
            </a:r>
            <a:r>
              <a:rPr lang="en-US" dirty="0"/>
              <a:t> de </a:t>
            </a:r>
            <a:r>
              <a:rPr lang="en-US" dirty="0" err="1"/>
              <a:t>l’art</a:t>
            </a:r>
            <a:r>
              <a:rPr lang="en-US" dirty="0"/>
              <a:t> sur </a:t>
            </a:r>
          </a:p>
          <a:p>
            <a:r>
              <a:rPr lang="en-US" dirty="0" err="1"/>
              <a:t>Cette</a:t>
            </a:r>
            <a:r>
              <a:rPr lang="en-US" dirty="0"/>
              <a:t> etude nous a </a:t>
            </a:r>
            <a:r>
              <a:rPr lang="en-US" dirty="0" err="1"/>
              <a:t>mené</a:t>
            </a:r>
            <a:r>
              <a:rPr lang="en-US" dirty="0"/>
              <a:t> à </a:t>
            </a:r>
            <a:r>
              <a:rPr lang="en-US" dirty="0" err="1"/>
              <a:t>qqe</a:t>
            </a:r>
            <a:r>
              <a:rPr lang="en-US" dirty="0"/>
              <a:t> </a:t>
            </a:r>
            <a:r>
              <a:rPr lang="en-US" dirty="0" err="1"/>
              <a:t>constatations</a:t>
            </a:r>
            <a:r>
              <a:rPr lang="en-US" dirty="0"/>
              <a:t>. 1erement la plus </a:t>
            </a:r>
            <a:r>
              <a:rPr lang="en-US" dirty="0" err="1"/>
              <a:t>plart</a:t>
            </a:r>
            <a:r>
              <a:rPr lang="en-US" dirty="0"/>
              <a:t> des </a:t>
            </a:r>
            <a:r>
              <a:rPr lang="en-US" dirty="0" err="1"/>
              <a:t>projets</a:t>
            </a:r>
            <a:r>
              <a:rPr lang="en-US" dirty="0"/>
              <a:t> </a:t>
            </a:r>
            <a:r>
              <a:rPr lang="en-US" dirty="0" err="1"/>
              <a:t>necessitent</a:t>
            </a:r>
            <a:r>
              <a:rPr lang="en-US" dirty="0"/>
              <a:t> </a:t>
            </a:r>
          </a:p>
          <a:p>
            <a:r>
              <a:rPr lang="en-US" dirty="0" err="1"/>
              <a:t>Soit</a:t>
            </a:r>
            <a:r>
              <a:rPr lang="en-US" dirty="0"/>
              <a:t> </a:t>
            </a:r>
            <a:r>
              <a:rPr lang="en-US" dirty="0" err="1"/>
              <a:t>ces</a:t>
            </a:r>
            <a:r>
              <a:rPr lang="en-US" dirty="0"/>
              <a:t> </a:t>
            </a:r>
            <a:r>
              <a:rPr lang="en-US" dirty="0" err="1"/>
              <a:t>plateformes</a:t>
            </a:r>
            <a:r>
              <a:rPr lang="en-US" dirty="0"/>
              <a:t> </a:t>
            </a:r>
            <a:r>
              <a:rPr lang="en-US" dirty="0" err="1"/>
              <a:t>visent</a:t>
            </a:r>
            <a:r>
              <a:rPr lang="en-US" dirty="0"/>
              <a:t> un </a:t>
            </a:r>
            <a:r>
              <a:rPr lang="en-US" dirty="0" err="1"/>
              <a:t>domaine</a:t>
            </a:r>
            <a:r>
              <a:rPr lang="en-US" dirty="0"/>
              <a:t> </a:t>
            </a:r>
            <a:r>
              <a:rPr lang="en-US" dirty="0" err="1"/>
              <a:t>spécifique</a:t>
            </a:r>
            <a:endParaRPr lang="en-US" dirty="0"/>
          </a:p>
          <a:p>
            <a:r>
              <a:rPr lang="en-US" dirty="0" err="1"/>
              <a:t>Ou</a:t>
            </a:r>
            <a:r>
              <a:rPr lang="en-US" dirty="0"/>
              <a:t> bien </a:t>
            </a:r>
            <a:r>
              <a:rPr lang="en-US" dirty="0" err="1"/>
              <a:t>ces</a:t>
            </a:r>
            <a:r>
              <a:rPr lang="en-US" dirty="0"/>
              <a:t> approaches se </a:t>
            </a:r>
            <a:r>
              <a:rPr lang="en-US" dirty="0" err="1"/>
              <a:t>sont</a:t>
            </a:r>
            <a:r>
              <a:rPr lang="en-US" dirty="0"/>
              <a:t> </a:t>
            </a:r>
            <a:r>
              <a:rPr lang="en-US" dirty="0" err="1"/>
              <a:t>concentrés</a:t>
            </a:r>
            <a:r>
              <a:rPr lang="en-US" dirty="0"/>
              <a:t> sur</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81929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Notre plateforme PREDICAT est présentée par cette architecture qui contient 7 couches.</a:t>
            </a:r>
          </a:p>
          <a:p>
            <a:r>
              <a:rPr lang="fr-FR" sz="1200" kern="1200" dirty="0">
                <a:solidFill>
                  <a:schemeClr val="tx1"/>
                </a:solidFill>
                <a:effectLst/>
                <a:latin typeface="+mn-lt"/>
                <a:ea typeface="+mn-ea"/>
                <a:cs typeface="+mn-cs"/>
              </a:rPr>
              <a:t> La couche des données qui comporte les sources de données qu’on veut intégrer et les données volumineuses et hétérogènes provenant de ces sources et qui peuvent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sous </a:t>
            </a:r>
            <a:r>
              <a:rPr lang="fr-FR" sz="1200" kern="1200" dirty="0" err="1">
                <a:solidFill>
                  <a:schemeClr val="tx1"/>
                </a:solidFill>
                <a:effectLst/>
                <a:latin typeface="+mn-lt"/>
                <a:ea typeface="+mn-ea"/>
                <a:cs typeface="+mn-cs"/>
              </a:rPr>
              <a:t>differents</a:t>
            </a:r>
            <a:r>
              <a:rPr lang="fr-FR" sz="1200" kern="1200" dirty="0">
                <a:solidFill>
                  <a:schemeClr val="tx1"/>
                </a:solidFill>
                <a:effectLst/>
                <a:latin typeface="+mn-lt"/>
                <a:ea typeface="+mn-ea"/>
                <a:cs typeface="+mn-cs"/>
              </a:rPr>
              <a:t> formats. </a:t>
            </a:r>
          </a:p>
          <a:p>
            <a:r>
              <a:rPr lang="fr-FR" sz="1200" kern="1200" dirty="0">
                <a:solidFill>
                  <a:schemeClr val="tx1"/>
                </a:solidFill>
                <a:effectLst/>
                <a:latin typeface="+mn-lt"/>
                <a:ea typeface="+mn-ea"/>
                <a:cs typeface="+mn-cs"/>
              </a:rPr>
              <a:t>Ensuite , La couche service qui fournit des </a:t>
            </a:r>
            <a:r>
              <a:rPr lang="fr-FR" sz="1200" kern="1200" dirty="0" err="1">
                <a:solidFill>
                  <a:schemeClr val="tx1"/>
                </a:solidFill>
                <a:effectLst/>
                <a:latin typeface="+mn-lt"/>
                <a:ea typeface="+mn-ea"/>
                <a:cs typeface="+mn-cs"/>
              </a:rPr>
              <a:t>sevices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necessaires</a:t>
            </a:r>
            <a:r>
              <a:rPr lang="fr-FR" sz="1200" kern="1200" dirty="0">
                <a:solidFill>
                  <a:schemeClr val="tx1"/>
                </a:solidFill>
                <a:effectLst/>
                <a:latin typeface="+mn-lt"/>
                <a:ea typeface="+mn-ea"/>
                <a:cs typeface="+mn-cs"/>
              </a:rPr>
              <a:t> pour l’accès et le traitement des données. </a:t>
            </a:r>
          </a:p>
          <a:p>
            <a:r>
              <a:rPr lang="fr-FR" sz="1200" kern="1200" dirty="0">
                <a:solidFill>
                  <a:schemeClr val="tx1"/>
                </a:solidFill>
                <a:effectLst/>
                <a:latin typeface="+mn-lt"/>
                <a:ea typeface="+mn-ea"/>
                <a:cs typeface="+mn-cs"/>
              </a:rPr>
              <a:t>La couche de traitement de données qui permet d’orchestrer les services et de choisir le service le plus approprié selon qqe </a:t>
            </a:r>
            <a:r>
              <a:rPr lang="fr-FR" sz="1200" kern="1200" dirty="0" err="1">
                <a:solidFill>
                  <a:schemeClr val="tx1"/>
                </a:solidFill>
                <a:effectLst/>
                <a:latin typeface="+mn-lt"/>
                <a:ea typeface="+mn-ea"/>
                <a:cs typeface="+mn-cs"/>
              </a:rPr>
              <a:t>parametres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couche sémantique contient l’ontologie de sources responsable de la définition des sources et de leurs contenus. L’ontologie des services qui définit les services et l’ontologie de l’</a:t>
            </a:r>
            <a:r>
              <a:rPr lang="fr-FR" sz="1200" kern="1200" dirty="0" err="1">
                <a:solidFill>
                  <a:schemeClr val="tx1"/>
                </a:solidFill>
                <a:effectLst/>
                <a:latin typeface="+mn-lt"/>
                <a:ea typeface="+mn-ea"/>
                <a:cs typeface="+mn-cs"/>
              </a:rPr>
              <a:t>environnment</a:t>
            </a:r>
            <a:r>
              <a:rPr lang="fr-FR" sz="1200" kern="1200" dirty="0">
                <a:solidFill>
                  <a:schemeClr val="tx1"/>
                </a:solidFill>
                <a:effectLst/>
                <a:latin typeface="+mn-lt"/>
                <a:ea typeface="+mn-ea"/>
                <a:cs typeface="+mn-cs"/>
              </a:rPr>
              <a:t> proposée dont on parlera tout à l’heure. </a:t>
            </a:r>
          </a:p>
          <a:p>
            <a:r>
              <a:rPr lang="fr-FR" sz="1200" kern="1200" dirty="0">
                <a:solidFill>
                  <a:schemeClr val="tx1"/>
                </a:solidFill>
                <a:effectLst/>
                <a:latin typeface="+mn-lt"/>
                <a:ea typeface="+mn-ea"/>
                <a:cs typeface="+mn-cs"/>
              </a:rPr>
              <a:t>La couche d’intégration, on parle ici d’une intégration virtuelle sans faire une copie des données et sans modifier les sources. Cette couche permet d’annoter sémantiquement les données et de les lier de telle manière que les procédures d'analyse peuvent être appliquées comme si elles formaient une seule ressource. </a:t>
            </a:r>
          </a:p>
          <a:p>
            <a:r>
              <a:rPr lang="fr-FR" sz="1200" kern="1200" dirty="0">
                <a:solidFill>
                  <a:schemeClr val="tx1"/>
                </a:solidFill>
                <a:effectLst/>
                <a:latin typeface="+mn-lt"/>
                <a:ea typeface="+mn-ea"/>
                <a:cs typeface="+mn-cs"/>
              </a:rPr>
              <a:t>La couche d’application quant à elle comporte deux phases; phase d’apprentissage qui permet la génération de nouvelles connaissances en se basant sur des faits passés. Et la phase de prédiction qui traite les données en temps réel afin de générer des alertes et des recommandations. Et finalement l’interface utilisateur responsable des interactions avec l’utilisateur (la saisie des </a:t>
            </a:r>
            <a:r>
              <a:rPr lang="fr-FR" sz="1200" kern="1200" dirty="0" err="1">
                <a:solidFill>
                  <a:schemeClr val="tx1"/>
                </a:solidFill>
                <a:effectLst/>
                <a:latin typeface="+mn-lt"/>
                <a:ea typeface="+mn-ea"/>
                <a:cs typeface="+mn-cs"/>
              </a:rPr>
              <a:t>requetes</a:t>
            </a:r>
            <a:r>
              <a:rPr lang="fr-FR" sz="1200" kern="1200" dirty="0">
                <a:solidFill>
                  <a:schemeClr val="tx1"/>
                </a:solidFill>
                <a:effectLst/>
                <a:latin typeface="+mn-lt"/>
                <a:ea typeface="+mn-ea"/>
                <a:cs typeface="+mn-cs"/>
              </a:rPr>
              <a:t> et la visualisation des réponses et des alertes).</a:t>
            </a:r>
          </a:p>
          <a:p>
            <a:r>
              <a:rPr lang="fr-FR" sz="1200" kern="1200" dirty="0">
                <a:solidFill>
                  <a:schemeClr val="tx1"/>
                </a:solidFill>
                <a:effectLst/>
                <a:latin typeface="+mn-lt"/>
                <a:ea typeface="+mn-ea"/>
                <a:cs typeface="+mn-cs"/>
              </a:rPr>
              <a:t>Notre nous sommes intéressés en premier lieu à la couche sémantique en proposant une ontologie de domaine modulaire pour la surveillance de l’environnement. </a:t>
            </a:r>
            <a:endParaRPr lang="fr-FR" noProof="0" dirty="0"/>
          </a:p>
        </p:txBody>
      </p:sp>
      <p:sp>
        <p:nvSpPr>
          <p:cNvPr id="5" name="Espace réservé de la date 4">
            <a:extLst>
              <a:ext uri="{FF2B5EF4-FFF2-40B4-BE49-F238E27FC236}">
                <a16:creationId xmlns:a16="http://schemas.microsoft.com/office/drawing/2014/main" id="{D8DC14F4-70AB-4A9A-BDCD-2929B4CD528D}"/>
              </a:ext>
            </a:extLst>
          </p:cNvPr>
          <p:cNvSpPr>
            <a:spLocks noGrp="1"/>
          </p:cNvSpPr>
          <p:nvPr>
            <p:ph type="dt" idx="1"/>
          </p:nvPr>
        </p:nvSpPr>
        <p:spPr/>
        <p:txBody>
          <a:bodyPr/>
          <a:lstStyle/>
          <a:p>
            <a:fld id="{E9B36657-E29B-405E-84C4-A26A9B1E54D8}" type="datetime1">
              <a:rPr lang="fr-FR" smtClean="0"/>
              <a:t>01/07/2019</a:t>
            </a:fld>
            <a:endParaRPr lang="fr-FR"/>
          </a:p>
        </p:txBody>
      </p:sp>
    </p:spTree>
    <p:extLst>
      <p:ext uri="{BB962C8B-B14F-4D97-AF65-F5344CB8AC3E}">
        <p14:creationId xmlns:p14="http://schemas.microsoft.com/office/powerpoint/2010/main" val="409049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trouvé pas mal d’ontologies </a:t>
            </a:r>
            <a:r>
              <a:rPr lang="fr-FR" dirty="0" err="1"/>
              <a:t>tq</a:t>
            </a:r>
            <a:r>
              <a:rPr lang="fr-FR" dirty="0"/>
              <a:t> ENVO, MDO </a:t>
            </a:r>
          </a:p>
          <a:p>
            <a:r>
              <a:rPr lang="fr-FR" dirty="0"/>
              <a:t>Et à travers cette recherche </a:t>
            </a:r>
            <a:r>
              <a:rPr lang="fr-FR" dirty="0" err="1"/>
              <a:t>bibliog</a:t>
            </a:r>
            <a:r>
              <a:rPr lang="fr-FR" dirty="0"/>
              <a:t> on a pu déduire </a:t>
            </a:r>
            <a:r>
              <a:rPr lang="fr-FR" dirty="0" err="1"/>
              <a:t>differentes</a:t>
            </a:r>
            <a:r>
              <a:rPr lang="fr-FR" dirty="0"/>
              <a:t> limitations, En effet, certaines ontologies s’</a:t>
            </a:r>
            <a:r>
              <a:rPr lang="fr-FR" dirty="0" err="1"/>
              <a:t>interesse</a:t>
            </a:r>
            <a:r>
              <a:rPr lang="fr-FR" dirty="0"/>
              <a:t> sur un sous-domaine </a:t>
            </a:r>
            <a:r>
              <a:rPr lang="fr-FR" dirty="0" err="1"/>
              <a:t>specifique</a:t>
            </a:r>
            <a:r>
              <a:rPr lang="fr-FR" dirty="0"/>
              <a:t> </a:t>
            </a:r>
          </a:p>
          <a:p>
            <a:r>
              <a:rPr lang="fr-FR" dirty="0"/>
              <a:t>D’autres ne </a:t>
            </a:r>
            <a:r>
              <a:rPr lang="fr-FR" dirty="0" err="1"/>
              <a:t>reutilisent</a:t>
            </a:r>
            <a:r>
              <a:rPr lang="fr-FR" dirty="0"/>
              <a:t> pas des ontologies existantes et cela </a:t>
            </a:r>
            <a:r>
              <a:rPr lang="fr-FR" dirty="0" err="1"/>
              <a:t>empeche</a:t>
            </a:r>
            <a:r>
              <a:rPr lang="fr-FR" dirty="0"/>
              <a:t> l’</a:t>
            </a:r>
            <a:r>
              <a:rPr lang="fr-FR" dirty="0" err="1"/>
              <a:t>interoperabilité</a:t>
            </a:r>
            <a:r>
              <a:rPr lang="fr-FR" dirty="0"/>
              <a:t> sémantique entre les ontologies </a:t>
            </a:r>
          </a:p>
          <a:p>
            <a:r>
              <a:rPr lang="fr-FR" dirty="0"/>
              <a:t>OU bien ces ontologies ont été développé avec une approche </a:t>
            </a:r>
            <a:r>
              <a:rPr lang="fr-FR" dirty="0" err="1"/>
              <a:t>bottom</a:t>
            </a:r>
            <a:r>
              <a:rPr lang="fr-FR" dirty="0"/>
              <a:t> up cad en se </a:t>
            </a:r>
            <a:r>
              <a:rPr lang="fr-FR" dirty="0" err="1"/>
              <a:t>referant</a:t>
            </a:r>
            <a:r>
              <a:rPr lang="fr-FR" dirty="0"/>
              <a:t> à des cas d’</a:t>
            </a:r>
            <a:r>
              <a:rPr lang="fr-FR" dirty="0" err="1"/>
              <a:t>utilisantion</a:t>
            </a:r>
            <a:r>
              <a:rPr lang="fr-FR" dirty="0"/>
              <a:t> particulier d’où le vocabulaire de ces ontologies devient </a:t>
            </a:r>
            <a:r>
              <a:rPr lang="fr-FR" dirty="0" err="1"/>
              <a:t>specifique</a:t>
            </a:r>
            <a:r>
              <a:rPr lang="fr-FR" dirty="0"/>
              <a:t> à des situations particulières,</a:t>
            </a:r>
          </a:p>
        </p:txBody>
      </p:sp>
      <p:sp>
        <p:nvSpPr>
          <p:cNvPr id="4" name="Espace réservé de la date 3"/>
          <p:cNvSpPr>
            <a:spLocks noGrp="1"/>
          </p:cNvSpPr>
          <p:nvPr>
            <p:ph type="dt" idx="1"/>
          </p:nvPr>
        </p:nvSpPr>
        <p:spPr/>
        <p:txBody>
          <a:bodyPr/>
          <a:lstStyle/>
          <a:p>
            <a:fld id="{CF64150F-618C-4BA9-ACCF-54EA51C3BC0B}" type="datetime1">
              <a:rPr lang="fr-FR" smtClean="0"/>
              <a:t>01/07/2019</a:t>
            </a:fld>
            <a:endParaRPr lang="fr-FR"/>
          </a:p>
        </p:txBody>
      </p:sp>
    </p:spTree>
    <p:extLst>
      <p:ext uri="{BB962C8B-B14F-4D97-AF65-F5344CB8AC3E}">
        <p14:creationId xmlns:p14="http://schemas.microsoft.com/office/powerpoint/2010/main" val="746866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e la pré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47057" y="1095859"/>
            <a:ext cx="7053943" cy="2387600"/>
          </a:xfrm>
        </p:spPr>
        <p:txBody>
          <a:bodyPr anchor="b">
            <a:normAutofit/>
          </a:bodyPr>
          <a:lstStyle>
            <a:lvl1pPr algn="l">
              <a:defRPr sz="3600" spc="-150">
                <a:solidFill>
                  <a:schemeClr val="tx1"/>
                </a:solidFill>
                <a:latin typeface="Schwager Sans" pitchFamily="50" charset="0"/>
              </a:defRPr>
            </a:lvl1pPr>
          </a:lstStyle>
          <a:p>
            <a:r>
              <a:rPr lang="fr-FR" dirty="0"/>
              <a:t>Modifiez le style du titre</a:t>
            </a:r>
          </a:p>
        </p:txBody>
      </p:sp>
      <p:sp>
        <p:nvSpPr>
          <p:cNvPr id="3" name="Sous-titre 2"/>
          <p:cNvSpPr>
            <a:spLocks noGrp="1"/>
          </p:cNvSpPr>
          <p:nvPr>
            <p:ph type="subTitle" idx="1"/>
          </p:nvPr>
        </p:nvSpPr>
        <p:spPr>
          <a:xfrm>
            <a:off x="947058" y="3578087"/>
            <a:ext cx="7053942" cy="1679713"/>
          </a:xfrm>
        </p:spPr>
        <p:txBody>
          <a:bodyPr>
            <a:normAutofit/>
          </a:bodyPr>
          <a:lstStyle>
            <a:lvl1pPr marL="0" indent="0" algn="l">
              <a:buNone/>
              <a:defRPr sz="2000">
                <a:solidFill>
                  <a:srgbClr val="C00000"/>
                </a:solidFill>
                <a:latin typeface="Core Rhino 25 Thin" panose="020104030303020202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Tree>
    <p:extLst>
      <p:ext uri="{BB962C8B-B14F-4D97-AF65-F5344CB8AC3E}">
        <p14:creationId xmlns:p14="http://schemas.microsoft.com/office/powerpoint/2010/main" val="92866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image rd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ZoneTexte 2">
            <a:extLst>
              <a:ext uri="{FF2B5EF4-FFF2-40B4-BE49-F238E27FC236}">
                <a16:creationId xmlns:a16="http://schemas.microsoft.com/office/drawing/2014/main" id="{1B75FF3E-BD32-4D4D-AC63-EE9652EF4068}"/>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348697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image rdy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3" name="ZoneTexte 2">
            <a:extLst>
              <a:ext uri="{FF2B5EF4-FFF2-40B4-BE49-F238E27FC236}">
                <a16:creationId xmlns:a16="http://schemas.microsoft.com/office/drawing/2014/main" id="{C8B8CC17-997D-9D4C-90DE-FE7A6BBCB959}"/>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270455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52DEF2-FEE9-1047-89A4-FE285EED677E}"/>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43487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AB2B64-1750-2C4F-B070-4F8273DC1027}"/>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257869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cxnSp>
        <p:nvCxnSpPr>
          <p:cNvPr id="11" name="Connecteur droit 10"/>
          <p:cNvCxnSpPr/>
          <p:nvPr userDrawn="1"/>
        </p:nvCxnSpPr>
        <p:spPr>
          <a:xfrm rot="10800000">
            <a:off x="307977" y="775027"/>
            <a:ext cx="5502600" cy="1440"/>
          </a:xfrm>
          <a:prstGeom prst="line">
            <a:avLst/>
          </a:prstGeom>
          <a:ln w="63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itre 1"/>
          <p:cNvSpPr>
            <a:spLocks noGrp="1"/>
          </p:cNvSpPr>
          <p:nvPr>
            <p:ph type="title" idx="4294967295"/>
          </p:nvPr>
        </p:nvSpPr>
        <p:spPr>
          <a:xfrm>
            <a:off x="307976" y="215612"/>
            <a:ext cx="8229600" cy="684113"/>
          </a:xfrm>
        </p:spPr>
        <p:txBody>
          <a:bodyPr lIns="0" tIns="0" rIns="0" bIns="0" anchor="t" anchorCtr="0">
            <a:noAutofit/>
          </a:bodyPr>
          <a:lstStyle>
            <a:lvl1pPr>
              <a:defRPr sz="2738" b="1">
                <a:latin typeface="Arial" panose="020B0604020202020204" pitchFamily="34" charset="0"/>
                <a:cs typeface="Arial" panose="020B0604020202020204" pitchFamily="34" charset="0"/>
              </a:defRPr>
            </a:lvl1pPr>
          </a:lstStyle>
          <a:p>
            <a:pPr algn="l"/>
            <a:r>
              <a:rPr lang="fr-FR" sz="3422" dirty="0">
                <a:solidFill>
                  <a:srgbClr val="707F87"/>
                </a:solidFill>
              </a:rPr>
              <a:t>Titre principal</a:t>
            </a:r>
          </a:p>
        </p:txBody>
      </p:sp>
      <p:sp>
        <p:nvSpPr>
          <p:cNvPr id="4" name="ZoneTexte 3">
            <a:extLst>
              <a:ext uri="{FF2B5EF4-FFF2-40B4-BE49-F238E27FC236}">
                <a16:creationId xmlns:a16="http://schemas.microsoft.com/office/drawing/2014/main" id="{87FD5892-4D98-A147-8EAE-4C46E57B9A3C}"/>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
        <p:nvSpPr>
          <p:cNvPr id="5" name="Espace réservé du contenu 2">
            <a:extLst>
              <a:ext uri="{FF2B5EF4-FFF2-40B4-BE49-F238E27FC236}">
                <a16:creationId xmlns:a16="http://schemas.microsoft.com/office/drawing/2014/main" id="{A8A037BC-E949-4AC4-BEB4-0AB187BED0B7}"/>
              </a:ext>
            </a:extLst>
          </p:cNvPr>
          <p:cNvSpPr>
            <a:spLocks noGrp="1"/>
          </p:cNvSpPr>
          <p:nvPr>
            <p:ph idx="1"/>
          </p:nvPr>
        </p:nvSpPr>
        <p:spPr>
          <a:xfrm>
            <a:off x="628650" y="1825625"/>
            <a:ext cx="78867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5073765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10" name="ZoneTexte 9"/>
          <p:cNvSpPr txBox="1"/>
          <p:nvPr userDrawn="1"/>
        </p:nvSpPr>
        <p:spPr>
          <a:xfrm>
            <a:off x="8083314" y="6286696"/>
            <a:ext cx="755588" cy="210827"/>
          </a:xfrm>
          <a:prstGeom prst="rect">
            <a:avLst/>
          </a:prstGeom>
          <a:noFill/>
        </p:spPr>
        <p:txBody>
          <a:bodyPr wrap="square" rtlCol="0">
            <a:spAutoFit/>
          </a:bodyPr>
          <a:lstStyle/>
          <a:p>
            <a:pPr marL="0" algn="r" defTabSz="334567" rtl="0" eaLnBrk="1" latinLnBrk="0" hangingPunct="1"/>
            <a:fld id="{2F329EA1-723B-44DB-86DF-7832F0312B05}" type="slidenum">
              <a:rPr lang="en-US" sz="770" kern="1200" smtClean="0">
                <a:solidFill>
                  <a:schemeClr val="tx1">
                    <a:lumMod val="50000"/>
                    <a:lumOff val="50000"/>
                  </a:schemeClr>
                </a:solidFill>
                <a:latin typeface="+mn-lt"/>
                <a:ea typeface="+mn-ea"/>
                <a:cs typeface="+mn-cs"/>
              </a:rPr>
              <a:pPr marL="0" algn="r" defTabSz="334567" rtl="0" eaLnBrk="1" latinLnBrk="0" hangingPunct="1"/>
              <a:t>‹N°›</a:t>
            </a:fld>
            <a:endParaRPr lang="en-US" sz="770" kern="1200" dirty="0">
              <a:solidFill>
                <a:schemeClr val="tx1">
                  <a:lumMod val="50000"/>
                  <a:lumOff val="50000"/>
                </a:schemeClr>
              </a:solidFill>
              <a:latin typeface="+mn-lt"/>
              <a:ea typeface="+mn-ea"/>
              <a:cs typeface="+mn-cs"/>
            </a:endParaRPr>
          </a:p>
        </p:txBody>
      </p:sp>
      <p:cxnSp>
        <p:nvCxnSpPr>
          <p:cNvPr id="11" name="Connecteur droit 10"/>
          <p:cNvCxnSpPr/>
          <p:nvPr userDrawn="1"/>
        </p:nvCxnSpPr>
        <p:spPr>
          <a:xfrm rot="10800000">
            <a:off x="307977" y="1010562"/>
            <a:ext cx="5502600" cy="1440"/>
          </a:xfrm>
          <a:prstGeom prst="line">
            <a:avLst/>
          </a:prstGeom>
          <a:ln w="635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rot="10800000">
            <a:off x="307977" y="6235327"/>
            <a:ext cx="8530925" cy="1440"/>
          </a:xfrm>
          <a:prstGeom prst="line">
            <a:avLst/>
          </a:prstGeom>
          <a:ln w="6350" cap="flat" cmpd="sng" algn="ctr">
            <a:solidFill>
              <a:srgbClr val="00529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itre 1"/>
          <p:cNvSpPr>
            <a:spLocks noGrp="1"/>
          </p:cNvSpPr>
          <p:nvPr>
            <p:ph type="title" idx="4294967295"/>
          </p:nvPr>
        </p:nvSpPr>
        <p:spPr>
          <a:xfrm>
            <a:off x="307976" y="326451"/>
            <a:ext cx="8229600" cy="684113"/>
          </a:xfrm>
        </p:spPr>
        <p:txBody>
          <a:bodyPr lIns="0" tIns="0" rIns="0" bIns="0" anchor="t" anchorCtr="0">
            <a:noAutofit/>
          </a:bodyPr>
          <a:lstStyle>
            <a:lvl1pPr>
              <a:defRPr sz="2054" b="1">
                <a:latin typeface="Arial" panose="020B0604020202020204" pitchFamily="34" charset="0"/>
                <a:cs typeface="Arial" panose="020B0604020202020204" pitchFamily="34" charset="0"/>
              </a:defRPr>
            </a:lvl1pPr>
          </a:lstStyle>
          <a:p>
            <a:pPr algn="l"/>
            <a:r>
              <a:rPr lang="fr-FR" sz="2567" dirty="0">
                <a:solidFill>
                  <a:srgbClr val="707F87"/>
                </a:solidFill>
              </a:rPr>
              <a:t>Titre principal</a:t>
            </a:r>
          </a:p>
        </p:txBody>
      </p:sp>
    </p:spTree>
    <p:extLst>
      <p:ext uri="{BB962C8B-B14F-4D97-AF65-F5344CB8AC3E}">
        <p14:creationId xmlns:p14="http://schemas.microsoft.com/office/powerpoint/2010/main" val="239058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normAutofit/>
          </a:bodyPr>
          <a:lstStyle>
            <a:lvl1pPr algn="ctr">
              <a:defRPr sz="3600" spc="-150">
                <a:solidFill>
                  <a:srgbClr val="FF0000"/>
                </a:solidFill>
                <a:latin typeface="Schwager Sans" pitchFamily="50" charset="0"/>
              </a:defRPr>
            </a:lvl1pPr>
          </a:lstStyle>
          <a:p>
            <a:r>
              <a:rPr lang="fr-FR"/>
              <a:t>Modifiez le style du titre</a:t>
            </a:r>
            <a:endParaRPr lang="fr-FR" dirty="0"/>
          </a:p>
        </p:txBody>
      </p:sp>
      <p:sp>
        <p:nvSpPr>
          <p:cNvPr id="3" name="Sous-titre 2"/>
          <p:cNvSpPr>
            <a:spLocks noGrp="1"/>
          </p:cNvSpPr>
          <p:nvPr>
            <p:ph type="subTitle" idx="1"/>
          </p:nvPr>
        </p:nvSpPr>
        <p:spPr>
          <a:xfrm>
            <a:off x="1143000" y="3602038"/>
            <a:ext cx="6858000" cy="1655762"/>
          </a:xfrm>
        </p:spPr>
        <p:txBody>
          <a:bodyPr>
            <a:normAutofit/>
          </a:bodyPr>
          <a:lstStyle>
            <a:lvl1pPr marL="0" indent="0" algn="ctr">
              <a:buNone/>
              <a:defRPr sz="2000">
                <a:solidFill>
                  <a:schemeClr val="tx1">
                    <a:lumMod val="75000"/>
                    <a:lumOff val="25000"/>
                  </a:schemeClr>
                </a:solidFill>
                <a:latin typeface="Core Rhino 25 Thin" panose="020104030303020202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4" name="ZoneTexte 3">
            <a:extLst>
              <a:ext uri="{FF2B5EF4-FFF2-40B4-BE49-F238E27FC236}">
                <a16:creationId xmlns:a16="http://schemas.microsoft.com/office/drawing/2014/main" id="{77D58A09-480A-6345-9520-3B62EA1968E0}"/>
              </a:ext>
            </a:extLst>
          </p:cNvPr>
          <p:cNvSpPr txBox="1"/>
          <p:nvPr userDrawn="1"/>
        </p:nvSpPr>
        <p:spPr>
          <a:xfrm>
            <a:off x="8490857" y="6237514"/>
            <a:ext cx="569387" cy="369332"/>
          </a:xfrm>
          <a:prstGeom prst="rect">
            <a:avLst/>
          </a:prstGeom>
          <a:noFill/>
        </p:spPr>
        <p:txBody>
          <a:bodyPr wrap="none" rtlCol="0">
            <a:spAutoFit/>
          </a:bodyPr>
          <a:lstStyle/>
          <a:p>
            <a:fld id="{6C673B47-D94B-A442-BF09-EAB33D226E57}" type="slidenum">
              <a:rPr lang="fr-FR" smtClean="0"/>
              <a:t>‹N°›</a:t>
            </a:fld>
            <a:endParaRPr lang="fr-FR" dirty="0"/>
          </a:p>
        </p:txBody>
      </p:sp>
    </p:spTree>
    <p:extLst>
      <p:ext uri="{BB962C8B-B14F-4D97-AF65-F5344CB8AC3E}">
        <p14:creationId xmlns:p14="http://schemas.microsoft.com/office/powerpoint/2010/main" val="299747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_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43000" y="1122363"/>
            <a:ext cx="6858000" cy="2387600"/>
          </a:xfrm>
        </p:spPr>
        <p:txBody>
          <a:bodyPr anchor="b">
            <a:normAutofit/>
          </a:bodyPr>
          <a:lstStyle>
            <a:lvl1pPr algn="ctr">
              <a:defRPr sz="3600" spc="-150">
                <a:solidFill>
                  <a:schemeClr val="bg1"/>
                </a:solidFill>
                <a:latin typeface="Schwager Sans" pitchFamily="50" charset="0"/>
              </a:defRPr>
            </a:lvl1pPr>
          </a:lstStyle>
          <a:p>
            <a:r>
              <a:rPr lang="fr-FR" dirty="0"/>
              <a:t>MODIFIEZ LE STYLE DU TITRE</a:t>
            </a:r>
          </a:p>
        </p:txBody>
      </p:sp>
      <p:sp>
        <p:nvSpPr>
          <p:cNvPr id="3" name="Sous-titre 2"/>
          <p:cNvSpPr>
            <a:spLocks noGrp="1"/>
          </p:cNvSpPr>
          <p:nvPr>
            <p:ph type="subTitle" idx="1"/>
          </p:nvPr>
        </p:nvSpPr>
        <p:spPr>
          <a:xfrm>
            <a:off x="1143000" y="3602038"/>
            <a:ext cx="6858000" cy="1655762"/>
          </a:xfrm>
        </p:spPr>
        <p:txBody>
          <a:bodyPr>
            <a:normAutofit/>
          </a:bodyPr>
          <a:lstStyle>
            <a:lvl1pPr marL="0" indent="0" algn="ctr">
              <a:buNone/>
              <a:defRPr sz="2000">
                <a:solidFill>
                  <a:schemeClr val="bg1">
                    <a:lumMod val="85000"/>
                  </a:schemeClr>
                </a:solidFill>
                <a:latin typeface="Core Rhino 25 Thin" panose="02010403030302020204"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sp>
        <p:nvSpPr>
          <p:cNvPr id="4" name="ZoneTexte 3">
            <a:extLst>
              <a:ext uri="{FF2B5EF4-FFF2-40B4-BE49-F238E27FC236}">
                <a16:creationId xmlns:a16="http://schemas.microsoft.com/office/drawing/2014/main" id="{3A60D98D-D2A7-6648-8214-EE51CCBFC56B}"/>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176487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_Cle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normAutofit/>
          </a:bodyPr>
          <a:lstStyle>
            <a:lvl1pPr algn="ctr">
              <a:defRPr sz="3600" spc="-150">
                <a:solidFill>
                  <a:srgbClr val="FF0000"/>
                </a:solidFill>
                <a:latin typeface="Schwager Sans" pitchFamily="50" charset="0"/>
              </a:defRPr>
            </a:lvl1pPr>
          </a:lstStyle>
          <a:p>
            <a:r>
              <a:rPr lang="fr-FR"/>
              <a:t>Modifiez le style du titre</a:t>
            </a:r>
            <a:endParaRPr lang="fr-FR" dirty="0"/>
          </a:p>
        </p:txBody>
      </p:sp>
    </p:spTree>
    <p:extLst>
      <p:ext uri="{BB962C8B-B14F-4D97-AF65-F5344CB8AC3E}">
        <p14:creationId xmlns:p14="http://schemas.microsoft.com/office/powerpoint/2010/main" val="11727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Clean_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43000" y="1122363"/>
            <a:ext cx="6858000" cy="2387600"/>
          </a:xfrm>
        </p:spPr>
        <p:txBody>
          <a:bodyPr anchor="b">
            <a:normAutofit/>
          </a:bodyPr>
          <a:lstStyle>
            <a:lvl1pPr algn="ctr">
              <a:defRPr sz="3600" spc="-150">
                <a:solidFill>
                  <a:schemeClr val="bg1"/>
                </a:solidFill>
                <a:latin typeface="Schwager Sans" pitchFamily="50" charset="0"/>
              </a:defRPr>
            </a:lvl1pPr>
          </a:lstStyle>
          <a:p>
            <a:r>
              <a:rPr lang="fr-FR" dirty="0"/>
              <a:t>MODIFIEZ LE STYLE DU TITRE</a:t>
            </a:r>
          </a:p>
        </p:txBody>
      </p:sp>
    </p:spTree>
    <p:extLst>
      <p:ext uri="{BB962C8B-B14F-4D97-AF65-F5344CB8AC3E}">
        <p14:creationId xmlns:p14="http://schemas.microsoft.com/office/powerpoint/2010/main" val="25509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nde l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976890" y="1049627"/>
            <a:ext cx="7127875" cy="3719512"/>
          </a:xfrm>
        </p:spPr>
        <p:txBody>
          <a:bodyPr anchor="ctr">
            <a:normAutofit/>
          </a:bodyPr>
          <a:lstStyle>
            <a:lvl1pPr marL="171450" marR="0" indent="-171450" algn="l" defTabSz="685800" rtl="0" eaLnBrk="1" fontAlgn="auto" latinLnBrk="0" hangingPunct="1">
              <a:lnSpc>
                <a:spcPct val="90000"/>
              </a:lnSpc>
              <a:spcBef>
                <a:spcPts val="750"/>
              </a:spcBef>
              <a:spcAft>
                <a:spcPts val="0"/>
              </a:spcAft>
              <a:buClrTx/>
              <a:buSzTx/>
              <a:buFontTx/>
              <a:buBlip>
                <a:blip r:embed="rId3"/>
              </a:buBlip>
              <a:tabLst/>
              <a:defRPr sz="3600" b="0" baseline="0">
                <a:latin typeface="+mj-lt"/>
              </a:defRPr>
            </a:lvl1pPr>
          </a:lstStyle>
          <a:p>
            <a:pPr marL="171450" marR="0" lvl="0" indent="-171450" algn="l" defTabSz="685800" rtl="0" eaLnBrk="1" fontAlgn="auto" latinLnBrk="0" hangingPunct="1">
              <a:lnSpc>
                <a:spcPct val="90000"/>
              </a:lnSpc>
              <a:spcBef>
                <a:spcPts val="750"/>
              </a:spcBef>
              <a:spcAft>
                <a:spcPts val="0"/>
              </a:spcAft>
              <a:buClrTx/>
              <a:buSzTx/>
              <a:buFontTx/>
              <a:buBlip>
                <a:blip r:embed="rId3"/>
              </a:buBlip>
              <a:tabLst/>
              <a:defRPr/>
            </a:pPr>
            <a:r>
              <a:rPr lang="fr-FR" dirty="0"/>
              <a:t>Style de liste</a:t>
            </a:r>
          </a:p>
          <a:p>
            <a:pPr marL="171450" marR="0" lvl="0" indent="-171450" algn="l" defTabSz="685800" rtl="0" eaLnBrk="1" fontAlgn="auto" latinLnBrk="0" hangingPunct="1">
              <a:lnSpc>
                <a:spcPct val="90000"/>
              </a:lnSpc>
              <a:spcBef>
                <a:spcPts val="750"/>
              </a:spcBef>
              <a:spcAft>
                <a:spcPts val="0"/>
              </a:spcAft>
              <a:buClrTx/>
              <a:buSzTx/>
              <a:buFontTx/>
              <a:buBlip>
                <a:blip r:embed="rId3"/>
              </a:buBlip>
              <a:tabLst/>
              <a:defRPr/>
            </a:pPr>
            <a:r>
              <a:rPr lang="fr-FR" dirty="0"/>
              <a:t>Style de liste</a:t>
            </a:r>
          </a:p>
          <a:p>
            <a:pPr marL="171450" marR="0" lvl="0" indent="-171450" algn="l" defTabSz="685800" rtl="0" eaLnBrk="1" fontAlgn="auto" latinLnBrk="0" hangingPunct="1">
              <a:lnSpc>
                <a:spcPct val="90000"/>
              </a:lnSpc>
              <a:spcBef>
                <a:spcPts val="750"/>
              </a:spcBef>
              <a:spcAft>
                <a:spcPts val="0"/>
              </a:spcAft>
              <a:buClrTx/>
              <a:buSzTx/>
              <a:buFontTx/>
              <a:buBlip>
                <a:blip r:embed="rId3"/>
              </a:buBlip>
              <a:tabLst/>
              <a:defRPr/>
            </a:pPr>
            <a:r>
              <a:rPr lang="fr-FR" dirty="0"/>
              <a:t>Style de liste</a:t>
            </a:r>
          </a:p>
          <a:p>
            <a:pPr marL="171450" marR="0" lvl="0" indent="-171450" algn="l" defTabSz="685800" rtl="0" eaLnBrk="1" fontAlgn="auto" latinLnBrk="0" hangingPunct="1">
              <a:lnSpc>
                <a:spcPct val="90000"/>
              </a:lnSpc>
              <a:spcBef>
                <a:spcPts val="750"/>
              </a:spcBef>
              <a:spcAft>
                <a:spcPts val="0"/>
              </a:spcAft>
              <a:buClrTx/>
              <a:buSzTx/>
              <a:buFontTx/>
              <a:buBlip>
                <a:blip r:embed="rId3"/>
              </a:buBlip>
              <a:tabLst/>
              <a:defRPr/>
            </a:pPr>
            <a:r>
              <a:rPr lang="fr-FR" dirty="0"/>
              <a:t>Style de liste</a:t>
            </a:r>
          </a:p>
          <a:p>
            <a:pPr lvl="0"/>
            <a:endParaRPr lang="fr-FR" dirty="0"/>
          </a:p>
        </p:txBody>
      </p:sp>
      <p:sp>
        <p:nvSpPr>
          <p:cNvPr id="3" name="ZoneTexte 2">
            <a:extLst>
              <a:ext uri="{FF2B5EF4-FFF2-40B4-BE49-F238E27FC236}">
                <a16:creationId xmlns:a16="http://schemas.microsoft.com/office/drawing/2014/main" id="{53DC3379-2FC4-7546-9517-2B8D3C046AB0}"/>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123933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e list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4"/>
          <p:cNvSpPr>
            <a:spLocks noGrp="1"/>
          </p:cNvSpPr>
          <p:nvPr>
            <p:ph type="body" sz="quarter" idx="10"/>
          </p:nvPr>
        </p:nvSpPr>
        <p:spPr>
          <a:xfrm>
            <a:off x="997672" y="1008063"/>
            <a:ext cx="7127875" cy="3719512"/>
          </a:xfrm>
        </p:spPr>
        <p:txBody>
          <a:bodyPr anchor="ctr">
            <a:normAutofit/>
          </a:bodyPr>
          <a:lstStyle>
            <a:lvl1pPr marL="0" marR="0" indent="0" algn="l" defTabSz="685800" rtl="0" eaLnBrk="1" fontAlgn="auto" latinLnBrk="0" hangingPunct="1">
              <a:lnSpc>
                <a:spcPct val="90000"/>
              </a:lnSpc>
              <a:spcBef>
                <a:spcPts val="750"/>
              </a:spcBef>
              <a:spcAft>
                <a:spcPts val="0"/>
              </a:spcAft>
              <a:buClrTx/>
              <a:buSzTx/>
              <a:buFontTx/>
              <a:buNone/>
              <a:tabLst/>
              <a:defRPr sz="3600" b="0" baseline="0">
                <a:solidFill>
                  <a:schemeClr val="bg1"/>
                </a:solidFill>
                <a:latin typeface="+mj-lt"/>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ZoneTexte 3">
            <a:extLst>
              <a:ext uri="{FF2B5EF4-FFF2-40B4-BE49-F238E27FC236}">
                <a16:creationId xmlns:a16="http://schemas.microsoft.com/office/drawing/2014/main" id="{37B5E4DE-1A08-F04E-BA1E-AA8386011C31}"/>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230652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927652" y="2014329"/>
            <a:ext cx="7587698" cy="3286541"/>
          </a:xfrm>
        </p:spPr>
        <p:txBody>
          <a:bodyPr>
            <a:normAutofit/>
          </a:bodyPr>
          <a:lstStyle>
            <a:lvl1pPr marL="0" indent="0">
              <a:buFontTx/>
              <a:buNone/>
              <a:defRPr sz="2800">
                <a:solidFill>
                  <a:schemeClr val="tx1">
                    <a:lumMod val="65000"/>
                    <a:lumOff val="35000"/>
                  </a:schemeClr>
                </a:solidFill>
                <a:latin typeface="Core Rhino 45 Regular" panose="02010503030302020204" pitchFamily="50" charset="0"/>
              </a:defRPr>
            </a:lvl1pPr>
            <a:lvl2pPr>
              <a:defRPr/>
            </a:lvl2pPr>
          </a:lstStyle>
          <a:p>
            <a:pPr lvl="0"/>
            <a:r>
              <a:rPr lang="fr-FR" dirty="0"/>
              <a:t>Croissant </a:t>
            </a:r>
            <a:r>
              <a:rPr lang="fr-FR" dirty="0" err="1"/>
              <a:t>icing</a:t>
            </a:r>
            <a:r>
              <a:rPr lang="fr-FR" dirty="0"/>
              <a:t> cupcake pudding wafer bonbon. </a:t>
            </a:r>
            <a:r>
              <a:rPr lang="fr-FR" dirty="0" err="1"/>
              <a:t>Fruitcake</a:t>
            </a:r>
            <a:r>
              <a:rPr lang="fr-FR" dirty="0"/>
              <a:t> </a:t>
            </a:r>
            <a:r>
              <a:rPr lang="fr-FR" dirty="0" err="1"/>
              <a:t>carrot</a:t>
            </a:r>
            <a:r>
              <a:rPr lang="fr-FR" dirty="0"/>
              <a:t> cake </a:t>
            </a:r>
            <a:r>
              <a:rPr lang="fr-FR" dirty="0" err="1"/>
              <a:t>candy</a:t>
            </a:r>
            <a:r>
              <a:rPr lang="fr-FR" dirty="0"/>
              <a:t> canes </a:t>
            </a:r>
            <a:r>
              <a:rPr lang="fr-FR" dirty="0" err="1"/>
              <a:t>oat</a:t>
            </a:r>
            <a:r>
              <a:rPr lang="fr-FR" dirty="0"/>
              <a:t> cake </a:t>
            </a:r>
            <a:r>
              <a:rPr lang="fr-FR" dirty="0" err="1"/>
              <a:t>bear</a:t>
            </a:r>
            <a:r>
              <a:rPr lang="fr-FR" dirty="0"/>
              <a:t> </a:t>
            </a:r>
            <a:r>
              <a:rPr lang="fr-FR" dirty="0" err="1"/>
              <a:t>claw</a:t>
            </a:r>
            <a:r>
              <a:rPr lang="fr-FR" dirty="0"/>
              <a:t> muffin.</a:t>
            </a:r>
          </a:p>
          <a:p>
            <a:pPr lvl="0"/>
            <a:endParaRPr lang="fr-FR" dirty="0"/>
          </a:p>
          <a:p>
            <a:pPr lvl="0"/>
            <a:r>
              <a:rPr lang="fr-FR" dirty="0" err="1"/>
              <a:t>Chocolate</a:t>
            </a:r>
            <a:r>
              <a:rPr lang="fr-FR" dirty="0"/>
              <a:t> croissant </a:t>
            </a:r>
            <a:r>
              <a:rPr lang="fr-FR" dirty="0" err="1"/>
              <a:t>topping</a:t>
            </a:r>
            <a:r>
              <a:rPr lang="fr-FR" dirty="0"/>
              <a:t>. Candy </a:t>
            </a:r>
            <a:r>
              <a:rPr lang="fr-FR" dirty="0" err="1"/>
              <a:t>tootsie</a:t>
            </a:r>
            <a:r>
              <a:rPr lang="fr-FR" dirty="0"/>
              <a:t> roll </a:t>
            </a:r>
            <a:r>
              <a:rPr lang="fr-FR" dirty="0" err="1"/>
              <a:t>gummies</a:t>
            </a:r>
            <a:r>
              <a:rPr lang="fr-FR" dirty="0"/>
              <a:t> cookie </a:t>
            </a:r>
            <a:r>
              <a:rPr lang="fr-FR" dirty="0" err="1"/>
              <a:t>lemon</a:t>
            </a:r>
            <a:r>
              <a:rPr lang="fr-FR" dirty="0"/>
              <a:t> drops croissant </a:t>
            </a:r>
            <a:r>
              <a:rPr lang="fr-FR" dirty="0" err="1"/>
              <a:t>ice</a:t>
            </a:r>
            <a:r>
              <a:rPr lang="fr-FR" dirty="0"/>
              <a:t> </a:t>
            </a:r>
            <a:r>
              <a:rPr lang="fr-FR" dirty="0" err="1"/>
              <a:t>cream</a:t>
            </a:r>
            <a:r>
              <a:rPr lang="fr-FR" dirty="0"/>
              <a:t> pie.</a:t>
            </a:r>
          </a:p>
        </p:txBody>
      </p:sp>
      <p:sp>
        <p:nvSpPr>
          <p:cNvPr id="7" name="Rectangle 6"/>
          <p:cNvSpPr/>
          <p:nvPr userDrawn="1"/>
        </p:nvSpPr>
        <p:spPr>
          <a:xfrm>
            <a:off x="628650" y="1825625"/>
            <a:ext cx="45719" cy="375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p:cNvSpPr>
            <a:spLocks noGrp="1"/>
          </p:cNvSpPr>
          <p:nvPr>
            <p:ph type="title"/>
          </p:nvPr>
        </p:nvSpPr>
        <p:spPr/>
        <p:txBody>
          <a:bodyPr/>
          <a:lstStyle/>
          <a:p>
            <a:r>
              <a:rPr lang="fr-FR" dirty="0"/>
              <a:t>Modifiez le style du titre</a:t>
            </a:r>
          </a:p>
        </p:txBody>
      </p:sp>
      <p:sp>
        <p:nvSpPr>
          <p:cNvPr id="2" name="ZoneTexte 1">
            <a:extLst>
              <a:ext uri="{FF2B5EF4-FFF2-40B4-BE49-F238E27FC236}">
                <a16:creationId xmlns:a16="http://schemas.microsoft.com/office/drawing/2014/main" id="{A9BD135B-AEE3-A44D-ABD6-E2C3BE4CD64D}"/>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392090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_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927652" y="2014329"/>
            <a:ext cx="7587698" cy="3286541"/>
          </a:xfrm>
        </p:spPr>
        <p:txBody>
          <a:bodyPr>
            <a:normAutofit/>
          </a:bodyPr>
          <a:lstStyle>
            <a:lvl1pPr marL="0" indent="0">
              <a:buFontTx/>
              <a:buNone/>
              <a:defRPr sz="2800">
                <a:solidFill>
                  <a:schemeClr val="bg1"/>
                </a:solidFill>
                <a:latin typeface="Core Rhino 45 Regular" panose="02010503030302020204" pitchFamily="50" charset="0"/>
              </a:defRPr>
            </a:lvl1pPr>
            <a:lvl2pPr>
              <a:defRPr/>
            </a:lvl2pPr>
          </a:lstStyle>
          <a:p>
            <a:pPr lvl="0"/>
            <a:r>
              <a:rPr lang="fr-FR" dirty="0"/>
              <a:t>Croissant </a:t>
            </a:r>
            <a:r>
              <a:rPr lang="fr-FR" dirty="0" err="1"/>
              <a:t>icing</a:t>
            </a:r>
            <a:r>
              <a:rPr lang="fr-FR" dirty="0"/>
              <a:t> cupcake pudding wafer bonbon. </a:t>
            </a:r>
            <a:r>
              <a:rPr lang="fr-FR" dirty="0" err="1"/>
              <a:t>Fruitcake</a:t>
            </a:r>
            <a:r>
              <a:rPr lang="fr-FR" dirty="0"/>
              <a:t> </a:t>
            </a:r>
            <a:r>
              <a:rPr lang="fr-FR" dirty="0" err="1"/>
              <a:t>carrot</a:t>
            </a:r>
            <a:r>
              <a:rPr lang="fr-FR" dirty="0"/>
              <a:t> cake </a:t>
            </a:r>
            <a:r>
              <a:rPr lang="fr-FR" dirty="0" err="1"/>
              <a:t>candy</a:t>
            </a:r>
            <a:r>
              <a:rPr lang="fr-FR" dirty="0"/>
              <a:t> canes </a:t>
            </a:r>
            <a:r>
              <a:rPr lang="fr-FR" dirty="0" err="1"/>
              <a:t>oat</a:t>
            </a:r>
            <a:r>
              <a:rPr lang="fr-FR" dirty="0"/>
              <a:t> cake </a:t>
            </a:r>
            <a:r>
              <a:rPr lang="fr-FR" dirty="0" err="1"/>
              <a:t>bear</a:t>
            </a:r>
            <a:r>
              <a:rPr lang="fr-FR" dirty="0"/>
              <a:t> </a:t>
            </a:r>
            <a:r>
              <a:rPr lang="fr-FR" dirty="0" err="1"/>
              <a:t>claw</a:t>
            </a:r>
            <a:r>
              <a:rPr lang="fr-FR" dirty="0"/>
              <a:t> muffin.</a:t>
            </a:r>
          </a:p>
          <a:p>
            <a:pPr lvl="0"/>
            <a:endParaRPr lang="fr-FR" dirty="0"/>
          </a:p>
          <a:p>
            <a:pPr lvl="0"/>
            <a:r>
              <a:rPr lang="fr-FR" dirty="0" err="1"/>
              <a:t>Chocolate</a:t>
            </a:r>
            <a:r>
              <a:rPr lang="fr-FR" dirty="0"/>
              <a:t> croissant </a:t>
            </a:r>
            <a:r>
              <a:rPr lang="fr-FR" dirty="0" err="1"/>
              <a:t>topping</a:t>
            </a:r>
            <a:r>
              <a:rPr lang="fr-FR" dirty="0"/>
              <a:t>. Candy </a:t>
            </a:r>
            <a:r>
              <a:rPr lang="fr-FR" dirty="0" err="1"/>
              <a:t>tootsie</a:t>
            </a:r>
            <a:r>
              <a:rPr lang="fr-FR" dirty="0"/>
              <a:t> roll </a:t>
            </a:r>
            <a:r>
              <a:rPr lang="fr-FR" dirty="0" err="1"/>
              <a:t>gummies</a:t>
            </a:r>
            <a:r>
              <a:rPr lang="fr-FR" dirty="0"/>
              <a:t> cookie </a:t>
            </a:r>
            <a:r>
              <a:rPr lang="fr-FR" dirty="0" err="1"/>
              <a:t>lemon</a:t>
            </a:r>
            <a:r>
              <a:rPr lang="fr-FR" dirty="0"/>
              <a:t> drops croissant </a:t>
            </a:r>
            <a:r>
              <a:rPr lang="fr-FR" dirty="0" err="1"/>
              <a:t>ice</a:t>
            </a:r>
            <a:r>
              <a:rPr lang="fr-FR" dirty="0"/>
              <a:t> </a:t>
            </a:r>
            <a:r>
              <a:rPr lang="fr-FR" dirty="0" err="1"/>
              <a:t>cream</a:t>
            </a:r>
            <a:r>
              <a:rPr lang="fr-FR" dirty="0"/>
              <a:t> pie.</a:t>
            </a:r>
          </a:p>
        </p:txBody>
      </p:sp>
      <p:sp>
        <p:nvSpPr>
          <p:cNvPr id="7" name="Rectangle 6"/>
          <p:cNvSpPr/>
          <p:nvPr userDrawn="1"/>
        </p:nvSpPr>
        <p:spPr>
          <a:xfrm>
            <a:off x="628650" y="1825625"/>
            <a:ext cx="45719" cy="375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5" name="ZoneTexte 4">
            <a:extLst>
              <a:ext uri="{FF2B5EF4-FFF2-40B4-BE49-F238E27FC236}">
                <a16:creationId xmlns:a16="http://schemas.microsoft.com/office/drawing/2014/main" id="{298C3F6B-67ED-5341-8648-9E162671B0A3}"/>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73073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ZoneTexte 3">
            <a:extLst>
              <a:ext uri="{FF2B5EF4-FFF2-40B4-BE49-F238E27FC236}">
                <a16:creationId xmlns:a16="http://schemas.microsoft.com/office/drawing/2014/main" id="{FC931741-98A7-1A4B-AFEC-796D24ED19A9}"/>
              </a:ext>
            </a:extLst>
          </p:cNvPr>
          <p:cNvSpPr txBox="1"/>
          <p:nvPr userDrawn="1"/>
        </p:nvSpPr>
        <p:spPr>
          <a:xfrm>
            <a:off x="8512626" y="6248397"/>
            <a:ext cx="569387" cy="369332"/>
          </a:xfrm>
          <a:prstGeom prst="rect">
            <a:avLst/>
          </a:prstGeom>
          <a:noFill/>
        </p:spPr>
        <p:txBody>
          <a:bodyPr wrap="none" rtlCol="0">
            <a:spAutoFit/>
          </a:bodyPr>
          <a:lstStyle/>
          <a:p>
            <a:fld id="{BE4FC35C-941C-4B4D-AF5B-138110D23B22}" type="slidenum">
              <a:rPr lang="fr-FR" smtClean="0"/>
              <a:t>‹N°›</a:t>
            </a:fld>
            <a:endParaRPr lang="fr-FR" dirty="0"/>
          </a:p>
        </p:txBody>
      </p:sp>
    </p:spTree>
    <p:extLst>
      <p:ext uri="{BB962C8B-B14F-4D97-AF65-F5344CB8AC3E}">
        <p14:creationId xmlns:p14="http://schemas.microsoft.com/office/powerpoint/2010/main" val="3805677119"/>
      </p:ext>
    </p:extLst>
  </p:cSld>
  <p:clrMap bg1="lt1" tx1="dk1" bg2="lt2" tx2="dk2" accent1="accent1" accent2="accent2" accent3="accent3" accent4="accent4" accent5="accent5" accent6="accent6" hlink="hlink" folHlink="folHlink"/>
  <p:sldLayoutIdLst>
    <p:sldLayoutId id="2147483674" r:id="rId1"/>
    <p:sldLayoutId id="2147483691" r:id="rId2"/>
    <p:sldLayoutId id="2147483685" r:id="rId3"/>
    <p:sldLayoutId id="2147483686" r:id="rId4"/>
    <p:sldLayoutId id="2147483687" r:id="rId5"/>
    <p:sldLayoutId id="2147483689" r:id="rId6"/>
    <p:sldLayoutId id="2147483690" r:id="rId7"/>
    <p:sldLayoutId id="2147483675" r:id="rId8"/>
    <p:sldLayoutId id="2147483694" r:id="rId9"/>
    <p:sldLayoutId id="2147483679" r:id="rId10"/>
    <p:sldLayoutId id="2147483693" r:id="rId11"/>
    <p:sldLayoutId id="2147483680" r:id="rId12"/>
    <p:sldLayoutId id="2147483692" r:id="rId13"/>
    <p:sldLayoutId id="2147483695" r:id="rId14"/>
    <p:sldLayoutId id="2147483696" r:id="rId15"/>
  </p:sldLayoutIdLst>
  <p:hf sldNum="0" hdr="0" ftr="0"/>
  <p:txStyles>
    <p:titleStyle>
      <a:lvl1pPr algn="l" defTabSz="685800" rtl="0" eaLnBrk="1" latinLnBrk="0" hangingPunct="1">
        <a:lnSpc>
          <a:spcPct val="90000"/>
        </a:lnSpc>
        <a:spcBef>
          <a:spcPct val="0"/>
        </a:spcBef>
        <a:buNone/>
        <a:defRPr sz="3600" kern="1200">
          <a:solidFill>
            <a:srgbClr val="C00000"/>
          </a:solidFill>
          <a:latin typeface="Schwager Sans"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Core Rhino 25 Thin" panose="02010403030302020204"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85000"/>
              <a:lumOff val="15000"/>
            </a:schemeClr>
          </a:solidFill>
          <a:latin typeface="Core Rhino 25 Thin" panose="020104030303020202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Core Rhino 25 Thin" panose="020104030303020202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Core Rhino 25 Thin" panose="020104030303020202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Core Rhino 25 Thin" panose="020104030303020202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3.jp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image" Target="../media/image65.png"/><Relationship Id="rId10" Type="http://schemas.microsoft.com/office/2007/relationships/diagramDrawing" Target="../diagrams/drawing1.xml"/><Relationship Id="rId4" Type="http://schemas.openxmlformats.org/officeDocument/2006/relationships/image" Target="../media/image64.jpe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53.jpeg"/><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maroua.masmoudi@enit.fr" TargetMode="Externa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gif"/><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jpg"/><Relationship Id="rId10" Type="http://schemas.openxmlformats.org/officeDocument/2006/relationships/image" Target="../media/image19.jpeg"/><Relationship Id="rId4" Type="http://schemas.openxmlformats.org/officeDocument/2006/relationships/image" Target="../media/image13.jpg"/><Relationship Id="rId9" Type="http://schemas.openxmlformats.org/officeDocument/2006/relationships/image" Target="../media/image18.gif"/><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4.png"/><Relationship Id="rId21" Type="http://schemas.openxmlformats.org/officeDocument/2006/relationships/image" Target="../media/image41.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jpeg"/><Relationship Id="rId2" Type="http://schemas.openxmlformats.org/officeDocument/2006/relationships/notesSlide" Target="../notesSlides/notesSlide3.xml"/><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12.gif"/><Relationship Id="rId11" Type="http://schemas.openxmlformats.org/officeDocument/2006/relationships/image" Target="../media/image31.png"/><Relationship Id="rId5" Type="http://schemas.openxmlformats.org/officeDocument/2006/relationships/image" Target="../media/image26.jpe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image" Target="../media/image60.png"/><Relationship Id="rId3" Type="http://schemas.openxmlformats.org/officeDocument/2006/relationships/image" Target="../media/image49.png"/><Relationship Id="rId21" Type="http://schemas.microsoft.com/office/2007/relationships/hdphoto" Target="../media/hdphoto3.wdp"/><Relationship Id="rId7" Type="http://schemas.openxmlformats.org/officeDocument/2006/relationships/image" Target="../media/image53.jpeg"/><Relationship Id="rId12" Type="http://schemas.openxmlformats.org/officeDocument/2006/relationships/image" Target="../media/image32.png"/><Relationship Id="rId17" Type="http://schemas.microsoft.com/office/2007/relationships/hdphoto" Target="../media/hdphoto2.wdp"/><Relationship Id="rId2" Type="http://schemas.openxmlformats.org/officeDocument/2006/relationships/notesSlide" Target="../notesSlides/notesSlide8.xml"/><Relationship Id="rId16" Type="http://schemas.openxmlformats.org/officeDocument/2006/relationships/image" Target="../media/image59.png"/><Relationship Id="rId20"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image" Target="../media/image52.emf"/><Relationship Id="rId11" Type="http://schemas.openxmlformats.org/officeDocument/2006/relationships/image" Target="../media/image28.jpeg"/><Relationship Id="rId5" Type="http://schemas.openxmlformats.org/officeDocument/2006/relationships/image" Target="../media/image51.png"/><Relationship Id="rId15" Type="http://schemas.microsoft.com/office/2007/relationships/hdphoto" Target="../media/hdphoto1.wdp"/><Relationship Id="rId10" Type="http://schemas.openxmlformats.org/officeDocument/2006/relationships/image" Target="../media/image56.png"/><Relationship Id="rId19" Type="http://schemas.openxmlformats.org/officeDocument/2006/relationships/image" Target="../media/image61.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05CA7-71B5-AE4D-872C-B8A927242622}"/>
              </a:ext>
            </a:extLst>
          </p:cNvPr>
          <p:cNvSpPr>
            <a:spLocks noGrp="1"/>
          </p:cNvSpPr>
          <p:nvPr>
            <p:ph type="ctrTitle"/>
          </p:nvPr>
        </p:nvSpPr>
        <p:spPr>
          <a:xfrm>
            <a:off x="1079792" y="1710808"/>
            <a:ext cx="7053943" cy="1610413"/>
          </a:xfrm>
        </p:spPr>
        <p:txBody>
          <a:bodyPr>
            <a:normAutofit/>
          </a:bodyPr>
          <a:lstStyle/>
          <a:p>
            <a:pPr algn="ctr"/>
            <a:r>
              <a:rPr lang="fr-FR" sz="3200" i="1" dirty="0">
                <a:latin typeface="Tw Cen MT" panose="020B0602020104020603" pitchFamily="34" charset="0"/>
                <a:ea typeface="Cambria" panose="02040503050406030204" pitchFamily="18" charset="0"/>
                <a:cs typeface="Calibri" panose="020F0502020204030204" pitchFamily="34" charset="0"/>
              </a:rPr>
              <a:t>PREDICAT: Vers une plateforme sémantique pour l’intégration des données massives appliquée à la surveillance environnementale</a:t>
            </a:r>
          </a:p>
        </p:txBody>
      </p:sp>
      <p:sp>
        <p:nvSpPr>
          <p:cNvPr id="3" name="Sous-titre 2">
            <a:extLst>
              <a:ext uri="{FF2B5EF4-FFF2-40B4-BE49-F238E27FC236}">
                <a16:creationId xmlns:a16="http://schemas.microsoft.com/office/drawing/2014/main" id="{90EF841A-3D63-C34C-956B-3CCA9D5067C7}"/>
              </a:ext>
            </a:extLst>
          </p:cNvPr>
          <p:cNvSpPr>
            <a:spLocks noGrp="1"/>
          </p:cNvSpPr>
          <p:nvPr>
            <p:ph type="subTitle" idx="1"/>
          </p:nvPr>
        </p:nvSpPr>
        <p:spPr>
          <a:xfrm>
            <a:off x="960912" y="3882887"/>
            <a:ext cx="7053942" cy="1679713"/>
          </a:xfrm>
        </p:spPr>
        <p:txBody>
          <a:bodyPr>
            <a:normAutofit/>
          </a:bodyPr>
          <a:lstStyle/>
          <a:p>
            <a:pPr algn="ctr"/>
            <a:r>
              <a:rPr lang="fr-FR" sz="1700" b="1" dirty="0">
                <a:solidFill>
                  <a:schemeClr val="tx1">
                    <a:lumMod val="75000"/>
                    <a:lumOff val="25000"/>
                  </a:schemeClr>
                </a:solidFill>
                <a:cs typeface="Arial"/>
              </a:rPr>
              <a:t>Maroua Masmoudi</a:t>
            </a:r>
            <a:r>
              <a:rPr lang="fr-FR" sz="1700" b="1" baseline="30000" dirty="0">
                <a:solidFill>
                  <a:schemeClr val="tx1">
                    <a:lumMod val="75000"/>
                    <a:lumOff val="25000"/>
                  </a:schemeClr>
                </a:solidFill>
                <a:cs typeface="Arial"/>
              </a:rPr>
              <a:t>1</a:t>
            </a:r>
            <a:r>
              <a:rPr lang="fr-FR" sz="1700" b="1" dirty="0">
                <a:solidFill>
                  <a:schemeClr val="tx1">
                    <a:lumMod val="75000"/>
                    <a:lumOff val="25000"/>
                  </a:schemeClr>
                </a:solidFill>
                <a:cs typeface="Arial"/>
              </a:rPr>
              <a:t>, </a:t>
            </a:r>
            <a:r>
              <a:rPr lang="fr-FR" sz="1700" dirty="0">
                <a:solidFill>
                  <a:schemeClr val="tx1">
                    <a:lumMod val="75000"/>
                    <a:lumOff val="25000"/>
                  </a:schemeClr>
                </a:solidFill>
                <a:cs typeface="Arial"/>
              </a:rPr>
              <a:t>Hedi M Karray</a:t>
            </a:r>
            <a:r>
              <a:rPr lang="fr-FR" sz="1700" baseline="30000" dirty="0">
                <a:solidFill>
                  <a:schemeClr val="tx1">
                    <a:lumMod val="75000"/>
                    <a:lumOff val="25000"/>
                  </a:schemeClr>
                </a:solidFill>
                <a:cs typeface="Arial"/>
              </a:rPr>
              <a:t>1</a:t>
            </a:r>
            <a:r>
              <a:rPr lang="fr-FR" sz="1700" dirty="0">
                <a:solidFill>
                  <a:schemeClr val="tx1">
                    <a:lumMod val="75000"/>
                    <a:lumOff val="25000"/>
                  </a:schemeClr>
                </a:solidFill>
                <a:cs typeface="Arial"/>
              </a:rPr>
              <a:t>,</a:t>
            </a:r>
            <a:r>
              <a:rPr lang="en-US" sz="1700" dirty="0">
                <a:solidFill>
                  <a:schemeClr val="tx1">
                    <a:lumMod val="75000"/>
                    <a:lumOff val="25000"/>
                  </a:schemeClr>
                </a:solidFill>
                <a:cs typeface="Arial"/>
              </a:rPr>
              <a:t> Sana Ben Abdallah Ben </a:t>
            </a:r>
            <a:r>
              <a:rPr lang="en-US" sz="1700" dirty="0" err="1">
                <a:solidFill>
                  <a:schemeClr val="tx1">
                    <a:lumMod val="75000"/>
                    <a:lumOff val="25000"/>
                  </a:schemeClr>
                </a:solidFill>
                <a:cs typeface="Arial"/>
              </a:rPr>
              <a:t>Lamine</a:t>
            </a:r>
            <a:r>
              <a:rPr lang="fr-FR" sz="1700" baseline="30000" dirty="0">
                <a:solidFill>
                  <a:schemeClr val="tx1">
                    <a:lumMod val="75000"/>
                    <a:lumOff val="25000"/>
                  </a:schemeClr>
                </a:solidFill>
                <a:cs typeface="Arial"/>
              </a:rPr>
              <a:t>2</a:t>
            </a:r>
            <a:r>
              <a:rPr lang="en-US" sz="1700" dirty="0">
                <a:solidFill>
                  <a:schemeClr val="tx1">
                    <a:lumMod val="75000"/>
                    <a:lumOff val="25000"/>
                  </a:schemeClr>
                </a:solidFill>
                <a:cs typeface="Arial"/>
              </a:rPr>
              <a:t>, </a:t>
            </a:r>
            <a:r>
              <a:rPr lang="en-US" sz="1700" dirty="0" err="1">
                <a:solidFill>
                  <a:schemeClr val="tx1">
                    <a:lumMod val="75000"/>
                    <a:lumOff val="25000"/>
                  </a:schemeClr>
                </a:solidFill>
                <a:cs typeface="Arial"/>
              </a:rPr>
              <a:t>Hajer</a:t>
            </a:r>
            <a:r>
              <a:rPr lang="en-US" sz="1700" dirty="0">
                <a:solidFill>
                  <a:schemeClr val="tx1">
                    <a:lumMod val="75000"/>
                    <a:lumOff val="25000"/>
                  </a:schemeClr>
                </a:solidFill>
                <a:cs typeface="Arial"/>
              </a:rPr>
              <a:t> </a:t>
            </a:r>
            <a:r>
              <a:rPr lang="en-US" sz="1700" dirty="0" err="1">
                <a:solidFill>
                  <a:schemeClr val="tx1">
                    <a:lumMod val="75000"/>
                    <a:lumOff val="25000"/>
                  </a:schemeClr>
                </a:solidFill>
                <a:cs typeface="Arial"/>
              </a:rPr>
              <a:t>Baazaoui</a:t>
            </a:r>
            <a:r>
              <a:rPr lang="en-US" sz="1700" dirty="0">
                <a:solidFill>
                  <a:schemeClr val="tx1">
                    <a:lumMod val="75000"/>
                    <a:lumOff val="25000"/>
                  </a:schemeClr>
                </a:solidFill>
                <a:cs typeface="Arial"/>
              </a:rPr>
              <a:t> </a:t>
            </a:r>
            <a:r>
              <a:rPr lang="en-US" sz="1700" dirty="0" err="1">
                <a:solidFill>
                  <a:schemeClr val="tx1">
                    <a:lumMod val="75000"/>
                    <a:lumOff val="25000"/>
                  </a:schemeClr>
                </a:solidFill>
                <a:cs typeface="Arial"/>
              </a:rPr>
              <a:t>Zghal</a:t>
            </a:r>
            <a:r>
              <a:rPr lang="fr-FR" sz="1700" baseline="30000" dirty="0">
                <a:solidFill>
                  <a:schemeClr val="tx1">
                    <a:lumMod val="75000"/>
                    <a:lumOff val="25000"/>
                  </a:schemeClr>
                </a:solidFill>
                <a:cs typeface="Arial"/>
              </a:rPr>
              <a:t> 2</a:t>
            </a:r>
            <a:r>
              <a:rPr lang="en-US" sz="1700" dirty="0">
                <a:solidFill>
                  <a:schemeClr val="tx1">
                    <a:lumMod val="75000"/>
                    <a:lumOff val="25000"/>
                  </a:schemeClr>
                </a:solidFill>
                <a:cs typeface="Arial"/>
              </a:rPr>
              <a:t>, </a:t>
            </a:r>
            <a:r>
              <a:rPr lang="en-US" sz="1700" dirty="0" err="1">
                <a:solidFill>
                  <a:schemeClr val="tx1">
                    <a:lumMod val="75000"/>
                    <a:lumOff val="25000"/>
                  </a:schemeClr>
                </a:solidFill>
                <a:cs typeface="Arial"/>
              </a:rPr>
              <a:t>Chirine</a:t>
            </a:r>
            <a:r>
              <a:rPr lang="en-US" sz="1700" dirty="0">
                <a:solidFill>
                  <a:schemeClr val="tx1">
                    <a:lumMod val="75000"/>
                    <a:lumOff val="25000"/>
                  </a:schemeClr>
                </a:solidFill>
                <a:cs typeface="Arial"/>
              </a:rPr>
              <a:t> </a:t>
            </a:r>
            <a:r>
              <a:rPr lang="en-US" sz="1700" dirty="0" err="1">
                <a:solidFill>
                  <a:schemeClr val="tx1">
                    <a:lumMod val="75000"/>
                    <a:lumOff val="25000"/>
                  </a:schemeClr>
                </a:solidFill>
                <a:cs typeface="Arial"/>
              </a:rPr>
              <a:t>Ghedira-guegan</a:t>
            </a:r>
            <a:r>
              <a:rPr lang="fr-FR" sz="1700" baseline="30000" dirty="0">
                <a:solidFill>
                  <a:schemeClr val="tx1">
                    <a:lumMod val="75000"/>
                    <a:lumOff val="25000"/>
                  </a:schemeClr>
                </a:solidFill>
                <a:cs typeface="Arial"/>
              </a:rPr>
              <a:t> 3</a:t>
            </a:r>
            <a:r>
              <a:rPr lang="en-US" sz="1700" dirty="0">
                <a:solidFill>
                  <a:schemeClr val="tx1">
                    <a:lumMod val="75000"/>
                    <a:lumOff val="25000"/>
                  </a:schemeClr>
                </a:solidFill>
                <a:cs typeface="Arial"/>
              </a:rPr>
              <a:t>, Bernard </a:t>
            </a:r>
            <a:r>
              <a:rPr lang="en-US" sz="1700" dirty="0" err="1">
                <a:solidFill>
                  <a:schemeClr val="tx1">
                    <a:lumMod val="75000"/>
                    <a:lumOff val="25000"/>
                  </a:schemeClr>
                </a:solidFill>
                <a:cs typeface="Arial"/>
              </a:rPr>
              <a:t>Archimede</a:t>
            </a:r>
            <a:r>
              <a:rPr lang="fr-FR" sz="1700" baseline="30000" dirty="0">
                <a:solidFill>
                  <a:schemeClr val="tx1">
                    <a:lumMod val="75000"/>
                    <a:lumOff val="25000"/>
                  </a:schemeClr>
                </a:solidFill>
                <a:cs typeface="Arial"/>
              </a:rPr>
              <a:t>1</a:t>
            </a:r>
            <a:endParaRPr lang="fr-FR" sz="1700" dirty="0">
              <a:solidFill>
                <a:schemeClr val="tx1">
                  <a:lumMod val="75000"/>
                  <a:lumOff val="25000"/>
                </a:schemeClr>
              </a:solidFill>
              <a:cs typeface="Arial"/>
            </a:endParaRPr>
          </a:p>
        </p:txBody>
      </p:sp>
      <p:pic>
        <p:nvPicPr>
          <p:cNvPr id="4" name="Image 3" descr="ENIT_fondblanc copie.jpg">
            <a:extLst>
              <a:ext uri="{FF2B5EF4-FFF2-40B4-BE49-F238E27FC236}">
                <a16:creationId xmlns:a16="http://schemas.microsoft.com/office/drawing/2014/main" id="{1AB3C1D6-940A-AB43-9898-EDA1D2BDDFFF}"/>
              </a:ext>
            </a:extLst>
          </p:cNvPr>
          <p:cNvPicPr>
            <a:picLocks noChangeAspect="1"/>
          </p:cNvPicPr>
          <p:nvPr/>
        </p:nvPicPr>
        <p:blipFill>
          <a:blip r:embed="rId3">
            <a:extLst>
              <a:ext uri="{28A0092B-C50C-407E-A947-70E740481C1C}">
                <a14:useLocalDpi xmlns:a14="http://schemas.microsoft.com/office/drawing/2010/main" val="0"/>
              </a:ext>
            </a:extLst>
          </a:blip>
          <a:srcRect l="15279" t="19949" r="17130" b="26753"/>
          <a:stretch>
            <a:fillRect/>
          </a:stretch>
        </p:blipFill>
        <p:spPr bwMode="auto">
          <a:xfrm>
            <a:off x="251520" y="259382"/>
            <a:ext cx="1982176" cy="510704"/>
          </a:xfrm>
          <a:prstGeom prst="rect">
            <a:avLst/>
          </a:prstGeom>
          <a:noFill/>
          <a:ln>
            <a:noFill/>
          </a:ln>
          <a:effectLst>
            <a:outerShdw blurRad="50800" dist="63500"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923002B-9166-4D23-91F0-6511CC527444}"/>
              </a:ext>
            </a:extLst>
          </p:cNvPr>
          <p:cNvSpPr/>
          <p:nvPr/>
        </p:nvSpPr>
        <p:spPr>
          <a:xfrm>
            <a:off x="3891704" y="5670717"/>
            <a:ext cx="1300356" cy="369332"/>
          </a:xfrm>
          <a:prstGeom prst="rect">
            <a:avLst/>
          </a:prstGeom>
        </p:spPr>
        <p:txBody>
          <a:bodyPr wrap="none">
            <a:spAutoFit/>
          </a:bodyPr>
          <a:lstStyle/>
          <a:p>
            <a:r>
              <a:rPr lang="fr-FR" dirty="0">
                <a:solidFill>
                  <a:schemeClr val="tx1">
                    <a:lumMod val="75000"/>
                    <a:lumOff val="25000"/>
                  </a:schemeClr>
                </a:solidFill>
                <a:cs typeface="Arial"/>
              </a:rPr>
              <a:t>01/07/2019</a:t>
            </a:r>
            <a:endParaRPr lang="en-US" dirty="0"/>
          </a:p>
        </p:txBody>
      </p:sp>
      <p:sp>
        <p:nvSpPr>
          <p:cNvPr id="7" name="Rectangle 6">
            <a:extLst>
              <a:ext uri="{FF2B5EF4-FFF2-40B4-BE49-F238E27FC236}">
                <a16:creationId xmlns:a16="http://schemas.microsoft.com/office/drawing/2014/main" id="{2A0CC275-AC62-49E9-96D8-E316E4B99B90}"/>
              </a:ext>
            </a:extLst>
          </p:cNvPr>
          <p:cNvSpPr/>
          <p:nvPr/>
        </p:nvSpPr>
        <p:spPr>
          <a:xfrm>
            <a:off x="3438106" y="4864697"/>
            <a:ext cx="2149948" cy="338554"/>
          </a:xfrm>
          <a:prstGeom prst="rect">
            <a:avLst/>
          </a:prstGeom>
        </p:spPr>
        <p:txBody>
          <a:bodyPr wrap="none">
            <a:spAutoFit/>
          </a:bodyPr>
          <a:lstStyle/>
          <a:p>
            <a:r>
              <a:rPr lang="en-US" sz="1600" dirty="0">
                <a:ea typeface="Cambria" panose="02040503050406030204" pitchFamily="18" charset="0"/>
              </a:rPr>
              <a:t>PHC </a:t>
            </a:r>
            <a:r>
              <a:rPr lang="en-US" sz="1600" dirty="0" err="1">
                <a:ea typeface="Cambria" panose="02040503050406030204" pitchFamily="18" charset="0"/>
              </a:rPr>
              <a:t>Utique</a:t>
            </a:r>
            <a:r>
              <a:rPr lang="en-US" sz="1600" dirty="0">
                <a:ea typeface="Cambria" panose="02040503050406030204" pitchFamily="18" charset="0"/>
              </a:rPr>
              <a:t> N°17G1122</a:t>
            </a:r>
          </a:p>
        </p:txBody>
      </p:sp>
      <p:pic>
        <p:nvPicPr>
          <p:cNvPr id="1026" name="Picture 2" descr="PFIA 2019">
            <a:extLst>
              <a:ext uri="{FF2B5EF4-FFF2-40B4-BE49-F238E27FC236}">
                <a16:creationId xmlns:a16="http://schemas.microsoft.com/office/drawing/2014/main" id="{3A257B09-5B87-45DA-81D0-66A3EC2D9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850" y="103239"/>
            <a:ext cx="822991" cy="8229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Ã©sultat de recherche d'images pour &quot;University of Lyon, CNRS, IAE University of Lyon 3, LIRIS,&quot;">
            <a:extLst>
              <a:ext uri="{FF2B5EF4-FFF2-40B4-BE49-F238E27FC236}">
                <a16:creationId xmlns:a16="http://schemas.microsoft.com/office/drawing/2014/main" id="{567B6B6B-9630-4DED-AC77-3ED4DB6ADF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841" y="235989"/>
            <a:ext cx="1238865" cy="557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Ã©sultat de recherche d'images pour &quot;University of Lyon, CNRS, IAE University of Lyon 3, LIRIS,&quot;">
            <a:extLst>
              <a:ext uri="{FF2B5EF4-FFF2-40B4-BE49-F238E27FC236}">
                <a16:creationId xmlns:a16="http://schemas.microsoft.com/office/drawing/2014/main" id="{E56B5342-1E21-4910-808F-118EB57492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5071" y="1872022"/>
            <a:ext cx="648929" cy="6489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ésultat de recherche d'images pour &quot;EnSi logo&quot;">
            <a:extLst>
              <a:ext uri="{FF2B5EF4-FFF2-40B4-BE49-F238E27FC236}">
                <a16:creationId xmlns:a16="http://schemas.microsoft.com/office/drawing/2014/main" id="{88AF034D-D67E-4ECE-B77D-5F9BD2BEC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383" y="3569110"/>
            <a:ext cx="761617" cy="958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621D07D-E194-4834-837E-29364F0249BC}"/>
              </a:ext>
            </a:extLst>
          </p:cNvPr>
          <p:cNvSpPr/>
          <p:nvPr/>
        </p:nvSpPr>
        <p:spPr>
          <a:xfrm>
            <a:off x="-58996" y="5568209"/>
            <a:ext cx="3746092" cy="646331"/>
          </a:xfrm>
          <a:prstGeom prst="rect">
            <a:avLst/>
          </a:prstGeom>
        </p:spPr>
        <p:txBody>
          <a:bodyPr wrap="square">
            <a:spAutoFit/>
          </a:bodyPr>
          <a:lstStyle/>
          <a:p>
            <a:pPr>
              <a:spcAft>
                <a:spcPts val="0"/>
              </a:spcAft>
            </a:pPr>
            <a:r>
              <a:rPr lang="fr-FR" sz="1200" baseline="30000" dirty="0">
                <a:ea typeface="Times New Roman" panose="02020603050405020304" pitchFamily="18" charset="0"/>
              </a:rPr>
              <a:t>1 </a:t>
            </a:r>
            <a:r>
              <a:rPr lang="fr-FR" sz="1200" dirty="0" err="1">
                <a:ea typeface="Times New Roman" panose="02020603050405020304" pitchFamily="18" charset="0"/>
              </a:rPr>
              <a:t>LGP-INPT-ENIT,Université</a:t>
            </a:r>
            <a:r>
              <a:rPr lang="fr-FR" sz="1200" dirty="0">
                <a:ea typeface="Times New Roman" panose="02020603050405020304" pitchFamily="18" charset="0"/>
              </a:rPr>
              <a:t> de Toulouse, France </a:t>
            </a:r>
            <a:endParaRPr lang="fr-FR" sz="1400" dirty="0">
              <a:ea typeface="Times New Roman" panose="02020603050405020304" pitchFamily="18" charset="0"/>
              <a:cs typeface="Times New Roman" panose="02020603050405020304" pitchFamily="18" charset="0"/>
            </a:endParaRPr>
          </a:p>
          <a:p>
            <a:pPr>
              <a:spcAft>
                <a:spcPts val="0"/>
              </a:spcAft>
            </a:pPr>
            <a:r>
              <a:rPr lang="fr-FR" sz="1200" baseline="30000" dirty="0">
                <a:ea typeface="Times New Roman" panose="02020603050405020304" pitchFamily="18" charset="0"/>
              </a:rPr>
              <a:t>2 </a:t>
            </a:r>
            <a:r>
              <a:rPr lang="fr-FR" sz="1200" dirty="0">
                <a:ea typeface="Times New Roman" panose="02020603050405020304" pitchFamily="18" charset="0"/>
              </a:rPr>
              <a:t>RIADI </a:t>
            </a:r>
            <a:r>
              <a:rPr lang="fr-FR" sz="1200" dirty="0" err="1">
                <a:ea typeface="Times New Roman" panose="02020603050405020304" pitchFamily="18" charset="0"/>
              </a:rPr>
              <a:t>Laboratory</a:t>
            </a:r>
            <a:r>
              <a:rPr lang="fr-FR" sz="1200" dirty="0">
                <a:ea typeface="Times New Roman" panose="02020603050405020304" pitchFamily="18" charset="0"/>
              </a:rPr>
              <a:t>, Université de </a:t>
            </a:r>
            <a:r>
              <a:rPr lang="fr-FR" sz="1200" dirty="0" err="1">
                <a:ea typeface="Times New Roman" panose="02020603050405020304" pitchFamily="18" charset="0"/>
              </a:rPr>
              <a:t>Manouba</a:t>
            </a:r>
            <a:r>
              <a:rPr lang="fr-FR" sz="1200" dirty="0">
                <a:ea typeface="Times New Roman" panose="02020603050405020304" pitchFamily="18" charset="0"/>
              </a:rPr>
              <a:t>, Tunisie</a:t>
            </a:r>
          </a:p>
          <a:p>
            <a:pPr>
              <a:spcAft>
                <a:spcPts val="0"/>
              </a:spcAft>
            </a:pPr>
            <a:r>
              <a:rPr lang="fr-FR" sz="1200" baseline="30000" dirty="0">
                <a:ea typeface="Times New Roman" panose="02020603050405020304" pitchFamily="18" charset="0"/>
              </a:rPr>
              <a:t>3</a:t>
            </a:r>
            <a:r>
              <a:rPr lang="fr-FR" sz="1200" dirty="0">
                <a:ea typeface="Times New Roman" panose="02020603050405020304" pitchFamily="18" charset="0"/>
              </a:rPr>
              <a:t>Université de Lyon 3, France </a:t>
            </a:r>
          </a:p>
        </p:txBody>
      </p:sp>
      <p:pic>
        <p:nvPicPr>
          <p:cNvPr id="12" name="Picture 2" descr="Image associÃ©e">
            <a:extLst>
              <a:ext uri="{FF2B5EF4-FFF2-40B4-BE49-F238E27FC236}">
                <a16:creationId xmlns:a16="http://schemas.microsoft.com/office/drawing/2014/main" id="{8AB8339F-69D3-4885-811C-9FAE85A13ED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540"/>
          <a:stretch/>
        </p:blipFill>
        <p:spPr bwMode="auto">
          <a:xfrm>
            <a:off x="7798076" y="5203850"/>
            <a:ext cx="1345924" cy="97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12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B8E95-F989-48F7-8A4C-3CA467E3B989}"/>
              </a:ext>
            </a:extLst>
          </p:cNvPr>
          <p:cNvSpPr>
            <a:spLocks noGrp="1"/>
          </p:cNvSpPr>
          <p:nvPr>
            <p:ph type="title" idx="4294967295"/>
          </p:nvPr>
        </p:nvSpPr>
        <p:spPr>
          <a:xfrm>
            <a:off x="323850" y="186266"/>
            <a:ext cx="7886700" cy="708556"/>
          </a:xfrm>
        </p:spPr>
        <p:txBody>
          <a:bodyPr/>
          <a:lstStyle/>
          <a:p>
            <a:r>
              <a:rPr lang="en-US" dirty="0" err="1"/>
              <a:t>Etat</a:t>
            </a:r>
            <a:r>
              <a:rPr lang="en-US" dirty="0"/>
              <a:t> de </a:t>
            </a:r>
            <a:r>
              <a:rPr lang="en-US" dirty="0" err="1"/>
              <a:t>l’art</a:t>
            </a:r>
            <a:r>
              <a:rPr lang="en-US" dirty="0"/>
              <a:t> sur les ontologies </a:t>
            </a:r>
            <a:r>
              <a:rPr lang="en-US" dirty="0" err="1"/>
              <a:t>existantes</a:t>
            </a:r>
            <a:endParaRPr lang="en-US" dirty="0"/>
          </a:p>
        </p:txBody>
      </p:sp>
      <p:graphicFrame>
        <p:nvGraphicFramePr>
          <p:cNvPr id="4" name="Espace réservé du contenu 3">
            <a:extLst>
              <a:ext uri="{FF2B5EF4-FFF2-40B4-BE49-F238E27FC236}">
                <a16:creationId xmlns:a16="http://schemas.microsoft.com/office/drawing/2014/main" id="{A114FE47-B2D3-4BE5-9EBD-04B38B98415A}"/>
              </a:ext>
            </a:extLst>
          </p:cNvPr>
          <p:cNvGraphicFramePr>
            <a:graphicFrameLocks noGrp="1"/>
          </p:cNvGraphicFramePr>
          <p:nvPr>
            <p:ph idx="1"/>
            <p:extLst>
              <p:ext uri="{D42A27DB-BD31-4B8C-83A1-F6EECF244321}">
                <p14:modId xmlns:p14="http://schemas.microsoft.com/office/powerpoint/2010/main" val="2312630794"/>
              </p:ext>
            </p:extLst>
          </p:nvPr>
        </p:nvGraphicFramePr>
        <p:xfrm>
          <a:off x="491067" y="1185333"/>
          <a:ext cx="7772400" cy="4897336"/>
        </p:xfrm>
        <a:graphic>
          <a:graphicData uri="http://schemas.openxmlformats.org/drawingml/2006/table">
            <a:tbl>
              <a:tblPr firstRow="1" firstCol="1" bandRow="1">
                <a:tableStyleId>{93296810-A885-4BE3-A3E7-6D5BEEA58F35}</a:tableStyleId>
              </a:tblPr>
              <a:tblGrid>
                <a:gridCol w="1286011">
                  <a:extLst>
                    <a:ext uri="{9D8B030D-6E8A-4147-A177-3AD203B41FA5}">
                      <a16:colId xmlns:a16="http://schemas.microsoft.com/office/drawing/2014/main" val="59201529"/>
                    </a:ext>
                  </a:extLst>
                </a:gridCol>
                <a:gridCol w="1540224">
                  <a:extLst>
                    <a:ext uri="{9D8B030D-6E8A-4147-A177-3AD203B41FA5}">
                      <a16:colId xmlns:a16="http://schemas.microsoft.com/office/drawing/2014/main" val="3117309474"/>
                    </a:ext>
                  </a:extLst>
                </a:gridCol>
                <a:gridCol w="1201276">
                  <a:extLst>
                    <a:ext uri="{9D8B030D-6E8A-4147-A177-3AD203B41FA5}">
                      <a16:colId xmlns:a16="http://schemas.microsoft.com/office/drawing/2014/main" val="55032266"/>
                    </a:ext>
                  </a:extLst>
                </a:gridCol>
                <a:gridCol w="1907585">
                  <a:extLst>
                    <a:ext uri="{9D8B030D-6E8A-4147-A177-3AD203B41FA5}">
                      <a16:colId xmlns:a16="http://schemas.microsoft.com/office/drawing/2014/main" val="2127813657"/>
                    </a:ext>
                  </a:extLst>
                </a:gridCol>
                <a:gridCol w="1837304">
                  <a:extLst>
                    <a:ext uri="{9D8B030D-6E8A-4147-A177-3AD203B41FA5}">
                      <a16:colId xmlns:a16="http://schemas.microsoft.com/office/drawing/2014/main" val="325833995"/>
                    </a:ext>
                  </a:extLst>
                </a:gridCol>
              </a:tblGrid>
              <a:tr h="309548">
                <a:tc>
                  <a:txBody>
                    <a:bodyPr/>
                    <a:lstStyle/>
                    <a:p>
                      <a:pPr algn="ctr">
                        <a:lnSpc>
                          <a:spcPct val="107000"/>
                        </a:lnSpc>
                        <a:spcAft>
                          <a:spcPts val="0"/>
                        </a:spcAft>
                      </a:pPr>
                      <a:r>
                        <a:rPr lang="en-US" sz="1100" dirty="0">
                          <a:effectLst/>
                        </a:rPr>
                        <a:t>Ontology</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gn="ctr">
                        <a:lnSpc>
                          <a:spcPct val="107000"/>
                        </a:lnSpc>
                        <a:spcAft>
                          <a:spcPts val="0"/>
                        </a:spcAft>
                      </a:pPr>
                      <a:r>
                        <a:rPr lang="en-US" sz="1100">
                          <a:effectLst/>
                        </a:rPr>
                        <a:t>Knowledge acquisition method</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gn="ctr">
                        <a:lnSpc>
                          <a:spcPct val="107000"/>
                        </a:lnSpc>
                        <a:spcAft>
                          <a:spcPts val="0"/>
                        </a:spcAft>
                      </a:pPr>
                      <a:r>
                        <a:rPr lang="en-US" sz="1100">
                          <a:effectLst/>
                        </a:rPr>
                        <a:t>Domain</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marL="13335" indent="-13335" algn="ctr">
                        <a:lnSpc>
                          <a:spcPct val="107000"/>
                        </a:lnSpc>
                        <a:spcAft>
                          <a:spcPts val="0"/>
                        </a:spcAft>
                      </a:pPr>
                      <a:r>
                        <a:rPr lang="en-US" sz="1100">
                          <a:effectLst/>
                        </a:rPr>
                        <a:t>Links with other ontologies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gn="ctr">
                        <a:lnSpc>
                          <a:spcPct val="107000"/>
                        </a:lnSpc>
                        <a:spcAft>
                          <a:spcPts val="0"/>
                        </a:spcAft>
                      </a:pPr>
                      <a:r>
                        <a:rPr lang="en-US" sz="1100" dirty="0">
                          <a:effectLst/>
                        </a:rPr>
                        <a:t>Building purpose</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624577738"/>
                  </a:ext>
                </a:extLst>
              </a:tr>
              <a:tr h="468209">
                <a:tc>
                  <a:txBody>
                    <a:bodyPr/>
                    <a:lstStyle/>
                    <a:p>
                      <a:pPr>
                        <a:lnSpc>
                          <a:spcPct val="107000"/>
                        </a:lnSpc>
                        <a:spcAft>
                          <a:spcPts val="0"/>
                        </a:spcAft>
                      </a:pPr>
                      <a:r>
                        <a:rPr lang="en-US" sz="1100" dirty="0">
                          <a:effectLst/>
                        </a:rPr>
                        <a:t>EABS ontology</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Not indicated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In situ sensor observations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SSN, DOLCE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dirty="0">
                          <a:effectLst/>
                        </a:rPr>
                        <a:t>Infer events from in situ observed data</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3916715493"/>
                  </a:ext>
                </a:extLst>
              </a:tr>
              <a:tr h="309548">
                <a:tc>
                  <a:txBody>
                    <a:bodyPr/>
                    <a:lstStyle/>
                    <a:p>
                      <a:pPr>
                        <a:lnSpc>
                          <a:spcPct val="107000"/>
                        </a:lnSpc>
                        <a:spcAft>
                          <a:spcPts val="0"/>
                        </a:spcAft>
                      </a:pPr>
                      <a:r>
                        <a:rPr lang="en-US" sz="1100">
                          <a:effectLst/>
                        </a:rPr>
                        <a:t>SEGO and blizzard application ontology</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Not indicated</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Geographic events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SWRL Temporal Ontology, DOLCE</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dirty="0">
                          <a:effectLst/>
                        </a:rPr>
                        <a:t>Infer geographic events from sensor observations</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2955658974"/>
                  </a:ext>
                </a:extLst>
              </a:tr>
              <a:tr h="785529">
                <a:tc>
                  <a:txBody>
                    <a:bodyPr/>
                    <a:lstStyle/>
                    <a:p>
                      <a:pPr>
                        <a:lnSpc>
                          <a:spcPct val="107000"/>
                        </a:lnSpc>
                        <a:spcAft>
                          <a:spcPts val="0"/>
                        </a:spcAft>
                      </a:pPr>
                      <a:r>
                        <a:rPr lang="en-US" sz="1100" dirty="0">
                          <a:effectLst/>
                        </a:rPr>
                        <a:t>ENVO</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Extend ENVO original version with environmental materials, geographic features, etc.</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Environment, biomedicine, ecology, food, habitats, and socioeconomic development domains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BFO</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Delineate the environment domain</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3248829882"/>
                  </a:ext>
                </a:extLst>
              </a:tr>
              <a:tr h="468209">
                <a:tc>
                  <a:txBody>
                    <a:bodyPr/>
                    <a:lstStyle/>
                    <a:p>
                      <a:pPr>
                        <a:lnSpc>
                          <a:spcPct val="107000"/>
                        </a:lnSpc>
                        <a:spcAft>
                          <a:spcPts val="0"/>
                        </a:spcAft>
                      </a:pPr>
                      <a:r>
                        <a:rPr lang="en-US" sz="1100">
                          <a:effectLst/>
                        </a:rPr>
                        <a:t>GCI environmental ontology</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Extract terms from the international standard </a:t>
                      </a:r>
                      <a:endParaRPr lang="fr-FR" sz="1100">
                        <a:effectLst/>
                      </a:endParaRPr>
                    </a:p>
                    <a:p>
                      <a:pPr>
                        <a:lnSpc>
                          <a:spcPct val="107000"/>
                        </a:lnSpc>
                        <a:spcAft>
                          <a:spcPts val="0"/>
                        </a:spcAft>
                      </a:pPr>
                      <a:r>
                        <a:rPr lang="en-US" sz="1100">
                          <a:effectLst/>
                        </a:rPr>
                        <a:t>ISO37120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Environmental indicators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GCI foundation ontology, SSN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Represent ISO37120 Environmental theme</a:t>
                      </a:r>
                      <a:endParaRPr lang="fr-FR" sz="1100">
                        <a:effectLst/>
                      </a:endParaRPr>
                    </a:p>
                    <a:p>
                      <a:pPr>
                        <a:lnSpc>
                          <a:spcPct val="107000"/>
                        </a:lnSpc>
                        <a:spcAft>
                          <a:spcPts val="0"/>
                        </a:spcAft>
                      </a:pPr>
                      <a:r>
                        <a:rPr lang="en-US" sz="1100">
                          <a:effectLst/>
                        </a:rPr>
                        <a:t>indicators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4086910981"/>
                  </a:ext>
                </a:extLst>
              </a:tr>
              <a:tr h="468209">
                <a:tc>
                  <a:txBody>
                    <a:bodyPr/>
                    <a:lstStyle/>
                    <a:p>
                      <a:pPr>
                        <a:lnSpc>
                          <a:spcPct val="107000"/>
                        </a:lnSpc>
                        <a:spcAft>
                          <a:spcPts val="0"/>
                        </a:spcAft>
                      </a:pPr>
                      <a:r>
                        <a:rPr lang="en-US" sz="1100">
                          <a:effectLst/>
                        </a:rPr>
                        <a:t>MDO</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Analyzing the existing</a:t>
                      </a:r>
                      <a:endParaRPr lang="fr-FR" sz="1100">
                        <a:effectLst/>
                      </a:endParaRPr>
                    </a:p>
                    <a:p>
                      <a:pPr>
                        <a:lnSpc>
                          <a:spcPct val="107000"/>
                        </a:lnSpc>
                        <a:spcAft>
                          <a:spcPts val="0"/>
                        </a:spcAft>
                      </a:pPr>
                      <a:r>
                        <a:rPr lang="en-US" sz="1100">
                          <a:effectLst/>
                        </a:rPr>
                        <a:t>research work and disaster-causing mechanism</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Meteorological disasters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No link to existing ontology</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Describe relations between the components of meteorological disaster</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3783402438"/>
                  </a:ext>
                </a:extLst>
              </a:tr>
              <a:tr h="309548">
                <a:tc>
                  <a:txBody>
                    <a:bodyPr/>
                    <a:lstStyle/>
                    <a:p>
                      <a:pPr>
                        <a:lnSpc>
                          <a:spcPct val="107000"/>
                        </a:lnSpc>
                        <a:spcAft>
                          <a:spcPts val="0"/>
                        </a:spcAft>
                      </a:pPr>
                      <a:r>
                        <a:rPr lang="en-US" sz="1100">
                          <a:effectLst/>
                        </a:rPr>
                        <a:t>WDTF ontology</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Extract terms from WDTF documents</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Water observation domain</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No link to existing ontology</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WDTF data validation</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1540811735"/>
                  </a:ext>
                </a:extLst>
              </a:tr>
              <a:tr h="468209">
                <a:tc>
                  <a:txBody>
                    <a:bodyPr/>
                    <a:lstStyle/>
                    <a:p>
                      <a:pPr>
                        <a:lnSpc>
                          <a:spcPct val="107000"/>
                        </a:lnSpc>
                        <a:spcAft>
                          <a:spcPts val="0"/>
                        </a:spcAft>
                      </a:pPr>
                      <a:r>
                        <a:rPr lang="en-US" sz="1100" dirty="0">
                          <a:effectLst/>
                        </a:rPr>
                        <a:t>Model ontology and data ontology</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dirty="0">
                          <a:effectLst/>
                        </a:rPr>
                        <a:t>Building an abstraction flood workflow</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Flood disaster management</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a:effectLst/>
                        </a:rPr>
                        <a:t>No link to existing ontology</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tc>
                  <a:txBody>
                    <a:bodyPr/>
                    <a:lstStyle/>
                    <a:p>
                      <a:pPr>
                        <a:lnSpc>
                          <a:spcPct val="107000"/>
                        </a:lnSpc>
                        <a:spcAft>
                          <a:spcPts val="0"/>
                        </a:spcAft>
                      </a:pPr>
                      <a:r>
                        <a:rPr lang="en-US" sz="1100" dirty="0">
                          <a:effectLst/>
                        </a:rPr>
                        <a:t>link environmental models with disaster-related data to support flood disaster management</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48466" marR="48466" marT="0" marB="0"/>
                </a:tc>
                <a:extLst>
                  <a:ext uri="{0D108BD9-81ED-4DB2-BD59-A6C34878D82A}">
                    <a16:rowId xmlns:a16="http://schemas.microsoft.com/office/drawing/2014/main" val="1465112585"/>
                  </a:ext>
                </a:extLst>
              </a:tr>
            </a:tbl>
          </a:graphicData>
        </a:graphic>
      </p:graphicFrame>
      <p:sp>
        <p:nvSpPr>
          <p:cNvPr id="5" name="Ellipse 4">
            <a:extLst>
              <a:ext uri="{FF2B5EF4-FFF2-40B4-BE49-F238E27FC236}">
                <a16:creationId xmlns:a16="http://schemas.microsoft.com/office/drawing/2014/main" id="{B45D7897-66D8-4078-818A-E2934A7475E8}"/>
              </a:ext>
            </a:extLst>
          </p:cNvPr>
          <p:cNvSpPr/>
          <p:nvPr/>
        </p:nvSpPr>
        <p:spPr>
          <a:xfrm rot="5400000">
            <a:off x="3233114" y="3423948"/>
            <a:ext cx="1351719" cy="1803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Ellipse 5">
            <a:extLst>
              <a:ext uri="{FF2B5EF4-FFF2-40B4-BE49-F238E27FC236}">
                <a16:creationId xmlns:a16="http://schemas.microsoft.com/office/drawing/2014/main" id="{ABA92F58-99A7-47AA-8138-B04260075C02}"/>
              </a:ext>
            </a:extLst>
          </p:cNvPr>
          <p:cNvSpPr/>
          <p:nvPr/>
        </p:nvSpPr>
        <p:spPr>
          <a:xfrm rot="5400000">
            <a:off x="4998302" y="4244255"/>
            <a:ext cx="677186" cy="1889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Ellipse 6">
            <a:extLst>
              <a:ext uri="{FF2B5EF4-FFF2-40B4-BE49-F238E27FC236}">
                <a16:creationId xmlns:a16="http://schemas.microsoft.com/office/drawing/2014/main" id="{896500AB-6F7C-412D-ACB8-9E389C02E5A0}"/>
              </a:ext>
            </a:extLst>
          </p:cNvPr>
          <p:cNvSpPr/>
          <p:nvPr/>
        </p:nvSpPr>
        <p:spPr>
          <a:xfrm rot="5400000">
            <a:off x="2227275" y="4261487"/>
            <a:ext cx="655978" cy="1889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29918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par>
                          <p:cTn id="20" fill="hold">
                            <p:stCondLst>
                              <p:cond delay="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9C71B-1860-4A7F-BB74-1137AEB059BB}"/>
              </a:ext>
            </a:extLst>
          </p:cNvPr>
          <p:cNvSpPr>
            <a:spLocks noGrp="1"/>
          </p:cNvSpPr>
          <p:nvPr>
            <p:ph type="title" idx="4294967295"/>
          </p:nvPr>
        </p:nvSpPr>
        <p:spPr>
          <a:xfrm>
            <a:off x="-85506" y="291812"/>
            <a:ext cx="9445624" cy="684113"/>
          </a:xfrm>
        </p:spPr>
        <p:txBody>
          <a:bodyPr>
            <a:normAutofit fontScale="90000"/>
          </a:bodyPr>
          <a:lstStyle/>
          <a:p>
            <a:r>
              <a:rPr lang="fr-FR" dirty="0"/>
              <a:t>Méthodologie agile pour le développement de </a:t>
            </a:r>
            <a:r>
              <a:rPr lang="fr-FR" dirty="0" err="1"/>
              <a:t>MEMOn</a:t>
            </a:r>
            <a:endParaRPr lang="fr-FR" dirty="0"/>
          </a:p>
        </p:txBody>
      </p:sp>
      <p:pic>
        <p:nvPicPr>
          <p:cNvPr id="4" name="Image 3">
            <a:extLst>
              <a:ext uri="{FF2B5EF4-FFF2-40B4-BE49-F238E27FC236}">
                <a16:creationId xmlns:a16="http://schemas.microsoft.com/office/drawing/2014/main" id="{4B17F5AC-21FE-4E6A-8DAD-F847BA26F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373" y="1430274"/>
            <a:ext cx="6977081" cy="3065526"/>
          </a:xfrm>
          <a:prstGeom prst="rect">
            <a:avLst/>
          </a:prstGeom>
        </p:spPr>
      </p:pic>
      <p:sp>
        <p:nvSpPr>
          <p:cNvPr id="5" name="Accolade ouvrante 4">
            <a:extLst>
              <a:ext uri="{FF2B5EF4-FFF2-40B4-BE49-F238E27FC236}">
                <a16:creationId xmlns:a16="http://schemas.microsoft.com/office/drawing/2014/main" id="{7B9686D9-BCE0-42C2-9718-13FF83E20CD1}"/>
              </a:ext>
            </a:extLst>
          </p:cNvPr>
          <p:cNvSpPr/>
          <p:nvPr/>
        </p:nvSpPr>
        <p:spPr>
          <a:xfrm rot="16200000">
            <a:off x="2265366" y="4398961"/>
            <a:ext cx="184150" cy="663578"/>
          </a:xfrm>
          <a:prstGeom prst="leftBrace">
            <a:avLst>
              <a:gd name="adj1" fmla="val 49712"/>
              <a:gd name="adj2" fmla="val 526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ZoneTexte 5">
            <a:extLst>
              <a:ext uri="{FF2B5EF4-FFF2-40B4-BE49-F238E27FC236}">
                <a16:creationId xmlns:a16="http://schemas.microsoft.com/office/drawing/2014/main" id="{A8BDE814-44B2-4B7E-9EF6-5D450286509E}"/>
              </a:ext>
            </a:extLst>
          </p:cNvPr>
          <p:cNvSpPr txBox="1"/>
          <p:nvPr/>
        </p:nvSpPr>
        <p:spPr>
          <a:xfrm>
            <a:off x="1860946" y="4897532"/>
            <a:ext cx="1090304" cy="253916"/>
          </a:xfrm>
          <a:prstGeom prst="rect">
            <a:avLst/>
          </a:prstGeom>
          <a:noFill/>
        </p:spPr>
        <p:txBody>
          <a:bodyPr wrap="square" rtlCol="0">
            <a:spAutoFit/>
          </a:bodyPr>
          <a:lstStyle/>
          <a:p>
            <a:pPr algn="ctr"/>
            <a:r>
              <a:rPr lang="fr-FR" sz="1050" dirty="0">
                <a:latin typeface="Cambria" panose="02040503050406030204" pitchFamily="18" charset="0"/>
                <a:ea typeface="Cambria" panose="02040503050406030204" pitchFamily="18" charset="0"/>
              </a:rPr>
              <a:t>Planning phase</a:t>
            </a:r>
          </a:p>
        </p:txBody>
      </p:sp>
      <p:sp>
        <p:nvSpPr>
          <p:cNvPr id="7" name="Accolade ouvrante 6">
            <a:extLst>
              <a:ext uri="{FF2B5EF4-FFF2-40B4-BE49-F238E27FC236}">
                <a16:creationId xmlns:a16="http://schemas.microsoft.com/office/drawing/2014/main" id="{67A6A490-1A0D-4996-8AD1-3B0C1A63F874}"/>
              </a:ext>
            </a:extLst>
          </p:cNvPr>
          <p:cNvSpPr/>
          <p:nvPr/>
        </p:nvSpPr>
        <p:spPr>
          <a:xfrm rot="16200000">
            <a:off x="4506918" y="2982913"/>
            <a:ext cx="184150" cy="3527425"/>
          </a:xfrm>
          <a:prstGeom prst="leftBrace">
            <a:avLst>
              <a:gd name="adj1" fmla="val 49712"/>
              <a:gd name="adj2" fmla="val 526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ZoneTexte 7">
            <a:extLst>
              <a:ext uri="{FF2B5EF4-FFF2-40B4-BE49-F238E27FC236}">
                <a16:creationId xmlns:a16="http://schemas.microsoft.com/office/drawing/2014/main" id="{A4692015-375B-427B-8B0E-F3C5062B3F53}"/>
              </a:ext>
            </a:extLst>
          </p:cNvPr>
          <p:cNvSpPr txBox="1"/>
          <p:nvPr/>
        </p:nvSpPr>
        <p:spPr>
          <a:xfrm>
            <a:off x="3775470" y="4956097"/>
            <a:ext cx="1888735" cy="253916"/>
          </a:xfrm>
          <a:prstGeom prst="rect">
            <a:avLst/>
          </a:prstGeom>
          <a:noFill/>
        </p:spPr>
        <p:txBody>
          <a:bodyPr wrap="square" rtlCol="0">
            <a:spAutoFit/>
          </a:bodyPr>
          <a:lstStyle/>
          <a:p>
            <a:pPr algn="ctr"/>
            <a:r>
              <a:rPr lang="fr-FR" sz="1050" dirty="0">
                <a:latin typeface="Cambria" panose="02040503050406030204" pitchFamily="18" charset="0"/>
                <a:ea typeface="Cambria" panose="02040503050406030204" pitchFamily="18" charset="0"/>
              </a:rPr>
              <a:t>Module </a:t>
            </a:r>
            <a:r>
              <a:rPr lang="fr-FR" sz="1050" dirty="0" err="1">
                <a:latin typeface="Cambria" panose="02040503050406030204" pitchFamily="18" charset="0"/>
                <a:ea typeface="Cambria" panose="02040503050406030204" pitchFamily="18" charset="0"/>
              </a:rPr>
              <a:t>development</a:t>
            </a:r>
            <a:r>
              <a:rPr lang="fr-FR" sz="1050" dirty="0">
                <a:latin typeface="Cambria" panose="02040503050406030204" pitchFamily="18" charset="0"/>
                <a:ea typeface="Cambria" panose="02040503050406030204" pitchFamily="18" charset="0"/>
              </a:rPr>
              <a:t> phase</a:t>
            </a:r>
          </a:p>
        </p:txBody>
      </p:sp>
      <p:sp>
        <p:nvSpPr>
          <p:cNvPr id="9" name="Accolade ouvrante 8">
            <a:extLst>
              <a:ext uri="{FF2B5EF4-FFF2-40B4-BE49-F238E27FC236}">
                <a16:creationId xmlns:a16="http://schemas.microsoft.com/office/drawing/2014/main" id="{29C06058-260B-4D12-8FE8-9FED72D445D6}"/>
              </a:ext>
            </a:extLst>
          </p:cNvPr>
          <p:cNvSpPr/>
          <p:nvPr/>
        </p:nvSpPr>
        <p:spPr>
          <a:xfrm rot="16200000">
            <a:off x="6997705" y="4149727"/>
            <a:ext cx="184150" cy="1212848"/>
          </a:xfrm>
          <a:prstGeom prst="leftBrace">
            <a:avLst>
              <a:gd name="adj1" fmla="val 49712"/>
              <a:gd name="adj2" fmla="val 526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ZoneTexte 9">
            <a:extLst>
              <a:ext uri="{FF2B5EF4-FFF2-40B4-BE49-F238E27FC236}">
                <a16:creationId xmlns:a16="http://schemas.microsoft.com/office/drawing/2014/main" id="{23819981-046F-41C8-98A9-D5F4E274300C}"/>
              </a:ext>
            </a:extLst>
          </p:cNvPr>
          <p:cNvSpPr txBox="1"/>
          <p:nvPr/>
        </p:nvSpPr>
        <p:spPr>
          <a:xfrm>
            <a:off x="6645670" y="4886249"/>
            <a:ext cx="1090304" cy="253916"/>
          </a:xfrm>
          <a:prstGeom prst="rect">
            <a:avLst/>
          </a:prstGeom>
          <a:noFill/>
        </p:spPr>
        <p:txBody>
          <a:bodyPr wrap="square" rtlCol="0">
            <a:spAutoFit/>
          </a:bodyPr>
          <a:lstStyle/>
          <a:p>
            <a:pPr algn="ctr"/>
            <a:r>
              <a:rPr lang="fr-FR" sz="1050" dirty="0">
                <a:latin typeface="Cambria" panose="02040503050406030204" pitchFamily="18" charset="0"/>
                <a:ea typeface="Cambria" panose="02040503050406030204" pitchFamily="18" charset="0"/>
              </a:rPr>
              <a:t>Release phase</a:t>
            </a:r>
          </a:p>
        </p:txBody>
      </p:sp>
      <p:pic>
        <p:nvPicPr>
          <p:cNvPr id="11" name="Picture 2" descr="RÃ©sultat de recherche d'images pour &quot;rÃ©union professionnelle&quot;">
            <a:extLst>
              <a:ext uri="{FF2B5EF4-FFF2-40B4-BE49-F238E27FC236}">
                <a16:creationId xmlns:a16="http://schemas.microsoft.com/office/drawing/2014/main" id="{7407DA1F-600C-42C5-B4B8-727896DE94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20" t="5140" r="17407" b="13170"/>
          <a:stretch/>
        </p:blipFill>
        <p:spPr bwMode="auto">
          <a:xfrm>
            <a:off x="127003" y="3251200"/>
            <a:ext cx="1377304" cy="1212850"/>
          </a:xfrm>
          <a:prstGeom prst="rect">
            <a:avLst/>
          </a:prstGeom>
          <a:noFill/>
          <a:extLst>
            <a:ext uri="{909E8E84-426E-40DD-AFC4-6F175D3DCCD1}">
              <a14:hiddenFill xmlns:a14="http://schemas.microsoft.com/office/drawing/2010/main">
                <a:solidFill>
                  <a:srgbClr val="FFFFFF"/>
                </a:solidFill>
              </a14:hiddenFill>
            </a:ext>
          </a:extLst>
        </p:spPr>
      </p:pic>
      <p:sp>
        <p:nvSpPr>
          <p:cNvPr id="12" name="Accolade ouvrante 11">
            <a:extLst>
              <a:ext uri="{FF2B5EF4-FFF2-40B4-BE49-F238E27FC236}">
                <a16:creationId xmlns:a16="http://schemas.microsoft.com/office/drawing/2014/main" id="{45639F3B-FEB9-4594-B666-80D7E62966CB}"/>
              </a:ext>
            </a:extLst>
          </p:cNvPr>
          <p:cNvSpPr/>
          <p:nvPr/>
        </p:nvSpPr>
        <p:spPr>
          <a:xfrm rot="16200000">
            <a:off x="736599" y="4117975"/>
            <a:ext cx="184150" cy="1250950"/>
          </a:xfrm>
          <a:prstGeom prst="leftBrace">
            <a:avLst>
              <a:gd name="adj1" fmla="val 49712"/>
              <a:gd name="adj2" fmla="val 526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3" name="ZoneTexte 12">
            <a:extLst>
              <a:ext uri="{FF2B5EF4-FFF2-40B4-BE49-F238E27FC236}">
                <a16:creationId xmlns:a16="http://schemas.microsoft.com/office/drawing/2014/main" id="{56FCD2DD-4AA8-4066-84D6-FFD326685008}"/>
              </a:ext>
            </a:extLst>
          </p:cNvPr>
          <p:cNvSpPr txBox="1"/>
          <p:nvPr/>
        </p:nvSpPr>
        <p:spPr>
          <a:xfrm>
            <a:off x="215898" y="4898239"/>
            <a:ext cx="1201824" cy="415498"/>
          </a:xfrm>
          <a:prstGeom prst="rect">
            <a:avLst/>
          </a:prstGeom>
          <a:noFill/>
        </p:spPr>
        <p:txBody>
          <a:bodyPr wrap="square" rtlCol="0">
            <a:spAutoFit/>
          </a:bodyPr>
          <a:lstStyle/>
          <a:p>
            <a:pPr algn="ctr"/>
            <a:r>
              <a:rPr lang="fr-FR" sz="1050" dirty="0">
                <a:latin typeface="Cambria" panose="02040503050406030204" pitchFamily="18" charset="0"/>
                <a:ea typeface="Cambria" panose="02040503050406030204" pitchFamily="18" charset="0"/>
              </a:rPr>
              <a:t>Exploration phase</a:t>
            </a:r>
          </a:p>
        </p:txBody>
      </p:sp>
      <p:sp>
        <p:nvSpPr>
          <p:cNvPr id="14" name="Flèche droite 49">
            <a:extLst>
              <a:ext uri="{FF2B5EF4-FFF2-40B4-BE49-F238E27FC236}">
                <a16:creationId xmlns:a16="http://schemas.microsoft.com/office/drawing/2014/main" id="{E21E9732-7F9C-49FC-8645-57A349CB1982}"/>
              </a:ext>
            </a:extLst>
          </p:cNvPr>
          <p:cNvSpPr/>
          <p:nvPr/>
        </p:nvSpPr>
        <p:spPr>
          <a:xfrm>
            <a:off x="1574800" y="3964803"/>
            <a:ext cx="439021" cy="219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Cambria" panose="02040503050406030204" pitchFamily="18" charset="0"/>
              <a:ea typeface="Cambria" panose="02040503050406030204" pitchFamily="18" charset="0"/>
            </a:endParaRPr>
          </a:p>
        </p:txBody>
      </p:sp>
      <p:grpSp>
        <p:nvGrpSpPr>
          <p:cNvPr id="17" name="Groupe 16">
            <a:extLst>
              <a:ext uri="{FF2B5EF4-FFF2-40B4-BE49-F238E27FC236}">
                <a16:creationId xmlns:a16="http://schemas.microsoft.com/office/drawing/2014/main" id="{FFA071A5-5AB2-45AC-8BE1-135B8A6EBDC1}"/>
              </a:ext>
            </a:extLst>
          </p:cNvPr>
          <p:cNvGrpSpPr/>
          <p:nvPr/>
        </p:nvGrpSpPr>
        <p:grpSpPr>
          <a:xfrm>
            <a:off x="1873003" y="3628496"/>
            <a:ext cx="1007357" cy="899584"/>
            <a:chOff x="2497336" y="4456994"/>
            <a:chExt cx="1343143" cy="1199444"/>
          </a:xfrm>
        </p:grpSpPr>
        <p:pic>
          <p:nvPicPr>
            <p:cNvPr id="18" name="Picture 14" descr="Image associée">
              <a:extLst>
                <a:ext uri="{FF2B5EF4-FFF2-40B4-BE49-F238E27FC236}">
                  <a16:creationId xmlns:a16="http://schemas.microsoft.com/office/drawing/2014/main" id="{AEAFF3BB-DE22-45A5-A1A2-BC599A1E2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515" y="4456994"/>
              <a:ext cx="608834" cy="6088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mage associée">
              <a:extLst>
                <a:ext uri="{FF2B5EF4-FFF2-40B4-BE49-F238E27FC236}">
                  <a16:creationId xmlns:a16="http://schemas.microsoft.com/office/drawing/2014/main" id="{7774AE9C-DDB4-4C20-9DFF-790E73CC1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569" y="4567830"/>
              <a:ext cx="608834" cy="608834"/>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B1F1DF88-6563-4802-8341-879DF1EF3C1F}"/>
                </a:ext>
              </a:extLst>
            </p:cNvPr>
            <p:cNvSpPr txBox="1"/>
            <p:nvPr/>
          </p:nvSpPr>
          <p:spPr>
            <a:xfrm>
              <a:off x="2497336" y="5163996"/>
              <a:ext cx="1343143" cy="492442"/>
            </a:xfrm>
            <a:prstGeom prst="rect">
              <a:avLst/>
            </a:prstGeom>
            <a:noFill/>
          </p:spPr>
          <p:txBody>
            <a:bodyPr wrap="square" rtlCol="0">
              <a:spAutoFit/>
            </a:bodyPr>
            <a:lstStyle/>
            <a:p>
              <a:pPr algn="ctr"/>
              <a:r>
                <a:rPr lang="fr-FR" sz="900" dirty="0" err="1">
                  <a:latin typeface="Cambria" panose="02040503050406030204" pitchFamily="18" charset="0"/>
                  <a:ea typeface="Cambria" panose="02040503050406030204" pitchFamily="18" charset="0"/>
                </a:rPr>
                <a:t>Competency</a:t>
              </a:r>
              <a:r>
                <a:rPr lang="fr-FR" sz="900" dirty="0">
                  <a:latin typeface="Cambria" panose="02040503050406030204" pitchFamily="18" charset="0"/>
                  <a:ea typeface="Cambria" panose="02040503050406030204" pitchFamily="18" charset="0"/>
                </a:rPr>
                <a:t> questions</a:t>
              </a:r>
            </a:p>
          </p:txBody>
        </p:sp>
      </p:grpSp>
      <p:sp>
        <p:nvSpPr>
          <p:cNvPr id="24" name="ZoneTexte 23">
            <a:extLst>
              <a:ext uri="{FF2B5EF4-FFF2-40B4-BE49-F238E27FC236}">
                <a16:creationId xmlns:a16="http://schemas.microsoft.com/office/drawing/2014/main" id="{95C2780D-FF63-48FF-8EAE-BF8A42309C52}"/>
              </a:ext>
            </a:extLst>
          </p:cNvPr>
          <p:cNvSpPr txBox="1"/>
          <p:nvPr/>
        </p:nvSpPr>
        <p:spPr>
          <a:xfrm>
            <a:off x="0" y="5824951"/>
            <a:ext cx="2596756" cy="253916"/>
          </a:xfrm>
          <a:prstGeom prst="rect">
            <a:avLst/>
          </a:prstGeom>
          <a:noFill/>
        </p:spPr>
        <p:txBody>
          <a:bodyPr wrap="square" rtlCol="0">
            <a:spAutoFit/>
          </a:bodyPr>
          <a:lstStyle/>
          <a:p>
            <a:pPr algn="ctr"/>
            <a:r>
              <a:rPr lang="fr-FR" sz="1050" dirty="0">
                <a:latin typeface="Cambria" panose="02040503050406030204" pitchFamily="18" charset="0"/>
                <a:ea typeface="Cambria" panose="02040503050406030204" pitchFamily="18" charset="0"/>
              </a:rPr>
              <a:t>*OSS: Observatoire du Sahara et du Sahel</a:t>
            </a:r>
          </a:p>
        </p:txBody>
      </p:sp>
      <p:sp>
        <p:nvSpPr>
          <p:cNvPr id="25" name="Rectangle 24">
            <a:extLst>
              <a:ext uri="{FF2B5EF4-FFF2-40B4-BE49-F238E27FC236}">
                <a16:creationId xmlns:a16="http://schemas.microsoft.com/office/drawing/2014/main" id="{632398A4-5C86-4FA0-9BE8-ACE2D84E8B71}"/>
              </a:ext>
            </a:extLst>
          </p:cNvPr>
          <p:cNvSpPr/>
          <p:nvPr/>
        </p:nvSpPr>
        <p:spPr>
          <a:xfrm>
            <a:off x="2065866" y="1244938"/>
            <a:ext cx="6637867" cy="4712187"/>
          </a:xfrm>
          <a:prstGeom prst="rect">
            <a:avLst/>
          </a:prstGeom>
        </p:spPr>
        <p:txBody>
          <a:bodyPr wrap="square">
            <a:spAutoFit/>
          </a:bodyPr>
          <a:lstStyle/>
          <a:p>
            <a:pPr>
              <a:lnSpc>
                <a:spcPct val="150000"/>
              </a:lnSpc>
            </a:pPr>
            <a:r>
              <a:rPr lang="fr-FR" sz="2000" b="1" dirty="0">
                <a:latin typeface="Calibri" panose="020F0502020204030204" pitchFamily="34" charset="0"/>
                <a:cs typeface="Calibri" panose="020F0502020204030204" pitchFamily="34" charset="0"/>
              </a:rPr>
              <a:t>Les exigences de l’ontologie:</a:t>
            </a:r>
          </a:p>
          <a:p>
            <a:pPr>
              <a:lnSpc>
                <a:spcPct val="150000"/>
              </a:lnSpc>
            </a:pPr>
            <a:endParaRPr lang="fr-FR" sz="2000"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r>
              <a:rPr lang="fr-FR" dirty="0">
                <a:latin typeface="Calibri" panose="020F0502020204030204" pitchFamily="34" charset="0"/>
                <a:cs typeface="Calibri" panose="020F0502020204030204" pitchFamily="34" charset="0"/>
              </a:rPr>
              <a:t>Conceptualisation du domaine de surveillance de l’environnement</a:t>
            </a:r>
          </a:p>
          <a:p>
            <a:pPr marL="285750" indent="-285750">
              <a:lnSpc>
                <a:spcPct val="150000"/>
              </a:lnSpc>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r>
              <a:rPr lang="fr-FR" dirty="0">
                <a:latin typeface="Calibri" panose="020F0502020204030204" pitchFamily="34" charset="0"/>
                <a:cs typeface="Calibri" panose="020F0502020204030204" pitchFamily="34" charset="0"/>
              </a:rPr>
              <a:t>Modularisation de l’ontologie.</a:t>
            </a:r>
          </a:p>
          <a:p>
            <a:pPr marL="285750" indent="-285750">
              <a:lnSpc>
                <a:spcPct val="150000"/>
              </a:lnSpc>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r>
              <a:rPr lang="fr-FR" dirty="0">
                <a:latin typeface="Calibri" panose="020F0502020204030204" pitchFamily="34" charset="0"/>
                <a:cs typeface="Calibri" panose="020F0502020204030204" pitchFamily="34" charset="0"/>
              </a:rPr>
              <a:t>Utilisation d’une ontologie de haut niveau</a:t>
            </a:r>
          </a:p>
          <a:p>
            <a:pPr marL="285750" indent="-285750">
              <a:lnSpc>
                <a:spcPct val="150000"/>
              </a:lnSpc>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r>
              <a:rPr lang="fr-FR" dirty="0">
                <a:latin typeface="Calibri" panose="020F0502020204030204" pitchFamily="34" charset="0"/>
                <a:cs typeface="Calibri" panose="020F0502020204030204" pitchFamily="34" charset="0"/>
              </a:rPr>
              <a:t>Réutilisation des ontologies existantes (niveau intermédiaire et de domaine)</a:t>
            </a:r>
          </a:p>
          <a:p>
            <a:pPr>
              <a:lnSpc>
                <a:spcPct val="150000"/>
              </a:lnSpc>
            </a:pPr>
            <a:endParaRPr lang="fr-FR" dirty="0">
              <a:latin typeface="Calibri" panose="020F0502020204030204" pitchFamily="34" charset="0"/>
              <a:cs typeface="Calibri" panose="020F0502020204030204" pitchFamily="34" charset="0"/>
            </a:endParaRPr>
          </a:p>
        </p:txBody>
      </p:sp>
      <p:graphicFrame>
        <p:nvGraphicFramePr>
          <p:cNvPr id="21" name="Tableau 20">
            <a:extLst>
              <a:ext uri="{FF2B5EF4-FFF2-40B4-BE49-F238E27FC236}">
                <a16:creationId xmlns:a16="http://schemas.microsoft.com/office/drawing/2014/main" id="{8C47F14D-5BE1-4E5B-A98F-E023E43DF859}"/>
              </a:ext>
            </a:extLst>
          </p:cNvPr>
          <p:cNvGraphicFramePr>
            <a:graphicFrameLocks noGrp="1"/>
          </p:cNvGraphicFramePr>
          <p:nvPr>
            <p:extLst>
              <p:ext uri="{D42A27DB-BD31-4B8C-83A1-F6EECF244321}">
                <p14:modId xmlns:p14="http://schemas.microsoft.com/office/powerpoint/2010/main" val="4191683238"/>
              </p:ext>
            </p:extLst>
          </p:nvPr>
        </p:nvGraphicFramePr>
        <p:xfrm>
          <a:off x="3037669" y="1275457"/>
          <a:ext cx="6028841" cy="3727443"/>
        </p:xfrm>
        <a:graphic>
          <a:graphicData uri="http://schemas.openxmlformats.org/drawingml/2006/table">
            <a:tbl>
              <a:tblPr firstRow="1" bandRow="1">
                <a:tableStyleId>{5C22544A-7EE6-4342-B048-85BDC9FD1C3A}</a:tableStyleId>
              </a:tblPr>
              <a:tblGrid>
                <a:gridCol w="577764">
                  <a:extLst>
                    <a:ext uri="{9D8B030D-6E8A-4147-A177-3AD203B41FA5}">
                      <a16:colId xmlns:a16="http://schemas.microsoft.com/office/drawing/2014/main" val="919326301"/>
                    </a:ext>
                  </a:extLst>
                </a:gridCol>
                <a:gridCol w="5451077">
                  <a:extLst>
                    <a:ext uri="{9D8B030D-6E8A-4147-A177-3AD203B41FA5}">
                      <a16:colId xmlns:a16="http://schemas.microsoft.com/office/drawing/2014/main" val="1945716074"/>
                    </a:ext>
                  </a:extLst>
                </a:gridCol>
              </a:tblGrid>
              <a:tr h="272604">
                <a:tc>
                  <a:txBody>
                    <a:bodyPr/>
                    <a:lstStyle/>
                    <a:p>
                      <a:pPr algn="ctr">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Competency Question</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6345603"/>
                  </a:ext>
                </a:extLst>
              </a:tr>
              <a:tr h="323899">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CQ1</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What is the value of a given observation in a region [X] in date [Y]?</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82888214"/>
                  </a:ext>
                </a:extLst>
              </a:tr>
              <a:tr h="576636">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CQ2</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What are the measurements for an observed property [X] for natural disaster [Y]?</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1852157"/>
                  </a:ext>
                </a:extLst>
              </a:tr>
              <a:tr h="576636">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CQ3</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What is the average measurement for climate parameter [X] during natural disaster [Y]?</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37842801"/>
                  </a:ext>
                </a:extLst>
              </a:tr>
              <a:tr h="323899">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CQ4</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What is the measurement unit used for a specific property [X]?</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9581550"/>
                  </a:ext>
                </a:extLst>
              </a:tr>
              <a:tr h="576636">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CQ5</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What are the observations associated with a specific environmental process [X]?</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97140057"/>
                  </a:ext>
                </a:extLst>
              </a:tr>
              <a:tr h="323899">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CQ6</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What is the type of sensor used for a given observation [X]?</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2023260"/>
                  </a:ext>
                </a:extLst>
              </a:tr>
              <a:tr h="323899">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CQ7</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Which natural disasters may lead to natural disaster [X]?</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372994"/>
                  </a:ext>
                </a:extLst>
              </a:tr>
              <a:tr h="323899">
                <a:tc>
                  <a:txBody>
                    <a:bodyPr/>
                    <a:lstStyle/>
                    <a:p>
                      <a:pPr algn="just">
                        <a:lnSpc>
                          <a:spcPct val="150000"/>
                        </a:lnSpc>
                        <a:spcAft>
                          <a:spcPts val="0"/>
                        </a:spcAft>
                      </a:pPr>
                      <a:r>
                        <a:rPr lang="en-US" sz="1400">
                          <a:solidFill>
                            <a:srgbClr val="000000"/>
                          </a:solidFill>
                          <a:effectLst/>
                          <a:latin typeface="Core Rhino 25 Thin" panose="02010403030302020204"/>
                          <a:ea typeface="Calibri" panose="020F0502020204030204" pitchFamily="34" charset="0"/>
                          <a:cs typeface="Arial" panose="020B0604020202020204" pitchFamily="34" charset="0"/>
                        </a:rPr>
                        <a:t>CQ8</a:t>
                      </a:r>
                      <a:endParaRPr lang="fr-FR" sz="120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dirty="0">
                          <a:solidFill>
                            <a:srgbClr val="000000"/>
                          </a:solidFill>
                          <a:effectLst/>
                          <a:latin typeface="Core Rhino 25 Thin" panose="02010403030302020204"/>
                          <a:ea typeface="Calibri" panose="020F0502020204030204" pitchFamily="34" charset="0"/>
                          <a:cs typeface="Arial" panose="020B0604020202020204" pitchFamily="34" charset="0"/>
                        </a:rPr>
                        <a:t>What is the disaster resulting from an environmental process [X]?</a:t>
                      </a:r>
                      <a:endParaRPr lang="fr-FR" sz="1200" dirty="0">
                        <a:solidFill>
                          <a:srgbClr val="000000"/>
                        </a:solidFill>
                        <a:effectLst/>
                        <a:latin typeface="Core Rhino 25 Thin" panose="02010403030302020204"/>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49325603"/>
                  </a:ext>
                </a:extLst>
              </a:tr>
            </a:tbl>
          </a:graphicData>
        </a:graphic>
      </p:graphicFrame>
      <p:sp>
        <p:nvSpPr>
          <p:cNvPr id="22" name="ZoneTexte 21">
            <a:extLst>
              <a:ext uri="{FF2B5EF4-FFF2-40B4-BE49-F238E27FC236}">
                <a16:creationId xmlns:a16="http://schemas.microsoft.com/office/drawing/2014/main" id="{84341878-A476-4B88-A6FD-BA07758DF144}"/>
              </a:ext>
            </a:extLst>
          </p:cNvPr>
          <p:cNvSpPr txBox="1"/>
          <p:nvPr/>
        </p:nvSpPr>
        <p:spPr>
          <a:xfrm>
            <a:off x="4013773" y="5069265"/>
            <a:ext cx="3962399" cy="338554"/>
          </a:xfrm>
          <a:prstGeom prst="rect">
            <a:avLst/>
          </a:prstGeom>
          <a:noFill/>
        </p:spPr>
        <p:txBody>
          <a:bodyPr wrap="square" rtlCol="0">
            <a:spAutoFit/>
          </a:bodyPr>
          <a:lstStyle/>
          <a:p>
            <a:pPr algn="ctr"/>
            <a:r>
              <a:rPr lang="fr-FR" sz="1600" dirty="0">
                <a:solidFill>
                  <a:srgbClr val="000000"/>
                </a:solidFill>
                <a:ea typeface="Calibri" panose="020F0502020204030204" pitchFamily="34" charset="0"/>
                <a:cs typeface="Arial" panose="020B0604020202020204" pitchFamily="34" charset="0"/>
              </a:rPr>
              <a:t>Tableau</a:t>
            </a:r>
            <a:r>
              <a:rPr lang="fr-FR" sz="1600" dirty="0">
                <a:solidFill>
                  <a:srgbClr val="000000"/>
                </a:solidFill>
                <a:ea typeface="Cambria" panose="02040503050406030204" pitchFamily="18" charset="0"/>
              </a:rPr>
              <a:t>: Exemples de </a:t>
            </a:r>
            <a:r>
              <a:rPr lang="fr-FR" sz="1600" dirty="0" err="1">
                <a:solidFill>
                  <a:srgbClr val="000000"/>
                </a:solidFill>
                <a:ea typeface="Cambria" panose="02040503050406030204" pitchFamily="18" charset="0"/>
              </a:rPr>
              <a:t>Competency</a:t>
            </a:r>
            <a:r>
              <a:rPr lang="fr-FR" sz="1600" dirty="0">
                <a:solidFill>
                  <a:srgbClr val="000000"/>
                </a:solidFill>
                <a:ea typeface="Cambria" panose="02040503050406030204" pitchFamily="18" charset="0"/>
              </a:rPr>
              <a:t> </a:t>
            </a:r>
            <a:r>
              <a:rPr lang="fr-FR" sz="1600" dirty="0">
                <a:solidFill>
                  <a:srgbClr val="000000"/>
                </a:solidFill>
                <a:ea typeface="Calibri" panose="020F0502020204030204" pitchFamily="34" charset="0"/>
                <a:cs typeface="Arial" panose="020B0604020202020204" pitchFamily="34" charset="0"/>
              </a:rPr>
              <a:t>questions</a:t>
            </a:r>
          </a:p>
        </p:txBody>
      </p:sp>
      <p:graphicFrame>
        <p:nvGraphicFramePr>
          <p:cNvPr id="23" name="Espace réservé du contenu 4">
            <a:extLst>
              <a:ext uri="{FF2B5EF4-FFF2-40B4-BE49-F238E27FC236}">
                <a16:creationId xmlns:a16="http://schemas.microsoft.com/office/drawing/2014/main" id="{708740CC-2364-4C35-B086-DF722C253E43}"/>
              </a:ext>
            </a:extLst>
          </p:cNvPr>
          <p:cNvGraphicFramePr>
            <a:graphicFrameLocks/>
          </p:cNvGraphicFramePr>
          <p:nvPr>
            <p:extLst>
              <p:ext uri="{D42A27DB-BD31-4B8C-83A1-F6EECF244321}">
                <p14:modId xmlns:p14="http://schemas.microsoft.com/office/powerpoint/2010/main" val="254857893"/>
              </p:ext>
            </p:extLst>
          </p:nvPr>
        </p:nvGraphicFramePr>
        <p:xfrm>
          <a:off x="-392429" y="1009650"/>
          <a:ext cx="12735098" cy="48196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96234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1"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par>
                          <p:cTn id="49" fill="hold">
                            <p:stCondLst>
                              <p:cond delay="0"/>
                            </p:stCondLst>
                            <p:childTnLst>
                              <p:par>
                                <p:cTn id="50" presetID="21"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heel(1)">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17"/>
                                        </p:tgtEl>
                                        <p:attrNameLst>
                                          <p:attrName>style.visibility</p:attrName>
                                        </p:attrNameLst>
                                      </p:cBhvr>
                                      <p:to>
                                        <p:strVal val="hidden"/>
                                      </p:to>
                                    </p:set>
                                  </p:childTnLst>
                                </p:cTn>
                              </p:par>
                              <p:par>
                                <p:cTn id="62" presetID="1" presetClass="entr" presetSubtype="0" fill="hold" grpId="1" nodeType="withEffect">
                                  <p:stCondLst>
                                    <p:cond delay="0"/>
                                  </p:stCondLst>
                                  <p:childTnLst>
                                    <p:set>
                                      <p:cBhvr>
                                        <p:cTn id="63" dur="1" fill="hold">
                                          <p:stCondLst>
                                            <p:cond delay="0"/>
                                          </p:stCondLst>
                                        </p:cTn>
                                        <p:tgtEl>
                                          <p:spTgt spid="7"/>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9"/>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6"/>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p:bldP spid="6" grpId="1"/>
      <p:bldP spid="6" grpId="2"/>
      <p:bldP spid="7" grpId="0" animBg="1"/>
      <p:bldP spid="7" grpId="1" animBg="1"/>
      <p:bldP spid="8" grpId="0"/>
      <p:bldP spid="8" grpId="1"/>
      <p:bldP spid="9" grpId="0" animBg="1"/>
      <p:bldP spid="9" grpId="1" animBg="1"/>
      <p:bldP spid="10" grpId="0"/>
      <p:bldP spid="10" grpId="1"/>
      <p:bldP spid="14" grpId="0" animBg="1"/>
      <p:bldP spid="14" grpId="1" animBg="1"/>
      <p:bldP spid="25" grpId="0"/>
      <p:bldP spid="25" grpId="1"/>
      <p:bldP spid="22" grpId="0"/>
      <p:bldP spid="22" grpId="1"/>
      <p:bldGraphic spid="23" grpId="0">
        <p:bldAsOne/>
      </p:bldGraphic>
      <p:bldGraphic spid="23"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CBAEBED-C9F8-49F3-BC59-FF93DE3F2A63}"/>
              </a:ext>
            </a:extLst>
          </p:cNvPr>
          <p:cNvSpPr/>
          <p:nvPr/>
        </p:nvSpPr>
        <p:spPr>
          <a:xfrm>
            <a:off x="1591056" y="5410201"/>
            <a:ext cx="5038344" cy="752855"/>
          </a:xfrm>
          <a:prstGeom prst="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imes New Roman" panose="02020603050405020304" pitchFamily="18" charset="0"/>
              <a:cs typeface="Times New Roman" panose="02020603050405020304" pitchFamily="18" charset="0"/>
            </a:endParaRPr>
          </a:p>
          <a:p>
            <a:pPr algn="ctr"/>
            <a:endParaRPr lang="en-US" b="1" dirty="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Reused Ontologies</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2204461" y="834940"/>
            <a:ext cx="3621187" cy="589389"/>
          </a:xfrm>
          <a:prstGeom prst="rect">
            <a:avLst/>
          </a:prstGeom>
          <a:solidFill>
            <a:schemeClr val="accent5">
              <a:lumMod val="40000"/>
              <a:lumOff val="60000"/>
            </a:schemeClr>
          </a:solidFill>
          <a:ln>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Basic Formal Ontology (BFO)</a:t>
            </a:r>
          </a:p>
        </p:txBody>
      </p:sp>
      <p:sp>
        <p:nvSpPr>
          <p:cNvPr id="5" name="Rectangle 4"/>
          <p:cNvSpPr/>
          <p:nvPr/>
        </p:nvSpPr>
        <p:spPr>
          <a:xfrm>
            <a:off x="1170432" y="1426464"/>
            <a:ext cx="5650992" cy="1471373"/>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Common Core Ontologies (CCO)</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1310982" y="2293599"/>
            <a:ext cx="631305" cy="2876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bg1"/>
                </a:solidFill>
                <a:latin typeface="Times New Roman" panose="02020603050405020304" pitchFamily="18" charset="0"/>
                <a:cs typeface="Times New Roman" panose="02020603050405020304" pitchFamily="18" charset="0"/>
              </a:rPr>
              <a:t>Time</a:t>
            </a:r>
          </a:p>
        </p:txBody>
      </p:sp>
      <p:sp>
        <p:nvSpPr>
          <p:cNvPr id="8" name="Rectangle 7"/>
          <p:cNvSpPr/>
          <p:nvPr/>
        </p:nvSpPr>
        <p:spPr>
          <a:xfrm>
            <a:off x="2118214" y="2304288"/>
            <a:ext cx="881018" cy="43386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bg1"/>
                </a:solidFill>
                <a:latin typeface="Times New Roman" panose="02020603050405020304" pitchFamily="18" charset="0"/>
                <a:cs typeface="Times New Roman" panose="02020603050405020304" pitchFamily="18" charset="0"/>
              </a:rPr>
              <a:t>Extended Relation</a:t>
            </a:r>
          </a:p>
        </p:txBody>
      </p:sp>
      <p:sp>
        <p:nvSpPr>
          <p:cNvPr id="9" name="Rectangle 8"/>
          <p:cNvSpPr/>
          <p:nvPr/>
        </p:nvSpPr>
        <p:spPr>
          <a:xfrm>
            <a:off x="2952602" y="1960044"/>
            <a:ext cx="769494" cy="27957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bg1"/>
                </a:solidFill>
                <a:latin typeface="Times New Roman" panose="02020603050405020304" pitchFamily="18" charset="0"/>
                <a:cs typeface="Times New Roman" panose="02020603050405020304" pitchFamily="18" charset="0"/>
              </a:rPr>
              <a:t>Artifact</a:t>
            </a:r>
          </a:p>
        </p:txBody>
      </p:sp>
      <p:sp>
        <p:nvSpPr>
          <p:cNvPr id="10" name="Rectangle 9"/>
          <p:cNvSpPr/>
          <p:nvPr/>
        </p:nvSpPr>
        <p:spPr>
          <a:xfrm>
            <a:off x="4513913" y="1964162"/>
            <a:ext cx="636733" cy="27611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bg1"/>
                </a:solidFill>
                <a:latin typeface="Times New Roman" panose="02020603050405020304" pitchFamily="18" charset="0"/>
                <a:cs typeface="Times New Roman" panose="02020603050405020304" pitchFamily="18" charset="0"/>
              </a:rPr>
              <a:t>Event</a:t>
            </a:r>
          </a:p>
        </p:txBody>
      </p:sp>
      <p:sp>
        <p:nvSpPr>
          <p:cNvPr id="11" name="Rectangle 10"/>
          <p:cNvSpPr/>
          <p:nvPr/>
        </p:nvSpPr>
        <p:spPr>
          <a:xfrm>
            <a:off x="411191" y="2910131"/>
            <a:ext cx="7269769" cy="2492501"/>
          </a:xfrm>
          <a:prstGeom prst="rect">
            <a:avLst/>
          </a:prstGeom>
          <a:solidFill>
            <a:schemeClr val="accent2">
              <a:lumMod val="20000"/>
              <a:lumOff val="80000"/>
            </a:schemeClr>
          </a:solidFill>
          <a:ln w="762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5689579" y="1939122"/>
            <a:ext cx="950466" cy="28391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bg1"/>
                </a:solidFill>
                <a:latin typeface="Times New Roman" panose="02020603050405020304" pitchFamily="18" charset="0"/>
                <a:cs typeface="Times New Roman" panose="02020603050405020304" pitchFamily="18" charset="0"/>
              </a:rPr>
              <a:t>Geospatial</a:t>
            </a:r>
          </a:p>
        </p:txBody>
      </p:sp>
      <p:sp>
        <p:nvSpPr>
          <p:cNvPr id="13" name="Rectangle 12"/>
          <p:cNvSpPr/>
          <p:nvPr/>
        </p:nvSpPr>
        <p:spPr>
          <a:xfrm>
            <a:off x="1854328" y="1845543"/>
            <a:ext cx="720000" cy="28768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bg1"/>
                </a:solidFill>
                <a:latin typeface="Times New Roman" panose="02020603050405020304" pitchFamily="18" charset="0"/>
                <a:cs typeface="Times New Roman" panose="02020603050405020304" pitchFamily="18" charset="0"/>
              </a:rPr>
              <a:t>Quality</a:t>
            </a:r>
          </a:p>
        </p:txBody>
      </p:sp>
      <p:sp>
        <p:nvSpPr>
          <p:cNvPr id="14" name="Ellipse 13"/>
          <p:cNvSpPr/>
          <p:nvPr/>
        </p:nvSpPr>
        <p:spPr>
          <a:xfrm>
            <a:off x="2606768" y="4690764"/>
            <a:ext cx="2020096" cy="631044"/>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Infrastructure Module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Ellipse 14"/>
          <p:cNvSpPr/>
          <p:nvPr/>
        </p:nvSpPr>
        <p:spPr>
          <a:xfrm>
            <a:off x="598118" y="3035700"/>
            <a:ext cx="1486714" cy="8505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Natural </a:t>
            </a:r>
            <a:r>
              <a:rPr lang="fr-FR" dirty="0" err="1">
                <a:solidFill>
                  <a:schemeClr val="tx1"/>
                </a:solidFill>
                <a:latin typeface="Times New Roman" panose="02020603050405020304" pitchFamily="18" charset="0"/>
                <a:cs typeface="Times New Roman" panose="02020603050405020304" pitchFamily="18" charset="0"/>
              </a:rPr>
              <a:t>Disaster</a:t>
            </a:r>
            <a:r>
              <a:rPr lang="fr-FR" dirty="0">
                <a:solidFill>
                  <a:schemeClr val="tx1"/>
                </a:solidFill>
                <a:latin typeface="Times New Roman" panose="02020603050405020304" pitchFamily="18" charset="0"/>
                <a:cs typeface="Times New Roman" panose="02020603050405020304" pitchFamily="18" charset="0"/>
              </a:rPr>
              <a:t> Module</a:t>
            </a:r>
          </a:p>
        </p:txBody>
      </p:sp>
      <p:sp>
        <p:nvSpPr>
          <p:cNvPr id="16" name="Ellipse 15"/>
          <p:cNvSpPr/>
          <p:nvPr/>
        </p:nvSpPr>
        <p:spPr>
          <a:xfrm>
            <a:off x="3723287" y="4078116"/>
            <a:ext cx="1507081" cy="66762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Temporal Module</a:t>
            </a:r>
          </a:p>
        </p:txBody>
      </p:sp>
      <p:sp>
        <p:nvSpPr>
          <p:cNvPr id="17" name="Ellipse 16"/>
          <p:cNvSpPr/>
          <p:nvPr/>
        </p:nvSpPr>
        <p:spPr>
          <a:xfrm>
            <a:off x="2040556" y="3337560"/>
            <a:ext cx="2220548" cy="927849"/>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Times New Roman" panose="02020603050405020304" pitchFamily="18" charset="0"/>
                <a:cs typeface="Times New Roman" panose="02020603050405020304" pitchFamily="18" charset="0"/>
              </a:rPr>
              <a:t>Environmental</a:t>
            </a:r>
            <a:r>
              <a:rPr lang="fr-FR" dirty="0">
                <a:solidFill>
                  <a:schemeClr val="tx1"/>
                </a:solidFill>
                <a:latin typeface="Times New Roman" panose="02020603050405020304" pitchFamily="18" charset="0"/>
                <a:cs typeface="Times New Roman" panose="02020603050405020304" pitchFamily="18" charset="0"/>
              </a:rPr>
              <a:t> Process Module</a:t>
            </a:r>
          </a:p>
        </p:txBody>
      </p:sp>
      <p:sp>
        <p:nvSpPr>
          <p:cNvPr id="18" name="ZoneTexte 17"/>
          <p:cNvSpPr txBox="1"/>
          <p:nvPr/>
        </p:nvSpPr>
        <p:spPr>
          <a:xfrm>
            <a:off x="3196991" y="2963157"/>
            <a:ext cx="1986441" cy="646331"/>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MEMOn</a:t>
            </a:r>
            <a:r>
              <a:rPr lang="en-US" b="1" dirty="0">
                <a:latin typeface="Times New Roman" panose="02020603050405020304" pitchFamily="18" charset="0"/>
                <a:cs typeface="Times New Roman" panose="02020603050405020304" pitchFamily="18" charset="0"/>
              </a:rPr>
              <a:t> Modules</a:t>
            </a:r>
            <a:endParaRPr lang="en-US"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
        <p:nvSpPr>
          <p:cNvPr id="24" name="Rectangle 23"/>
          <p:cNvSpPr/>
          <p:nvPr/>
        </p:nvSpPr>
        <p:spPr>
          <a:xfrm>
            <a:off x="5093527" y="2276857"/>
            <a:ext cx="1032953" cy="44805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solidFill>
                  <a:schemeClr val="bg1"/>
                </a:solidFill>
                <a:latin typeface="Times New Roman" panose="02020603050405020304" pitchFamily="18" charset="0"/>
                <a:cs typeface="Times New Roman" panose="02020603050405020304" pitchFamily="18" charset="0"/>
              </a:rPr>
              <a:t>Information </a:t>
            </a:r>
            <a:r>
              <a:rPr lang="en-US" sz="1400" dirty="0">
                <a:solidFill>
                  <a:schemeClr val="bg1"/>
                </a:solidFill>
                <a:latin typeface="Times New Roman" panose="02020603050405020304" pitchFamily="18" charset="0"/>
                <a:cs typeface="Times New Roman" panose="02020603050405020304" pitchFamily="18" charset="0"/>
              </a:rPr>
              <a:t>entity</a:t>
            </a:r>
          </a:p>
        </p:txBody>
      </p:sp>
      <p:sp>
        <p:nvSpPr>
          <p:cNvPr id="25" name="Ellipse 24"/>
          <p:cNvSpPr/>
          <p:nvPr/>
        </p:nvSpPr>
        <p:spPr>
          <a:xfrm>
            <a:off x="4809744" y="4635900"/>
            <a:ext cx="1645920" cy="68590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Times New Roman" panose="02020603050405020304" pitchFamily="18" charset="0"/>
                <a:cs typeface="Times New Roman" panose="02020603050405020304" pitchFamily="18" charset="0"/>
              </a:rPr>
              <a:t>Geospatial</a:t>
            </a:r>
            <a:r>
              <a:rPr lang="fr-FR" dirty="0">
                <a:solidFill>
                  <a:schemeClr val="tx1"/>
                </a:solidFill>
                <a:latin typeface="Times New Roman" panose="02020603050405020304" pitchFamily="18" charset="0"/>
                <a:cs typeface="Times New Roman" panose="02020603050405020304" pitchFamily="18" charset="0"/>
              </a:rPr>
              <a:t> Module</a:t>
            </a:r>
          </a:p>
        </p:txBody>
      </p:sp>
      <p:sp>
        <p:nvSpPr>
          <p:cNvPr id="28" name="Rectangle 27">
            <a:extLst>
              <a:ext uri="{FF2B5EF4-FFF2-40B4-BE49-F238E27FC236}">
                <a16:creationId xmlns:a16="http://schemas.microsoft.com/office/drawing/2014/main" id="{0C9EFB0D-E86D-47DF-961F-9D3A2997E930}"/>
              </a:ext>
            </a:extLst>
          </p:cNvPr>
          <p:cNvSpPr/>
          <p:nvPr/>
        </p:nvSpPr>
        <p:spPr>
          <a:xfrm>
            <a:off x="3605638" y="2304287"/>
            <a:ext cx="966362" cy="43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err="1">
                <a:solidFill>
                  <a:schemeClr val="bg1"/>
                </a:solidFill>
                <a:latin typeface="Times New Roman" panose="02020603050405020304" pitchFamily="18" charset="0"/>
                <a:cs typeface="Times New Roman" panose="02020603050405020304" pitchFamily="18" charset="0"/>
              </a:rPr>
              <a:t>Units</a:t>
            </a:r>
            <a:r>
              <a:rPr lang="fr-FR" sz="1400" dirty="0">
                <a:solidFill>
                  <a:schemeClr val="bg1"/>
                </a:solidFill>
                <a:latin typeface="Times New Roman" panose="02020603050405020304" pitchFamily="18" charset="0"/>
                <a:cs typeface="Times New Roman" panose="02020603050405020304" pitchFamily="18" charset="0"/>
              </a:rPr>
              <a:t> of </a:t>
            </a:r>
            <a:r>
              <a:rPr lang="fr-FR" sz="1400" dirty="0" err="1">
                <a:solidFill>
                  <a:schemeClr val="bg1"/>
                </a:solidFill>
                <a:latin typeface="Times New Roman" panose="02020603050405020304" pitchFamily="18" charset="0"/>
                <a:cs typeface="Times New Roman" panose="02020603050405020304" pitchFamily="18" charset="0"/>
              </a:rPr>
              <a:t>Measure</a:t>
            </a:r>
            <a:endParaRPr lang="fr-FR" sz="1400" dirty="0">
              <a:solidFill>
                <a:schemeClr val="bg1"/>
              </a:solidFill>
              <a:latin typeface="Times New Roman" panose="02020603050405020304" pitchFamily="18" charset="0"/>
              <a:cs typeface="Times New Roman" panose="02020603050405020304" pitchFamily="18" charset="0"/>
            </a:endParaRPr>
          </a:p>
        </p:txBody>
      </p:sp>
      <p:sp>
        <p:nvSpPr>
          <p:cNvPr id="29" name="Ellipse 28">
            <a:extLst>
              <a:ext uri="{FF2B5EF4-FFF2-40B4-BE49-F238E27FC236}">
                <a16:creationId xmlns:a16="http://schemas.microsoft.com/office/drawing/2014/main" id="{C5C85E13-CF98-4DE8-BF86-74212EA92F9C}"/>
              </a:ext>
            </a:extLst>
          </p:cNvPr>
          <p:cNvSpPr/>
          <p:nvPr/>
        </p:nvSpPr>
        <p:spPr>
          <a:xfrm>
            <a:off x="512064" y="4270248"/>
            <a:ext cx="2103120" cy="97536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Observation&amp; </a:t>
            </a:r>
            <a:r>
              <a:rPr lang="fr-FR" dirty="0" err="1">
                <a:solidFill>
                  <a:schemeClr val="tx1"/>
                </a:solidFill>
                <a:latin typeface="Times New Roman" panose="02020603050405020304" pitchFamily="18" charset="0"/>
                <a:cs typeface="Times New Roman" panose="02020603050405020304" pitchFamily="18" charset="0"/>
              </a:rPr>
              <a:t>Measurement</a:t>
            </a:r>
            <a:r>
              <a:rPr lang="fr-FR" dirty="0">
                <a:solidFill>
                  <a:schemeClr val="tx1"/>
                </a:solidFill>
                <a:latin typeface="Times New Roman" panose="02020603050405020304" pitchFamily="18" charset="0"/>
                <a:cs typeface="Times New Roman" panose="02020603050405020304" pitchFamily="18" charset="0"/>
              </a:rPr>
              <a:t> Module</a:t>
            </a:r>
          </a:p>
        </p:txBody>
      </p:sp>
      <p:sp>
        <p:nvSpPr>
          <p:cNvPr id="30" name="Ellipse 29">
            <a:extLst>
              <a:ext uri="{FF2B5EF4-FFF2-40B4-BE49-F238E27FC236}">
                <a16:creationId xmlns:a16="http://schemas.microsoft.com/office/drawing/2014/main" id="{3FAFD7A7-36AF-431E-B4FD-C1696634653C}"/>
              </a:ext>
            </a:extLst>
          </p:cNvPr>
          <p:cNvSpPr/>
          <p:nvPr/>
        </p:nvSpPr>
        <p:spPr>
          <a:xfrm>
            <a:off x="6120384" y="4023360"/>
            <a:ext cx="1478280" cy="886968"/>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Times New Roman" panose="02020603050405020304" pitchFamily="18" charset="0"/>
                <a:cs typeface="Times New Roman" panose="02020603050405020304" pitchFamily="18" charset="0"/>
              </a:rPr>
              <a:t>Sensor</a:t>
            </a:r>
            <a:r>
              <a:rPr lang="fr-FR" dirty="0">
                <a:solidFill>
                  <a:schemeClr val="tx1"/>
                </a:solidFill>
                <a:latin typeface="Times New Roman" panose="02020603050405020304" pitchFamily="18" charset="0"/>
                <a:cs typeface="Times New Roman" panose="02020603050405020304" pitchFamily="18" charset="0"/>
              </a:rPr>
              <a:t> &amp; </a:t>
            </a:r>
            <a:r>
              <a:rPr lang="fr-FR" dirty="0" err="1">
                <a:solidFill>
                  <a:schemeClr val="tx1"/>
                </a:solidFill>
                <a:latin typeface="Times New Roman" panose="02020603050405020304" pitchFamily="18" charset="0"/>
                <a:cs typeface="Times New Roman" panose="02020603050405020304" pitchFamily="18" charset="0"/>
              </a:rPr>
              <a:t>Sensing</a:t>
            </a:r>
            <a:r>
              <a:rPr lang="fr-FR" dirty="0">
                <a:solidFill>
                  <a:schemeClr val="tx1"/>
                </a:solidFill>
                <a:latin typeface="Times New Roman" panose="02020603050405020304" pitchFamily="18" charset="0"/>
                <a:cs typeface="Times New Roman" panose="02020603050405020304" pitchFamily="18" charset="0"/>
              </a:rPr>
              <a:t> Module</a:t>
            </a:r>
          </a:p>
        </p:txBody>
      </p:sp>
      <p:sp>
        <p:nvSpPr>
          <p:cNvPr id="31" name="Ellipse 30">
            <a:extLst>
              <a:ext uri="{FF2B5EF4-FFF2-40B4-BE49-F238E27FC236}">
                <a16:creationId xmlns:a16="http://schemas.microsoft.com/office/drawing/2014/main" id="{5E174899-B121-4C43-A631-2607E439AAC9}"/>
              </a:ext>
            </a:extLst>
          </p:cNvPr>
          <p:cNvSpPr/>
          <p:nvPr/>
        </p:nvSpPr>
        <p:spPr>
          <a:xfrm>
            <a:off x="4744132" y="3172968"/>
            <a:ext cx="2205308" cy="970521"/>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latin typeface="Times New Roman" panose="02020603050405020304" pitchFamily="18" charset="0"/>
                <a:cs typeface="Times New Roman" panose="02020603050405020304" pitchFamily="18" charset="0"/>
              </a:rPr>
              <a:t>Environmental</a:t>
            </a:r>
            <a:r>
              <a:rPr lang="fr-FR" dirty="0">
                <a:solidFill>
                  <a:schemeClr val="tx1"/>
                </a:solidFill>
                <a:latin typeface="Times New Roman" panose="02020603050405020304" pitchFamily="18" charset="0"/>
                <a:cs typeface="Times New Roman" panose="02020603050405020304" pitchFamily="18" charset="0"/>
              </a:rPr>
              <a:t> </a:t>
            </a:r>
            <a:r>
              <a:rPr lang="fr-FR" dirty="0" err="1">
                <a:solidFill>
                  <a:schemeClr val="tx1"/>
                </a:solidFill>
                <a:latin typeface="Times New Roman" panose="02020603050405020304" pitchFamily="18" charset="0"/>
                <a:cs typeface="Times New Roman" panose="02020603050405020304" pitchFamily="18" charset="0"/>
              </a:rPr>
              <a:t>Material</a:t>
            </a:r>
            <a:r>
              <a:rPr lang="fr-FR" dirty="0">
                <a:solidFill>
                  <a:schemeClr val="tx1"/>
                </a:solidFill>
                <a:latin typeface="Times New Roman" panose="02020603050405020304" pitchFamily="18" charset="0"/>
                <a:cs typeface="Times New Roman" panose="02020603050405020304" pitchFamily="18" charset="0"/>
              </a:rPr>
              <a:t> Module</a:t>
            </a:r>
          </a:p>
        </p:txBody>
      </p:sp>
      <p:sp>
        <p:nvSpPr>
          <p:cNvPr id="35" name="Rectangle 34">
            <a:extLst>
              <a:ext uri="{FF2B5EF4-FFF2-40B4-BE49-F238E27FC236}">
                <a16:creationId xmlns:a16="http://schemas.microsoft.com/office/drawing/2014/main" id="{A912D163-C1BC-4E94-8E26-2E75A359CFD3}"/>
              </a:ext>
            </a:extLst>
          </p:cNvPr>
          <p:cNvSpPr/>
          <p:nvPr/>
        </p:nvSpPr>
        <p:spPr>
          <a:xfrm>
            <a:off x="2322576" y="5705856"/>
            <a:ext cx="694944" cy="338327"/>
          </a:xfrm>
          <a:prstGeom prst="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000000"/>
                </a:solidFill>
                <a:latin typeface="Times New Roman" panose="02020603050405020304" pitchFamily="18" charset="0"/>
                <a:cs typeface="Times New Roman" panose="02020603050405020304" pitchFamily="18" charset="0"/>
              </a:rPr>
              <a:t>SSN</a:t>
            </a:r>
          </a:p>
        </p:txBody>
      </p:sp>
      <p:sp>
        <p:nvSpPr>
          <p:cNvPr id="36" name="Rectangle 35">
            <a:extLst>
              <a:ext uri="{FF2B5EF4-FFF2-40B4-BE49-F238E27FC236}">
                <a16:creationId xmlns:a16="http://schemas.microsoft.com/office/drawing/2014/main" id="{A17B098B-B232-43D6-BC2A-D8DD05CF3D3F}"/>
              </a:ext>
            </a:extLst>
          </p:cNvPr>
          <p:cNvSpPr/>
          <p:nvPr/>
        </p:nvSpPr>
        <p:spPr>
          <a:xfrm>
            <a:off x="5231512" y="5715000"/>
            <a:ext cx="730376" cy="350520"/>
          </a:xfrm>
          <a:prstGeom prst="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000000"/>
                </a:solidFill>
                <a:latin typeface="Times New Roman" panose="02020603050405020304" pitchFamily="18" charset="0"/>
                <a:cs typeface="Times New Roman" panose="02020603050405020304" pitchFamily="18" charset="0"/>
              </a:rPr>
              <a:t>ENVO</a:t>
            </a:r>
          </a:p>
        </p:txBody>
      </p:sp>
      <p:cxnSp>
        <p:nvCxnSpPr>
          <p:cNvPr id="26" name="Connecteur droit avec flèche 25">
            <a:extLst>
              <a:ext uri="{FF2B5EF4-FFF2-40B4-BE49-F238E27FC236}">
                <a16:creationId xmlns:a16="http://schemas.microsoft.com/office/drawing/2014/main" id="{A360EB41-80A7-412D-806C-FBC433A66613}"/>
              </a:ext>
            </a:extLst>
          </p:cNvPr>
          <p:cNvCxnSpPr>
            <a:cxnSpLocks/>
          </p:cNvCxnSpPr>
          <p:nvPr/>
        </p:nvCxnSpPr>
        <p:spPr>
          <a:xfrm>
            <a:off x="8623623" y="1138221"/>
            <a:ext cx="0" cy="362850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882DE84-55FD-461D-923A-D08BA9922B79}"/>
              </a:ext>
            </a:extLst>
          </p:cNvPr>
          <p:cNvSpPr/>
          <p:nvPr/>
        </p:nvSpPr>
        <p:spPr>
          <a:xfrm>
            <a:off x="8174737" y="1569805"/>
            <a:ext cx="936000" cy="414443"/>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Mid-Level </a:t>
            </a:r>
          </a:p>
          <a:p>
            <a:pPr algn="ctr"/>
            <a:r>
              <a:rPr lang="en-US" sz="1200" dirty="0">
                <a:solidFill>
                  <a:schemeClr val="tx1"/>
                </a:solidFill>
              </a:rPr>
              <a:t>Ontology</a:t>
            </a:r>
          </a:p>
        </p:txBody>
      </p:sp>
      <p:sp>
        <p:nvSpPr>
          <p:cNvPr id="32" name="Rectangle 31">
            <a:extLst>
              <a:ext uri="{FF2B5EF4-FFF2-40B4-BE49-F238E27FC236}">
                <a16:creationId xmlns:a16="http://schemas.microsoft.com/office/drawing/2014/main" id="{2D8BC6DA-CBA2-4C14-876D-75D528A4E4AA}"/>
              </a:ext>
            </a:extLst>
          </p:cNvPr>
          <p:cNvSpPr/>
          <p:nvPr/>
        </p:nvSpPr>
        <p:spPr>
          <a:xfrm>
            <a:off x="8174737" y="604183"/>
            <a:ext cx="936000" cy="465665"/>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en-US" sz="1200" dirty="0">
                <a:solidFill>
                  <a:schemeClr val="tx1"/>
                </a:solidFill>
              </a:rPr>
              <a:t>Upper-Level </a:t>
            </a:r>
          </a:p>
          <a:p>
            <a:pPr algn="ctr"/>
            <a:r>
              <a:rPr lang="en-US" sz="1200" dirty="0">
                <a:solidFill>
                  <a:schemeClr val="tx1"/>
                </a:solidFill>
              </a:rPr>
              <a:t>Ontology</a:t>
            </a:r>
          </a:p>
        </p:txBody>
      </p:sp>
      <p:sp>
        <p:nvSpPr>
          <p:cNvPr id="33" name="Rectangle 32">
            <a:extLst>
              <a:ext uri="{FF2B5EF4-FFF2-40B4-BE49-F238E27FC236}">
                <a16:creationId xmlns:a16="http://schemas.microsoft.com/office/drawing/2014/main" id="{0E0DC512-82E3-4988-9094-3029BA7385D8}"/>
              </a:ext>
            </a:extLst>
          </p:cNvPr>
          <p:cNvSpPr/>
          <p:nvPr/>
        </p:nvSpPr>
        <p:spPr>
          <a:xfrm>
            <a:off x="8174737" y="4114801"/>
            <a:ext cx="936000" cy="418052"/>
          </a:xfrm>
          <a:prstGeom prst="rect">
            <a:avLst/>
          </a:prstGeom>
          <a:solidFill>
            <a:schemeClr val="accent2">
              <a:lumMod val="20000"/>
              <a:lumOff val="8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Domain </a:t>
            </a:r>
            <a:r>
              <a:rPr lang="fr-FR" sz="1200" dirty="0" err="1">
                <a:solidFill>
                  <a:schemeClr val="tx1"/>
                </a:solidFill>
              </a:rPr>
              <a:t>Ontology</a:t>
            </a:r>
            <a:endParaRPr lang="fr-FR" sz="1200" dirty="0">
              <a:solidFill>
                <a:schemeClr val="tx1"/>
              </a:solidFill>
            </a:endParaRPr>
          </a:p>
        </p:txBody>
      </p:sp>
      <p:sp>
        <p:nvSpPr>
          <p:cNvPr id="37" name="ZoneTexte 36">
            <a:extLst>
              <a:ext uri="{FF2B5EF4-FFF2-40B4-BE49-F238E27FC236}">
                <a16:creationId xmlns:a16="http://schemas.microsoft.com/office/drawing/2014/main" id="{4A83E156-FAA0-4B64-86CA-64E63EDEC1D7}"/>
              </a:ext>
            </a:extLst>
          </p:cNvPr>
          <p:cNvSpPr txBox="1"/>
          <p:nvPr/>
        </p:nvSpPr>
        <p:spPr>
          <a:xfrm>
            <a:off x="7696355" y="4807203"/>
            <a:ext cx="1586268" cy="469103"/>
          </a:xfrm>
          <a:prstGeom prst="rect">
            <a:avLst/>
          </a:prstGeom>
          <a:noFill/>
        </p:spPr>
        <p:txBody>
          <a:bodyPr wrap="none" rtlCol="0">
            <a:spAutoFit/>
          </a:bodyPr>
          <a:lstStyle/>
          <a:p>
            <a:pPr algn="ctr"/>
            <a:r>
              <a:rPr lang="fr-FR" sz="1224" dirty="0"/>
              <a:t>Niveaux d’abstraction </a:t>
            </a:r>
          </a:p>
          <a:p>
            <a:pPr algn="ctr"/>
            <a:r>
              <a:rPr lang="fr-FR" sz="1224" dirty="0"/>
              <a:t>des ontologies</a:t>
            </a:r>
            <a:endParaRPr lang="fr-FR" sz="918" dirty="0"/>
          </a:p>
        </p:txBody>
      </p:sp>
      <p:sp>
        <p:nvSpPr>
          <p:cNvPr id="38" name="Rectangle 37">
            <a:extLst>
              <a:ext uri="{FF2B5EF4-FFF2-40B4-BE49-F238E27FC236}">
                <a16:creationId xmlns:a16="http://schemas.microsoft.com/office/drawing/2014/main" id="{189B5099-D5AF-4A3D-97E7-0C96A2329CCC}"/>
              </a:ext>
            </a:extLst>
          </p:cNvPr>
          <p:cNvSpPr/>
          <p:nvPr/>
        </p:nvSpPr>
        <p:spPr>
          <a:xfrm>
            <a:off x="3627120" y="5777035"/>
            <a:ext cx="1182624" cy="393589"/>
          </a:xfrm>
          <a:prstGeom prst="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000000"/>
                </a:solidFill>
                <a:latin typeface="Times New Roman" panose="02020603050405020304" pitchFamily="18" charset="0"/>
                <a:cs typeface="Times New Roman" panose="02020603050405020304" pitchFamily="18" charset="0"/>
              </a:rPr>
              <a:t>Relations Ontology</a:t>
            </a:r>
          </a:p>
        </p:txBody>
      </p:sp>
      <p:sp>
        <p:nvSpPr>
          <p:cNvPr id="39" name="Titre 1">
            <a:extLst>
              <a:ext uri="{FF2B5EF4-FFF2-40B4-BE49-F238E27FC236}">
                <a16:creationId xmlns:a16="http://schemas.microsoft.com/office/drawing/2014/main" id="{CEC88C8A-947D-4093-ACE7-4FBBC1DC6A09}"/>
              </a:ext>
            </a:extLst>
          </p:cNvPr>
          <p:cNvSpPr>
            <a:spLocks noGrp="1"/>
          </p:cNvSpPr>
          <p:nvPr>
            <p:ph type="title" idx="4294967295"/>
          </p:nvPr>
        </p:nvSpPr>
        <p:spPr>
          <a:xfrm>
            <a:off x="214637" y="189180"/>
            <a:ext cx="8229600" cy="684113"/>
          </a:xfrm>
        </p:spPr>
        <p:txBody>
          <a:bodyPr/>
          <a:lstStyle/>
          <a:p>
            <a:r>
              <a:rPr lang="en-US" dirty="0" err="1"/>
              <a:t>MEMOn</a:t>
            </a:r>
            <a:endParaRPr lang="en-US" dirty="0"/>
          </a:p>
        </p:txBody>
      </p:sp>
    </p:spTree>
    <p:extLst>
      <p:ext uri="{BB962C8B-B14F-4D97-AF65-F5344CB8AC3E}">
        <p14:creationId xmlns:p14="http://schemas.microsoft.com/office/powerpoint/2010/main" val="98625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5"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6DB5289-F860-4C3A-8765-067488AC2F52}"/>
              </a:ext>
            </a:extLst>
          </p:cNvPr>
          <p:cNvSpPr/>
          <p:nvPr/>
        </p:nvSpPr>
        <p:spPr>
          <a:xfrm>
            <a:off x="5779008" y="760716"/>
            <a:ext cx="2176272" cy="1908000"/>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61ED054-7876-49B0-93F0-83862BB251F2}"/>
              </a:ext>
            </a:extLst>
          </p:cNvPr>
          <p:cNvSpPr/>
          <p:nvPr/>
        </p:nvSpPr>
        <p:spPr>
          <a:xfrm>
            <a:off x="181572" y="760716"/>
            <a:ext cx="2556000" cy="1908000"/>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DCB04DD-B8E1-4CC9-AEAA-3EB96F0AE928}"/>
              </a:ext>
            </a:extLst>
          </p:cNvPr>
          <p:cNvSpPr>
            <a:spLocks noGrp="1"/>
          </p:cNvSpPr>
          <p:nvPr>
            <p:ph type="title" idx="4294967295"/>
          </p:nvPr>
        </p:nvSpPr>
        <p:spPr>
          <a:xfrm>
            <a:off x="434687" y="203200"/>
            <a:ext cx="7886700" cy="693162"/>
          </a:xfrm>
        </p:spPr>
        <p:txBody>
          <a:bodyPr/>
          <a:lstStyle/>
          <a:p>
            <a:r>
              <a:rPr lang="en-US" dirty="0" err="1"/>
              <a:t>MEMOn</a:t>
            </a:r>
            <a:r>
              <a:rPr lang="en-US" dirty="0"/>
              <a:t> modules</a:t>
            </a:r>
          </a:p>
        </p:txBody>
      </p:sp>
      <p:sp>
        <p:nvSpPr>
          <p:cNvPr id="3" name="Espace réservé du contenu 2">
            <a:extLst>
              <a:ext uri="{FF2B5EF4-FFF2-40B4-BE49-F238E27FC236}">
                <a16:creationId xmlns:a16="http://schemas.microsoft.com/office/drawing/2014/main" id="{673FA127-F1D3-4088-873A-8A6FECFC8B69}"/>
              </a:ext>
            </a:extLst>
          </p:cNvPr>
          <p:cNvSpPr>
            <a:spLocks noGrp="1"/>
          </p:cNvSpPr>
          <p:nvPr>
            <p:ph idx="1"/>
          </p:nvPr>
        </p:nvSpPr>
        <p:spPr/>
        <p:txBody>
          <a:bodyPr/>
          <a:lstStyle/>
          <a:p>
            <a:endParaRPr lang="en-US" dirty="0"/>
          </a:p>
        </p:txBody>
      </p:sp>
      <p:sp>
        <p:nvSpPr>
          <p:cNvPr id="8" name="Rectangle 7">
            <a:extLst>
              <a:ext uri="{FF2B5EF4-FFF2-40B4-BE49-F238E27FC236}">
                <a16:creationId xmlns:a16="http://schemas.microsoft.com/office/drawing/2014/main" id="{6FA96219-08BC-446D-9B15-D8E3C37653C9}"/>
              </a:ext>
            </a:extLst>
          </p:cNvPr>
          <p:cNvSpPr/>
          <p:nvPr/>
        </p:nvSpPr>
        <p:spPr>
          <a:xfrm>
            <a:off x="1712034" y="2277463"/>
            <a:ext cx="939725" cy="311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Precipitation radar</a:t>
            </a:r>
          </a:p>
        </p:txBody>
      </p:sp>
      <p:sp>
        <p:nvSpPr>
          <p:cNvPr id="10" name="Rectangle 9">
            <a:extLst>
              <a:ext uri="{FF2B5EF4-FFF2-40B4-BE49-F238E27FC236}">
                <a16:creationId xmlns:a16="http://schemas.microsoft.com/office/drawing/2014/main" id="{14212B47-1F67-4012-B635-FA4E2A0C5862}"/>
              </a:ext>
            </a:extLst>
          </p:cNvPr>
          <p:cNvSpPr/>
          <p:nvPr/>
        </p:nvSpPr>
        <p:spPr>
          <a:xfrm>
            <a:off x="1236547" y="2032423"/>
            <a:ext cx="610541" cy="215760"/>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sensor</a:t>
            </a:r>
          </a:p>
        </p:txBody>
      </p:sp>
      <p:sp>
        <p:nvSpPr>
          <p:cNvPr id="11" name="Rectangle 10">
            <a:extLst>
              <a:ext uri="{FF2B5EF4-FFF2-40B4-BE49-F238E27FC236}">
                <a16:creationId xmlns:a16="http://schemas.microsoft.com/office/drawing/2014/main" id="{EBDFDD60-8C24-4EB1-8850-8485E1AF52FE}"/>
              </a:ext>
            </a:extLst>
          </p:cNvPr>
          <p:cNvSpPr/>
          <p:nvPr/>
        </p:nvSpPr>
        <p:spPr>
          <a:xfrm>
            <a:off x="1182820" y="1528300"/>
            <a:ext cx="714131" cy="236492"/>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System</a:t>
            </a:r>
          </a:p>
        </p:txBody>
      </p:sp>
      <p:sp>
        <p:nvSpPr>
          <p:cNvPr id="13" name="Rectangle 12">
            <a:extLst>
              <a:ext uri="{FF2B5EF4-FFF2-40B4-BE49-F238E27FC236}">
                <a16:creationId xmlns:a16="http://schemas.microsoft.com/office/drawing/2014/main" id="{D01B75B3-CFAD-4CF4-9089-371DDA2F2562}"/>
              </a:ext>
            </a:extLst>
          </p:cNvPr>
          <p:cNvSpPr/>
          <p:nvPr/>
        </p:nvSpPr>
        <p:spPr>
          <a:xfrm>
            <a:off x="6167244" y="2333662"/>
            <a:ext cx="553596" cy="235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date</a:t>
            </a:r>
          </a:p>
        </p:txBody>
      </p:sp>
      <p:cxnSp>
        <p:nvCxnSpPr>
          <p:cNvPr id="16" name="Connecteur droit avec flèche 15">
            <a:extLst>
              <a:ext uri="{FF2B5EF4-FFF2-40B4-BE49-F238E27FC236}">
                <a16:creationId xmlns:a16="http://schemas.microsoft.com/office/drawing/2014/main" id="{82BF60DD-B4ED-46AD-92E0-741755DDDAF4}"/>
              </a:ext>
            </a:extLst>
          </p:cNvPr>
          <p:cNvCxnSpPr>
            <a:cxnSpLocks/>
            <a:stCxn id="13" idx="0"/>
            <a:endCxn id="92" idx="2"/>
          </p:cNvCxnSpPr>
          <p:nvPr/>
        </p:nvCxnSpPr>
        <p:spPr>
          <a:xfrm flipH="1" flipV="1">
            <a:off x="6439073" y="2148840"/>
            <a:ext cx="4969" cy="18482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8449879E-654B-47BC-AD19-D4D568C71CB7}"/>
              </a:ext>
            </a:extLst>
          </p:cNvPr>
          <p:cNvCxnSpPr>
            <a:cxnSpLocks/>
            <a:stCxn id="10" idx="0"/>
            <a:endCxn id="11" idx="2"/>
          </p:cNvCxnSpPr>
          <p:nvPr/>
        </p:nvCxnSpPr>
        <p:spPr>
          <a:xfrm flipH="1" flipV="1">
            <a:off x="1539886" y="1764792"/>
            <a:ext cx="1932" cy="26763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B9A4A393-A92F-49D4-8C6C-A3BC199A7850}"/>
              </a:ext>
            </a:extLst>
          </p:cNvPr>
          <p:cNvSpPr txBox="1"/>
          <p:nvPr/>
        </p:nvSpPr>
        <p:spPr>
          <a:xfrm>
            <a:off x="1581550" y="1318047"/>
            <a:ext cx="295274" cy="246221"/>
          </a:xfrm>
          <a:prstGeom prst="rect">
            <a:avLst/>
          </a:prstGeom>
          <a:noFill/>
        </p:spPr>
        <p:txBody>
          <a:bodyPr wrap="none" rtlCol="0">
            <a:spAutoFit/>
          </a:bodyPr>
          <a:lstStyle/>
          <a:p>
            <a:r>
              <a:rPr lang="fr-FR" sz="1000" i="1" dirty="0"/>
              <a:t>Sc</a:t>
            </a:r>
            <a:endParaRPr lang="en-US" sz="1000" i="1" dirty="0"/>
          </a:p>
        </p:txBody>
      </p:sp>
      <p:sp>
        <p:nvSpPr>
          <p:cNvPr id="21" name="Rectangle 20">
            <a:extLst>
              <a:ext uri="{FF2B5EF4-FFF2-40B4-BE49-F238E27FC236}">
                <a16:creationId xmlns:a16="http://schemas.microsoft.com/office/drawing/2014/main" id="{D5DA04DB-01B5-4BC2-99F9-3BC74611E875}"/>
              </a:ext>
            </a:extLst>
          </p:cNvPr>
          <p:cNvSpPr/>
          <p:nvPr/>
        </p:nvSpPr>
        <p:spPr>
          <a:xfrm>
            <a:off x="2980290" y="760716"/>
            <a:ext cx="2368950" cy="1908000"/>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FBBAE8A-1745-47B7-B08C-E75401BFB0A3}"/>
              </a:ext>
            </a:extLst>
          </p:cNvPr>
          <p:cNvSpPr/>
          <p:nvPr/>
        </p:nvSpPr>
        <p:spPr>
          <a:xfrm>
            <a:off x="205956" y="2869932"/>
            <a:ext cx="1723428" cy="1908000"/>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67A2673-6983-4DA1-A32D-45A9137887A9}"/>
              </a:ext>
            </a:extLst>
          </p:cNvPr>
          <p:cNvSpPr/>
          <p:nvPr/>
        </p:nvSpPr>
        <p:spPr>
          <a:xfrm>
            <a:off x="505314" y="4849416"/>
            <a:ext cx="2556000" cy="1286208"/>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3E00E5-4003-4AE8-BB86-D1189299A1C7}"/>
              </a:ext>
            </a:extLst>
          </p:cNvPr>
          <p:cNvSpPr/>
          <p:nvPr/>
        </p:nvSpPr>
        <p:spPr>
          <a:xfrm>
            <a:off x="634329" y="763982"/>
            <a:ext cx="1514512"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Sensor </a:t>
            </a:r>
            <a:r>
              <a:rPr lang="en-US" sz="1000"/>
              <a:t>&amp; Sensing Module</a:t>
            </a:r>
            <a:endParaRPr lang="en-US" sz="1000" dirty="0"/>
          </a:p>
        </p:txBody>
      </p:sp>
      <p:sp>
        <p:nvSpPr>
          <p:cNvPr id="33" name="Rectangle 32">
            <a:extLst>
              <a:ext uri="{FF2B5EF4-FFF2-40B4-BE49-F238E27FC236}">
                <a16:creationId xmlns:a16="http://schemas.microsoft.com/office/drawing/2014/main" id="{60C8D2B4-CB18-4E9F-AFEC-2408054C7586}"/>
              </a:ext>
            </a:extLst>
          </p:cNvPr>
          <p:cNvSpPr/>
          <p:nvPr/>
        </p:nvSpPr>
        <p:spPr>
          <a:xfrm>
            <a:off x="3072728" y="760934"/>
            <a:ext cx="2121063"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Observation &amp; Measurement Module</a:t>
            </a:r>
          </a:p>
        </p:txBody>
      </p:sp>
      <p:sp>
        <p:nvSpPr>
          <p:cNvPr id="34" name="Rectangle 33">
            <a:extLst>
              <a:ext uri="{FF2B5EF4-FFF2-40B4-BE49-F238E27FC236}">
                <a16:creationId xmlns:a16="http://schemas.microsoft.com/office/drawing/2014/main" id="{B1A959D8-5E75-4DCE-A317-C244BA7655BA}"/>
              </a:ext>
            </a:extLst>
          </p:cNvPr>
          <p:cNvSpPr/>
          <p:nvPr/>
        </p:nvSpPr>
        <p:spPr>
          <a:xfrm>
            <a:off x="6172199" y="770078"/>
            <a:ext cx="1152145"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Temporal Module</a:t>
            </a:r>
          </a:p>
        </p:txBody>
      </p:sp>
      <p:sp>
        <p:nvSpPr>
          <p:cNvPr id="35" name="Rectangle 34">
            <a:extLst>
              <a:ext uri="{FF2B5EF4-FFF2-40B4-BE49-F238E27FC236}">
                <a16:creationId xmlns:a16="http://schemas.microsoft.com/office/drawing/2014/main" id="{3CF97280-F6BA-4DF4-BB83-F49D629F697F}"/>
              </a:ext>
            </a:extLst>
          </p:cNvPr>
          <p:cNvSpPr/>
          <p:nvPr/>
        </p:nvSpPr>
        <p:spPr>
          <a:xfrm>
            <a:off x="292953" y="2882342"/>
            <a:ext cx="1514512"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a:t>Natural Disaster Module</a:t>
            </a:r>
            <a:endParaRPr lang="en-US" sz="1000" dirty="0"/>
          </a:p>
        </p:txBody>
      </p:sp>
      <p:sp>
        <p:nvSpPr>
          <p:cNvPr id="39" name="Rectangle 38">
            <a:extLst>
              <a:ext uri="{FF2B5EF4-FFF2-40B4-BE49-F238E27FC236}">
                <a16:creationId xmlns:a16="http://schemas.microsoft.com/office/drawing/2014/main" id="{F05E5DCB-1280-4D1A-8022-DE55FD352431}"/>
              </a:ext>
            </a:extLst>
          </p:cNvPr>
          <p:cNvSpPr/>
          <p:nvPr/>
        </p:nvSpPr>
        <p:spPr>
          <a:xfrm>
            <a:off x="841592" y="4855730"/>
            <a:ext cx="1837599"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Environmental Material Module</a:t>
            </a:r>
          </a:p>
        </p:txBody>
      </p:sp>
      <p:sp>
        <p:nvSpPr>
          <p:cNvPr id="43" name="Rectangle 42">
            <a:extLst>
              <a:ext uri="{FF2B5EF4-FFF2-40B4-BE49-F238E27FC236}">
                <a16:creationId xmlns:a16="http://schemas.microsoft.com/office/drawing/2014/main" id="{BA7BE25D-BB32-4285-BB6A-A6BB9494013A}"/>
              </a:ext>
            </a:extLst>
          </p:cNvPr>
          <p:cNvSpPr/>
          <p:nvPr/>
        </p:nvSpPr>
        <p:spPr>
          <a:xfrm>
            <a:off x="6048745" y="1047419"/>
            <a:ext cx="1138439" cy="27846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fr-FR" sz="1000" dirty="0">
                <a:solidFill>
                  <a:schemeClr val="tx1"/>
                </a:solidFill>
              </a:rPr>
              <a:t>Temporal </a:t>
            </a:r>
            <a:r>
              <a:rPr lang="fr-FR" sz="1000" dirty="0" err="1">
                <a:solidFill>
                  <a:schemeClr val="tx1"/>
                </a:solidFill>
              </a:rPr>
              <a:t>Region</a:t>
            </a:r>
            <a:endParaRPr lang="fr-FR" sz="1000" dirty="0">
              <a:solidFill>
                <a:schemeClr val="tx1"/>
              </a:solidFill>
            </a:endParaRPr>
          </a:p>
        </p:txBody>
      </p:sp>
      <p:sp>
        <p:nvSpPr>
          <p:cNvPr id="45" name="Rectangle 44">
            <a:extLst>
              <a:ext uri="{FF2B5EF4-FFF2-40B4-BE49-F238E27FC236}">
                <a16:creationId xmlns:a16="http://schemas.microsoft.com/office/drawing/2014/main" id="{FE848A05-AB5D-4212-BE50-C80ECAD558EA}"/>
              </a:ext>
            </a:extLst>
          </p:cNvPr>
          <p:cNvSpPr/>
          <p:nvPr/>
        </p:nvSpPr>
        <p:spPr>
          <a:xfrm>
            <a:off x="2255321" y="5768732"/>
            <a:ext cx="551887" cy="26931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a:t>water</a:t>
            </a:r>
          </a:p>
        </p:txBody>
      </p:sp>
      <p:sp>
        <p:nvSpPr>
          <p:cNvPr id="46" name="Rectangle 45">
            <a:extLst>
              <a:ext uri="{FF2B5EF4-FFF2-40B4-BE49-F238E27FC236}">
                <a16:creationId xmlns:a16="http://schemas.microsoft.com/office/drawing/2014/main" id="{A19A9E57-60C5-4629-B8F3-C40BB767B7FC}"/>
              </a:ext>
            </a:extLst>
          </p:cNvPr>
          <p:cNvSpPr/>
          <p:nvPr/>
        </p:nvSpPr>
        <p:spPr>
          <a:xfrm>
            <a:off x="8385387" y="4970696"/>
            <a:ext cx="530351" cy="295571"/>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CCO</a:t>
            </a:r>
          </a:p>
        </p:txBody>
      </p:sp>
      <p:sp>
        <p:nvSpPr>
          <p:cNvPr id="47" name="Rectangle 46">
            <a:extLst>
              <a:ext uri="{FF2B5EF4-FFF2-40B4-BE49-F238E27FC236}">
                <a16:creationId xmlns:a16="http://schemas.microsoft.com/office/drawing/2014/main" id="{5BDCF4A3-C2B5-4FED-B1D7-9AFD4E560911}"/>
              </a:ext>
            </a:extLst>
          </p:cNvPr>
          <p:cNvSpPr/>
          <p:nvPr/>
        </p:nvSpPr>
        <p:spPr>
          <a:xfrm>
            <a:off x="8385387" y="4608578"/>
            <a:ext cx="539495" cy="291929"/>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en-US" sz="1200" dirty="0">
                <a:solidFill>
                  <a:schemeClr val="tx1"/>
                </a:solidFill>
              </a:rPr>
              <a:t>BFO</a:t>
            </a:r>
          </a:p>
        </p:txBody>
      </p:sp>
      <p:sp>
        <p:nvSpPr>
          <p:cNvPr id="48" name="Rectangle 47">
            <a:extLst>
              <a:ext uri="{FF2B5EF4-FFF2-40B4-BE49-F238E27FC236}">
                <a16:creationId xmlns:a16="http://schemas.microsoft.com/office/drawing/2014/main" id="{B9319123-425E-4369-BEE0-596163131BF3}"/>
              </a:ext>
            </a:extLst>
          </p:cNvPr>
          <p:cNvSpPr/>
          <p:nvPr/>
        </p:nvSpPr>
        <p:spPr>
          <a:xfrm>
            <a:off x="8394530" y="5330276"/>
            <a:ext cx="521208" cy="329184"/>
          </a:xfrm>
          <a:prstGeom prst="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000000"/>
                </a:solidFill>
                <a:latin typeface="Times New Roman" panose="02020603050405020304" pitchFamily="18" charset="0"/>
                <a:cs typeface="Times New Roman" panose="02020603050405020304" pitchFamily="18" charset="0"/>
              </a:rPr>
              <a:t>SSN</a:t>
            </a:r>
          </a:p>
        </p:txBody>
      </p:sp>
      <p:sp>
        <p:nvSpPr>
          <p:cNvPr id="52" name="Rectangle 51">
            <a:extLst>
              <a:ext uri="{FF2B5EF4-FFF2-40B4-BE49-F238E27FC236}">
                <a16:creationId xmlns:a16="http://schemas.microsoft.com/office/drawing/2014/main" id="{0A8095E0-88D4-47FA-BAC1-EDAA8677CECD}"/>
              </a:ext>
            </a:extLst>
          </p:cNvPr>
          <p:cNvSpPr/>
          <p:nvPr/>
        </p:nvSpPr>
        <p:spPr>
          <a:xfrm>
            <a:off x="1213449" y="1068782"/>
            <a:ext cx="651927" cy="247954"/>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Artifact</a:t>
            </a:r>
          </a:p>
        </p:txBody>
      </p:sp>
      <p:cxnSp>
        <p:nvCxnSpPr>
          <p:cNvPr id="53" name="Connecteur droit avec flèche 52">
            <a:extLst>
              <a:ext uri="{FF2B5EF4-FFF2-40B4-BE49-F238E27FC236}">
                <a16:creationId xmlns:a16="http://schemas.microsoft.com/office/drawing/2014/main" id="{A65A46EC-99C4-4BC5-8E17-3DA8562ABE90}"/>
              </a:ext>
            </a:extLst>
          </p:cNvPr>
          <p:cNvCxnSpPr>
            <a:cxnSpLocks/>
            <a:stCxn id="11" idx="0"/>
            <a:endCxn id="52" idx="2"/>
          </p:cNvCxnSpPr>
          <p:nvPr/>
        </p:nvCxnSpPr>
        <p:spPr>
          <a:xfrm flipH="1" flipV="1">
            <a:off x="1539413" y="1316736"/>
            <a:ext cx="473" cy="21156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261E850-9A46-4F99-9F4C-4E52CB6B6EE4}"/>
              </a:ext>
            </a:extLst>
          </p:cNvPr>
          <p:cNvSpPr/>
          <p:nvPr/>
        </p:nvSpPr>
        <p:spPr>
          <a:xfrm>
            <a:off x="4202894" y="1563030"/>
            <a:ext cx="851333" cy="229193"/>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Observation</a:t>
            </a:r>
          </a:p>
        </p:txBody>
      </p:sp>
      <p:sp>
        <p:nvSpPr>
          <p:cNvPr id="63" name="Rectangle 62">
            <a:extLst>
              <a:ext uri="{FF2B5EF4-FFF2-40B4-BE49-F238E27FC236}">
                <a16:creationId xmlns:a16="http://schemas.microsoft.com/office/drawing/2014/main" id="{E8CF4421-4263-4C26-92D2-F4F1771FF7B5}"/>
              </a:ext>
            </a:extLst>
          </p:cNvPr>
          <p:cNvSpPr/>
          <p:nvPr/>
        </p:nvSpPr>
        <p:spPr>
          <a:xfrm>
            <a:off x="4383369" y="1084022"/>
            <a:ext cx="490383" cy="278434"/>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Act</a:t>
            </a:r>
          </a:p>
        </p:txBody>
      </p:sp>
      <p:cxnSp>
        <p:nvCxnSpPr>
          <p:cNvPr id="64" name="Connecteur droit avec flèche 63">
            <a:extLst>
              <a:ext uri="{FF2B5EF4-FFF2-40B4-BE49-F238E27FC236}">
                <a16:creationId xmlns:a16="http://schemas.microsoft.com/office/drawing/2014/main" id="{20F9407A-E919-4A3A-9B6A-4FCC0CAB24E3}"/>
              </a:ext>
            </a:extLst>
          </p:cNvPr>
          <p:cNvCxnSpPr>
            <a:cxnSpLocks/>
            <a:stCxn id="62" idx="0"/>
            <a:endCxn id="63" idx="2"/>
          </p:cNvCxnSpPr>
          <p:nvPr/>
        </p:nvCxnSpPr>
        <p:spPr>
          <a:xfrm flipV="1">
            <a:off x="4628561" y="1362456"/>
            <a:ext cx="0" cy="200574"/>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649D8262-0164-479F-B287-C22B72A3CF9E}"/>
              </a:ext>
            </a:extLst>
          </p:cNvPr>
          <p:cNvSpPr/>
          <p:nvPr/>
        </p:nvSpPr>
        <p:spPr>
          <a:xfrm>
            <a:off x="3247633" y="1190675"/>
            <a:ext cx="574559" cy="29065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fr-FR" sz="1000" dirty="0" err="1">
                <a:solidFill>
                  <a:schemeClr val="tx1"/>
                </a:solidFill>
              </a:rPr>
              <a:t>Quality</a:t>
            </a:r>
            <a:endParaRPr lang="fr-FR" sz="1000" dirty="0">
              <a:solidFill>
                <a:schemeClr val="tx1"/>
              </a:solidFill>
            </a:endParaRPr>
          </a:p>
        </p:txBody>
      </p:sp>
      <p:sp>
        <p:nvSpPr>
          <p:cNvPr id="69" name="Rectangle 68">
            <a:extLst>
              <a:ext uri="{FF2B5EF4-FFF2-40B4-BE49-F238E27FC236}">
                <a16:creationId xmlns:a16="http://schemas.microsoft.com/office/drawing/2014/main" id="{77AE127F-3AE1-4643-AFE4-548C0CBA3F80}"/>
              </a:ext>
            </a:extLst>
          </p:cNvPr>
          <p:cNvSpPr/>
          <p:nvPr/>
        </p:nvSpPr>
        <p:spPr>
          <a:xfrm>
            <a:off x="2998290" y="2320135"/>
            <a:ext cx="851333" cy="2676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precipitation</a:t>
            </a:r>
          </a:p>
        </p:txBody>
      </p:sp>
      <p:sp>
        <p:nvSpPr>
          <p:cNvPr id="70" name="Rectangle 69">
            <a:extLst>
              <a:ext uri="{FF2B5EF4-FFF2-40B4-BE49-F238E27FC236}">
                <a16:creationId xmlns:a16="http://schemas.microsoft.com/office/drawing/2014/main" id="{6ADA636D-0D8C-4C91-8C09-9FE21340B27F}"/>
              </a:ext>
            </a:extLst>
          </p:cNvPr>
          <p:cNvSpPr/>
          <p:nvPr/>
        </p:nvSpPr>
        <p:spPr>
          <a:xfrm>
            <a:off x="3891355" y="2335375"/>
            <a:ext cx="814758" cy="2676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Wind speed</a:t>
            </a:r>
          </a:p>
        </p:txBody>
      </p:sp>
      <p:sp>
        <p:nvSpPr>
          <p:cNvPr id="71" name="Rectangle 70">
            <a:extLst>
              <a:ext uri="{FF2B5EF4-FFF2-40B4-BE49-F238E27FC236}">
                <a16:creationId xmlns:a16="http://schemas.microsoft.com/office/drawing/2014/main" id="{1CE8F8C6-3EF3-4A2F-9A12-3B53C6D5EA63}"/>
              </a:ext>
            </a:extLst>
          </p:cNvPr>
          <p:cNvSpPr/>
          <p:nvPr/>
        </p:nvSpPr>
        <p:spPr>
          <a:xfrm>
            <a:off x="3138202" y="1731897"/>
            <a:ext cx="793421" cy="363306"/>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Observable property</a:t>
            </a:r>
          </a:p>
        </p:txBody>
      </p:sp>
      <p:sp>
        <p:nvSpPr>
          <p:cNvPr id="73" name="Rectangle 72">
            <a:extLst>
              <a:ext uri="{FF2B5EF4-FFF2-40B4-BE49-F238E27FC236}">
                <a16:creationId xmlns:a16="http://schemas.microsoft.com/office/drawing/2014/main" id="{082D648B-68BE-4DF1-B9D7-64A69DF505EF}"/>
              </a:ext>
            </a:extLst>
          </p:cNvPr>
          <p:cNvSpPr/>
          <p:nvPr/>
        </p:nvSpPr>
        <p:spPr>
          <a:xfrm>
            <a:off x="8257370" y="5738708"/>
            <a:ext cx="691896" cy="329184"/>
          </a:xfrm>
          <a:prstGeom prst="rect">
            <a:avLst/>
          </a:prstGeom>
          <a:solidFill>
            <a:schemeClr val="accent1">
              <a:lumMod val="40000"/>
              <a:lumOff val="60000"/>
            </a:schemeClr>
          </a:solidFill>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000000"/>
                </a:solidFill>
                <a:latin typeface="Times New Roman" panose="02020603050405020304" pitchFamily="18" charset="0"/>
                <a:cs typeface="Times New Roman" panose="02020603050405020304" pitchFamily="18" charset="0"/>
              </a:rPr>
              <a:t>ENVO</a:t>
            </a:r>
          </a:p>
        </p:txBody>
      </p:sp>
      <p:sp>
        <p:nvSpPr>
          <p:cNvPr id="74" name="Rectangle 73">
            <a:extLst>
              <a:ext uri="{FF2B5EF4-FFF2-40B4-BE49-F238E27FC236}">
                <a16:creationId xmlns:a16="http://schemas.microsoft.com/office/drawing/2014/main" id="{A45B78B8-3241-4A0E-951F-DFC327648CAB}"/>
              </a:ext>
            </a:extLst>
          </p:cNvPr>
          <p:cNvSpPr/>
          <p:nvPr/>
        </p:nvSpPr>
        <p:spPr>
          <a:xfrm>
            <a:off x="654378" y="5707795"/>
            <a:ext cx="1320726" cy="391253"/>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Liquid environmental material</a:t>
            </a:r>
          </a:p>
        </p:txBody>
      </p:sp>
      <p:sp>
        <p:nvSpPr>
          <p:cNvPr id="75" name="Rectangle 74">
            <a:extLst>
              <a:ext uri="{FF2B5EF4-FFF2-40B4-BE49-F238E27FC236}">
                <a16:creationId xmlns:a16="http://schemas.microsoft.com/office/drawing/2014/main" id="{40B7735E-3EFC-469C-A6A8-B85CB8B41E57}"/>
              </a:ext>
            </a:extLst>
          </p:cNvPr>
          <p:cNvSpPr/>
          <p:nvPr/>
        </p:nvSpPr>
        <p:spPr>
          <a:xfrm>
            <a:off x="906769" y="5139167"/>
            <a:ext cx="781823" cy="39733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fr-FR" sz="1000" dirty="0" err="1">
                <a:solidFill>
                  <a:schemeClr val="tx1"/>
                </a:solidFill>
              </a:rPr>
              <a:t>Material</a:t>
            </a:r>
            <a:r>
              <a:rPr lang="fr-FR" sz="1000" dirty="0">
                <a:solidFill>
                  <a:schemeClr val="tx1"/>
                </a:solidFill>
              </a:rPr>
              <a:t> </a:t>
            </a:r>
            <a:r>
              <a:rPr lang="fr-FR" sz="1000" dirty="0" err="1">
                <a:solidFill>
                  <a:schemeClr val="tx1"/>
                </a:solidFill>
              </a:rPr>
              <a:t>entity</a:t>
            </a:r>
            <a:endParaRPr lang="fr-FR" sz="1000" dirty="0">
              <a:solidFill>
                <a:schemeClr val="tx1"/>
              </a:solidFill>
            </a:endParaRPr>
          </a:p>
        </p:txBody>
      </p:sp>
      <p:sp>
        <p:nvSpPr>
          <p:cNvPr id="77" name="Rectangle 76">
            <a:extLst>
              <a:ext uri="{FF2B5EF4-FFF2-40B4-BE49-F238E27FC236}">
                <a16:creationId xmlns:a16="http://schemas.microsoft.com/office/drawing/2014/main" id="{E3C0E569-D566-4EDA-BDA0-9F7F01B5E12A}"/>
              </a:ext>
            </a:extLst>
          </p:cNvPr>
          <p:cNvSpPr/>
          <p:nvPr/>
        </p:nvSpPr>
        <p:spPr>
          <a:xfrm>
            <a:off x="294121" y="3238931"/>
            <a:ext cx="766583" cy="29065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fr-FR" sz="1000" dirty="0">
                <a:solidFill>
                  <a:schemeClr val="tx1"/>
                </a:solidFill>
              </a:rPr>
              <a:t>disposition</a:t>
            </a:r>
          </a:p>
        </p:txBody>
      </p:sp>
      <p:sp>
        <p:nvSpPr>
          <p:cNvPr id="78" name="Rectangle 77">
            <a:extLst>
              <a:ext uri="{FF2B5EF4-FFF2-40B4-BE49-F238E27FC236}">
                <a16:creationId xmlns:a16="http://schemas.microsoft.com/office/drawing/2014/main" id="{FAD7FF30-5B49-4FAF-A35C-029A260B87A7}"/>
              </a:ext>
            </a:extLst>
          </p:cNvPr>
          <p:cNvSpPr/>
          <p:nvPr/>
        </p:nvSpPr>
        <p:spPr>
          <a:xfrm>
            <a:off x="319099" y="3737455"/>
            <a:ext cx="686742" cy="311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Natural disaster</a:t>
            </a:r>
          </a:p>
        </p:txBody>
      </p:sp>
      <p:sp>
        <p:nvSpPr>
          <p:cNvPr id="79" name="Rectangle 78">
            <a:extLst>
              <a:ext uri="{FF2B5EF4-FFF2-40B4-BE49-F238E27FC236}">
                <a16:creationId xmlns:a16="http://schemas.microsoft.com/office/drawing/2014/main" id="{7609514A-6B34-47E0-AF7D-0B61E4FFC52F}"/>
              </a:ext>
            </a:extLst>
          </p:cNvPr>
          <p:cNvSpPr/>
          <p:nvPr/>
        </p:nvSpPr>
        <p:spPr>
          <a:xfrm>
            <a:off x="233754" y="4301334"/>
            <a:ext cx="854381" cy="325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hydrological disaster</a:t>
            </a:r>
          </a:p>
        </p:txBody>
      </p:sp>
      <p:cxnSp>
        <p:nvCxnSpPr>
          <p:cNvPr id="84" name="Connecteur droit avec flèche 83">
            <a:extLst>
              <a:ext uri="{FF2B5EF4-FFF2-40B4-BE49-F238E27FC236}">
                <a16:creationId xmlns:a16="http://schemas.microsoft.com/office/drawing/2014/main" id="{77D5FA3D-1DB2-43F7-9328-A39DAF5682DA}"/>
              </a:ext>
            </a:extLst>
          </p:cNvPr>
          <p:cNvCxnSpPr>
            <a:cxnSpLocks/>
            <a:stCxn id="78" idx="0"/>
          </p:cNvCxnSpPr>
          <p:nvPr/>
        </p:nvCxnSpPr>
        <p:spPr>
          <a:xfrm flipV="1">
            <a:off x="662470" y="3529584"/>
            <a:ext cx="0" cy="20787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9" name="Connecteur droit avec flèche 88">
            <a:extLst>
              <a:ext uri="{FF2B5EF4-FFF2-40B4-BE49-F238E27FC236}">
                <a16:creationId xmlns:a16="http://schemas.microsoft.com/office/drawing/2014/main" id="{249EBD48-F287-4FAF-B6D6-086B99778C6F}"/>
              </a:ext>
            </a:extLst>
          </p:cNvPr>
          <p:cNvCxnSpPr>
            <a:cxnSpLocks/>
            <a:stCxn id="79" idx="0"/>
            <a:endCxn id="78" idx="2"/>
          </p:cNvCxnSpPr>
          <p:nvPr/>
        </p:nvCxnSpPr>
        <p:spPr>
          <a:xfrm flipV="1">
            <a:off x="660945" y="4048595"/>
            <a:ext cx="1525" cy="25273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9171447F-64E2-4400-854C-667B34B34D2D}"/>
              </a:ext>
            </a:extLst>
          </p:cNvPr>
          <p:cNvSpPr/>
          <p:nvPr/>
        </p:nvSpPr>
        <p:spPr>
          <a:xfrm>
            <a:off x="5855553" y="1678382"/>
            <a:ext cx="1167039" cy="470458"/>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One-dimensional temporal region</a:t>
            </a:r>
          </a:p>
        </p:txBody>
      </p:sp>
      <p:cxnSp>
        <p:nvCxnSpPr>
          <p:cNvPr id="93" name="Connecteur droit avec flèche 92">
            <a:extLst>
              <a:ext uri="{FF2B5EF4-FFF2-40B4-BE49-F238E27FC236}">
                <a16:creationId xmlns:a16="http://schemas.microsoft.com/office/drawing/2014/main" id="{C431411D-B939-434F-96BA-9789E833CC63}"/>
              </a:ext>
            </a:extLst>
          </p:cNvPr>
          <p:cNvCxnSpPr>
            <a:cxnSpLocks/>
            <a:stCxn id="92" idx="0"/>
            <a:endCxn id="43" idx="2"/>
          </p:cNvCxnSpPr>
          <p:nvPr/>
        </p:nvCxnSpPr>
        <p:spPr>
          <a:xfrm flipV="1">
            <a:off x="6439073" y="1325880"/>
            <a:ext cx="178892" cy="35250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AFDCDF3-3E2E-4C8D-B086-7A58BD6DBE6A}"/>
              </a:ext>
            </a:extLst>
          </p:cNvPr>
          <p:cNvSpPr/>
          <p:nvPr/>
        </p:nvSpPr>
        <p:spPr>
          <a:xfrm>
            <a:off x="7297257" y="2315414"/>
            <a:ext cx="490383" cy="278434"/>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Year</a:t>
            </a:r>
          </a:p>
        </p:txBody>
      </p:sp>
      <p:cxnSp>
        <p:nvCxnSpPr>
          <p:cNvPr id="103" name="Connecteur droit avec flèche 102">
            <a:extLst>
              <a:ext uri="{FF2B5EF4-FFF2-40B4-BE49-F238E27FC236}">
                <a16:creationId xmlns:a16="http://schemas.microsoft.com/office/drawing/2014/main" id="{D6F89644-1C3B-48FD-A794-AA03856CF3F9}"/>
              </a:ext>
            </a:extLst>
          </p:cNvPr>
          <p:cNvCxnSpPr>
            <a:cxnSpLocks/>
            <a:stCxn id="98" idx="0"/>
            <a:endCxn id="92" idx="3"/>
          </p:cNvCxnSpPr>
          <p:nvPr/>
        </p:nvCxnSpPr>
        <p:spPr>
          <a:xfrm flipH="1" flipV="1">
            <a:off x="7022592" y="1913611"/>
            <a:ext cx="519857" cy="401803"/>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a:extLst>
              <a:ext uri="{FF2B5EF4-FFF2-40B4-BE49-F238E27FC236}">
                <a16:creationId xmlns:a16="http://schemas.microsoft.com/office/drawing/2014/main" id="{4188763A-F61C-4D1A-8E03-9A33E2AD6122}"/>
              </a:ext>
            </a:extLst>
          </p:cNvPr>
          <p:cNvCxnSpPr>
            <a:cxnSpLocks/>
            <a:stCxn id="13" idx="3"/>
            <a:endCxn id="98" idx="1"/>
          </p:cNvCxnSpPr>
          <p:nvPr/>
        </p:nvCxnSpPr>
        <p:spPr>
          <a:xfrm>
            <a:off x="6720840" y="2451563"/>
            <a:ext cx="576417" cy="3068"/>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0CFFBDF-9842-40BE-B8B3-8358C690C69B}"/>
              </a:ext>
            </a:extLst>
          </p:cNvPr>
          <p:cNvSpPr/>
          <p:nvPr/>
        </p:nvSpPr>
        <p:spPr>
          <a:xfrm>
            <a:off x="1292153" y="4329441"/>
            <a:ext cx="551887" cy="26931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a:t>flood</a:t>
            </a:r>
          </a:p>
        </p:txBody>
      </p:sp>
      <p:cxnSp>
        <p:nvCxnSpPr>
          <p:cNvPr id="125" name="Connecteur droit avec flèche 124">
            <a:extLst>
              <a:ext uri="{FF2B5EF4-FFF2-40B4-BE49-F238E27FC236}">
                <a16:creationId xmlns:a16="http://schemas.microsoft.com/office/drawing/2014/main" id="{CE57AC9C-F874-4E1F-983D-D294FE79CBDE}"/>
              </a:ext>
            </a:extLst>
          </p:cNvPr>
          <p:cNvCxnSpPr>
            <a:cxnSpLocks/>
            <a:stCxn id="124" idx="1"/>
            <a:endCxn id="79" idx="3"/>
          </p:cNvCxnSpPr>
          <p:nvPr/>
        </p:nvCxnSpPr>
        <p:spPr>
          <a:xfrm flipH="1">
            <a:off x="1088135" y="4464099"/>
            <a:ext cx="204018"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Connecteur en angle 66">
            <a:extLst>
              <a:ext uri="{FF2B5EF4-FFF2-40B4-BE49-F238E27FC236}">
                <a16:creationId xmlns:a16="http://schemas.microsoft.com/office/drawing/2014/main" id="{1ED384F3-981B-48D4-91F4-F3DD1FB10E38}"/>
              </a:ext>
            </a:extLst>
          </p:cNvPr>
          <p:cNvCxnSpPr>
            <a:cxnSpLocks/>
            <a:stCxn id="124" idx="0"/>
            <a:endCxn id="129" idx="1"/>
          </p:cNvCxnSpPr>
          <p:nvPr/>
        </p:nvCxnSpPr>
        <p:spPr>
          <a:xfrm rot="5400000" flipH="1" flipV="1">
            <a:off x="1919602" y="3679778"/>
            <a:ext cx="298158" cy="1001168"/>
          </a:xfrm>
          <a:prstGeom prst="bent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8" name="ZoneTexte 137">
            <a:extLst>
              <a:ext uri="{FF2B5EF4-FFF2-40B4-BE49-F238E27FC236}">
                <a16:creationId xmlns:a16="http://schemas.microsoft.com/office/drawing/2014/main" id="{AF8E5B1F-A1E6-4B0B-A598-C8378A17F0F1}"/>
              </a:ext>
            </a:extLst>
          </p:cNvPr>
          <p:cNvSpPr txBox="1"/>
          <p:nvPr/>
        </p:nvSpPr>
        <p:spPr>
          <a:xfrm>
            <a:off x="1392574" y="3817407"/>
            <a:ext cx="739305" cy="246221"/>
          </a:xfrm>
          <a:prstGeom prst="rect">
            <a:avLst/>
          </a:prstGeom>
          <a:noFill/>
        </p:spPr>
        <p:txBody>
          <a:bodyPr wrap="none" rtlCol="0">
            <a:spAutoFit/>
          </a:bodyPr>
          <a:lstStyle/>
          <a:p>
            <a:r>
              <a:rPr lang="fr-FR" sz="1000" i="1" dirty="0" err="1"/>
              <a:t>Realized</a:t>
            </a:r>
            <a:r>
              <a:rPr lang="fr-FR" sz="1000" i="1" dirty="0"/>
              <a:t> in</a:t>
            </a:r>
            <a:endParaRPr lang="en-US" sz="1000" i="1" dirty="0"/>
          </a:p>
        </p:txBody>
      </p:sp>
      <p:grpSp>
        <p:nvGrpSpPr>
          <p:cNvPr id="283" name="Groupe 282">
            <a:extLst>
              <a:ext uri="{FF2B5EF4-FFF2-40B4-BE49-F238E27FC236}">
                <a16:creationId xmlns:a16="http://schemas.microsoft.com/office/drawing/2014/main" id="{194D7EB4-61C9-4405-AD1A-56A41588AFC6}"/>
              </a:ext>
            </a:extLst>
          </p:cNvPr>
          <p:cNvGrpSpPr/>
          <p:nvPr/>
        </p:nvGrpSpPr>
        <p:grpSpPr>
          <a:xfrm>
            <a:off x="2415756" y="2848596"/>
            <a:ext cx="2238540" cy="1908000"/>
            <a:chOff x="2123148" y="2866884"/>
            <a:chExt cx="2238540" cy="1908000"/>
          </a:xfrm>
        </p:grpSpPr>
        <p:sp>
          <p:nvSpPr>
            <p:cNvPr id="27" name="Rectangle 26">
              <a:extLst>
                <a:ext uri="{FF2B5EF4-FFF2-40B4-BE49-F238E27FC236}">
                  <a16:creationId xmlns:a16="http://schemas.microsoft.com/office/drawing/2014/main" id="{130B41A9-C32A-4626-83EA-F0BDFBC31B9F}"/>
                </a:ext>
              </a:extLst>
            </p:cNvPr>
            <p:cNvSpPr/>
            <p:nvPr/>
          </p:nvSpPr>
          <p:spPr>
            <a:xfrm>
              <a:off x="2123148" y="2866884"/>
              <a:ext cx="2238540" cy="1908000"/>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A274AE3-0F1A-4134-B816-F4B264581796}"/>
                </a:ext>
              </a:extLst>
            </p:cNvPr>
            <p:cNvSpPr/>
            <p:nvPr/>
          </p:nvSpPr>
          <p:spPr>
            <a:xfrm>
              <a:off x="2386928" y="2873198"/>
              <a:ext cx="1801023"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Environmental Process Module</a:t>
              </a:r>
            </a:p>
          </p:txBody>
        </p:sp>
        <p:sp>
          <p:nvSpPr>
            <p:cNvPr id="76" name="Rectangle 75">
              <a:extLst>
                <a:ext uri="{FF2B5EF4-FFF2-40B4-BE49-F238E27FC236}">
                  <a16:creationId xmlns:a16="http://schemas.microsoft.com/office/drawing/2014/main" id="{84EBA271-4ED1-42D7-A999-00B9B45D5A57}"/>
                </a:ext>
              </a:extLst>
            </p:cNvPr>
            <p:cNvSpPr/>
            <p:nvPr/>
          </p:nvSpPr>
          <p:spPr>
            <a:xfrm>
              <a:off x="2263129" y="3296843"/>
              <a:ext cx="608087" cy="29065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fr-FR" sz="1000" dirty="0">
                  <a:solidFill>
                    <a:schemeClr val="tx1"/>
                  </a:solidFill>
                </a:rPr>
                <a:t>Process</a:t>
              </a:r>
            </a:p>
          </p:txBody>
        </p:sp>
        <p:sp>
          <p:nvSpPr>
            <p:cNvPr id="129" name="Rectangle 128">
              <a:extLst>
                <a:ext uri="{FF2B5EF4-FFF2-40B4-BE49-F238E27FC236}">
                  <a16:creationId xmlns:a16="http://schemas.microsoft.com/office/drawing/2014/main" id="{F5B9F42C-A3A3-4AED-A0A2-08F9C8289C57}"/>
                </a:ext>
              </a:extLst>
            </p:cNvPr>
            <p:cNvSpPr/>
            <p:nvPr/>
          </p:nvSpPr>
          <p:spPr>
            <a:xfrm>
              <a:off x="2276657" y="3914913"/>
              <a:ext cx="612847" cy="26931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000" dirty="0" err="1"/>
                <a:t>flooding</a:t>
              </a:r>
              <a:endParaRPr lang="fr-FR" sz="1000" dirty="0"/>
            </a:p>
          </p:txBody>
        </p:sp>
        <p:cxnSp>
          <p:nvCxnSpPr>
            <p:cNvPr id="130" name="Connecteur droit avec flèche 129">
              <a:extLst>
                <a:ext uri="{FF2B5EF4-FFF2-40B4-BE49-F238E27FC236}">
                  <a16:creationId xmlns:a16="http://schemas.microsoft.com/office/drawing/2014/main" id="{54B72E48-661C-4EC5-96A4-8C7CD1836E7C}"/>
                </a:ext>
              </a:extLst>
            </p:cNvPr>
            <p:cNvCxnSpPr>
              <a:cxnSpLocks/>
              <a:stCxn id="129" idx="0"/>
            </p:cNvCxnSpPr>
            <p:nvPr/>
          </p:nvCxnSpPr>
          <p:spPr>
            <a:xfrm flipV="1">
              <a:off x="2583081" y="3575304"/>
              <a:ext cx="0" cy="339609"/>
            </a:xfrm>
            <a:prstGeom prst="straightConnector1">
              <a:avLst/>
            </a:prstGeom>
            <a:ln>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34" name="ZoneTexte 133">
              <a:extLst>
                <a:ext uri="{FF2B5EF4-FFF2-40B4-BE49-F238E27FC236}">
                  <a16:creationId xmlns:a16="http://schemas.microsoft.com/office/drawing/2014/main" id="{78695EAB-2E13-4E7B-AEC3-E20B00B8B263}"/>
                </a:ext>
              </a:extLst>
            </p:cNvPr>
            <p:cNvSpPr txBox="1"/>
            <p:nvPr/>
          </p:nvSpPr>
          <p:spPr>
            <a:xfrm>
              <a:off x="2611774" y="3646719"/>
              <a:ext cx="295274" cy="246221"/>
            </a:xfrm>
            <a:prstGeom prst="rect">
              <a:avLst/>
            </a:prstGeom>
            <a:noFill/>
          </p:spPr>
          <p:txBody>
            <a:bodyPr wrap="none" rtlCol="0">
              <a:spAutoFit/>
            </a:bodyPr>
            <a:lstStyle/>
            <a:p>
              <a:r>
                <a:rPr lang="fr-FR" sz="1000" i="1" dirty="0"/>
                <a:t>Sc</a:t>
              </a:r>
              <a:endParaRPr lang="en-US" sz="1000" i="1" dirty="0"/>
            </a:p>
          </p:txBody>
        </p:sp>
        <p:sp>
          <p:nvSpPr>
            <p:cNvPr id="140" name="Rectangle 139">
              <a:extLst>
                <a:ext uri="{FF2B5EF4-FFF2-40B4-BE49-F238E27FC236}">
                  <a16:creationId xmlns:a16="http://schemas.microsoft.com/office/drawing/2014/main" id="{0F345CD8-7FAA-47CD-93CB-1D94C25C7CE6}"/>
                </a:ext>
              </a:extLst>
            </p:cNvPr>
            <p:cNvSpPr/>
            <p:nvPr/>
          </p:nvSpPr>
          <p:spPr>
            <a:xfrm>
              <a:off x="3293946" y="3274158"/>
              <a:ext cx="854381" cy="325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Geophysical process</a:t>
              </a:r>
            </a:p>
          </p:txBody>
        </p:sp>
        <p:cxnSp>
          <p:nvCxnSpPr>
            <p:cNvPr id="141" name="Connecteur droit avec flèche 140">
              <a:extLst>
                <a:ext uri="{FF2B5EF4-FFF2-40B4-BE49-F238E27FC236}">
                  <a16:creationId xmlns:a16="http://schemas.microsoft.com/office/drawing/2014/main" id="{10AE6DF6-D3CC-4A82-8F89-A2E920A700E7}"/>
                </a:ext>
              </a:extLst>
            </p:cNvPr>
            <p:cNvCxnSpPr>
              <a:cxnSpLocks/>
              <a:stCxn id="140" idx="1"/>
            </p:cNvCxnSpPr>
            <p:nvPr/>
          </p:nvCxnSpPr>
          <p:spPr>
            <a:xfrm flipH="1">
              <a:off x="2862072" y="3436923"/>
              <a:ext cx="431874"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AD7F99E8-BA20-40F6-9BAB-FB587FFC1C2C}"/>
                </a:ext>
              </a:extLst>
            </p:cNvPr>
            <p:cNvSpPr/>
            <p:nvPr/>
          </p:nvSpPr>
          <p:spPr>
            <a:xfrm>
              <a:off x="3293946" y="3847182"/>
              <a:ext cx="854381" cy="325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Volcanic activity</a:t>
              </a:r>
            </a:p>
          </p:txBody>
        </p:sp>
        <p:cxnSp>
          <p:nvCxnSpPr>
            <p:cNvPr id="145" name="Connecteur droit avec flèche 144">
              <a:extLst>
                <a:ext uri="{FF2B5EF4-FFF2-40B4-BE49-F238E27FC236}">
                  <a16:creationId xmlns:a16="http://schemas.microsoft.com/office/drawing/2014/main" id="{07E95C3F-4591-4943-B131-28845839A923}"/>
                </a:ext>
              </a:extLst>
            </p:cNvPr>
            <p:cNvCxnSpPr>
              <a:cxnSpLocks/>
              <a:stCxn id="144" idx="0"/>
              <a:endCxn id="140" idx="2"/>
            </p:cNvCxnSpPr>
            <p:nvPr/>
          </p:nvCxnSpPr>
          <p:spPr>
            <a:xfrm flipV="1">
              <a:off x="3721137" y="3599687"/>
              <a:ext cx="0" cy="247495"/>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AA0527CC-F075-447F-BD87-56F22F671912}"/>
                </a:ext>
              </a:extLst>
            </p:cNvPr>
            <p:cNvSpPr/>
            <p:nvPr/>
          </p:nvSpPr>
          <p:spPr>
            <a:xfrm>
              <a:off x="2751403" y="4304382"/>
              <a:ext cx="787326" cy="325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Dam failure</a:t>
              </a:r>
            </a:p>
          </p:txBody>
        </p:sp>
        <p:cxnSp>
          <p:nvCxnSpPr>
            <p:cNvPr id="155" name="Connecteur droit 154">
              <a:extLst>
                <a:ext uri="{FF2B5EF4-FFF2-40B4-BE49-F238E27FC236}">
                  <a16:creationId xmlns:a16="http://schemas.microsoft.com/office/drawing/2014/main" id="{5BA4791C-0366-4B79-A629-29B293471AE2}"/>
                </a:ext>
              </a:extLst>
            </p:cNvPr>
            <p:cNvCxnSpPr>
              <a:cxnSpLocks/>
              <a:endCxn id="148" idx="0"/>
            </p:cNvCxnSpPr>
            <p:nvPr/>
          </p:nvCxnSpPr>
          <p:spPr>
            <a:xfrm>
              <a:off x="3145066" y="3447288"/>
              <a:ext cx="0" cy="857094"/>
            </a:xfrm>
            <a:prstGeom prst="line">
              <a:avLst/>
            </a:prstGeom>
          </p:spPr>
          <p:style>
            <a:lnRef idx="1">
              <a:schemeClr val="dk1"/>
            </a:lnRef>
            <a:fillRef idx="0">
              <a:schemeClr val="dk1"/>
            </a:fillRef>
            <a:effectRef idx="0">
              <a:schemeClr val="dk1"/>
            </a:effectRef>
            <a:fontRef idx="minor">
              <a:schemeClr val="tx1"/>
            </a:fontRef>
          </p:style>
        </p:cxnSp>
      </p:grpSp>
      <p:cxnSp>
        <p:nvCxnSpPr>
          <p:cNvPr id="171" name="Connecteur : en angle 170">
            <a:extLst>
              <a:ext uri="{FF2B5EF4-FFF2-40B4-BE49-F238E27FC236}">
                <a16:creationId xmlns:a16="http://schemas.microsoft.com/office/drawing/2014/main" id="{BA56B8C4-3F02-4D0E-B266-D6C033AEBBA4}"/>
              </a:ext>
            </a:extLst>
          </p:cNvPr>
          <p:cNvCxnSpPr>
            <a:cxnSpLocks/>
            <a:stCxn id="148" idx="2"/>
            <a:endCxn id="167" idx="0"/>
          </p:cNvCxnSpPr>
          <p:nvPr/>
        </p:nvCxnSpPr>
        <p:spPr>
          <a:xfrm rot="16200000" flipH="1">
            <a:off x="3301809" y="4747487"/>
            <a:ext cx="1067901" cy="796171"/>
          </a:xfrm>
          <a:prstGeom prst="bentConnector3">
            <a:avLst>
              <a:gd name="adj1" fmla="val 50000"/>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84" name="Groupe 283">
            <a:extLst>
              <a:ext uri="{FF2B5EF4-FFF2-40B4-BE49-F238E27FC236}">
                <a16:creationId xmlns:a16="http://schemas.microsoft.com/office/drawing/2014/main" id="{EC9638CB-419D-4C7F-A36B-0E77E47291FC}"/>
              </a:ext>
            </a:extLst>
          </p:cNvPr>
          <p:cNvGrpSpPr/>
          <p:nvPr/>
        </p:nvGrpSpPr>
        <p:grpSpPr>
          <a:xfrm>
            <a:off x="3574942" y="4828914"/>
            <a:ext cx="2258930" cy="1290588"/>
            <a:chOff x="3062878" y="4828914"/>
            <a:chExt cx="2258930" cy="1290588"/>
          </a:xfrm>
        </p:grpSpPr>
        <p:sp>
          <p:nvSpPr>
            <p:cNvPr id="26" name="Rectangle 25">
              <a:extLst>
                <a:ext uri="{FF2B5EF4-FFF2-40B4-BE49-F238E27FC236}">
                  <a16:creationId xmlns:a16="http://schemas.microsoft.com/office/drawing/2014/main" id="{B0287200-F2AE-4A0E-9471-8C89F5A4C781}"/>
                </a:ext>
              </a:extLst>
            </p:cNvPr>
            <p:cNvSpPr/>
            <p:nvPr/>
          </p:nvSpPr>
          <p:spPr>
            <a:xfrm>
              <a:off x="3319272" y="4828914"/>
              <a:ext cx="2002536" cy="1290588"/>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F59956-20BC-4B7A-ABF7-A48B89816F9B}"/>
                </a:ext>
              </a:extLst>
            </p:cNvPr>
            <p:cNvSpPr/>
            <p:nvPr/>
          </p:nvSpPr>
          <p:spPr>
            <a:xfrm>
              <a:off x="4258400" y="5615516"/>
              <a:ext cx="935391" cy="3759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Hydraulic infrastructure</a:t>
              </a:r>
            </a:p>
          </p:txBody>
        </p:sp>
        <p:sp>
          <p:nvSpPr>
            <p:cNvPr id="37" name="Rectangle 36">
              <a:extLst>
                <a:ext uri="{FF2B5EF4-FFF2-40B4-BE49-F238E27FC236}">
                  <a16:creationId xmlns:a16="http://schemas.microsoft.com/office/drawing/2014/main" id="{F80C6422-5E97-400F-AB78-2F4875965413}"/>
                </a:ext>
              </a:extLst>
            </p:cNvPr>
            <p:cNvSpPr/>
            <p:nvPr/>
          </p:nvSpPr>
          <p:spPr>
            <a:xfrm>
              <a:off x="3520785" y="4841324"/>
              <a:ext cx="1514512"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Infrastructure Module</a:t>
              </a:r>
            </a:p>
          </p:txBody>
        </p:sp>
        <p:sp>
          <p:nvSpPr>
            <p:cNvPr id="160" name="Rectangle 159">
              <a:extLst>
                <a:ext uri="{FF2B5EF4-FFF2-40B4-BE49-F238E27FC236}">
                  <a16:creationId xmlns:a16="http://schemas.microsoft.com/office/drawing/2014/main" id="{51305BA4-285A-45AB-A910-E201927E3E08}"/>
                </a:ext>
              </a:extLst>
            </p:cNvPr>
            <p:cNvSpPr/>
            <p:nvPr/>
          </p:nvSpPr>
          <p:spPr>
            <a:xfrm>
              <a:off x="4237065" y="5182700"/>
              <a:ext cx="984159" cy="247954"/>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Infrastructure</a:t>
              </a:r>
            </a:p>
          </p:txBody>
        </p:sp>
        <p:cxnSp>
          <p:nvCxnSpPr>
            <p:cNvPr id="166" name="Connecteur droit avec flèche 165">
              <a:extLst>
                <a:ext uri="{FF2B5EF4-FFF2-40B4-BE49-F238E27FC236}">
                  <a16:creationId xmlns:a16="http://schemas.microsoft.com/office/drawing/2014/main" id="{1123E7AD-15BE-4CD7-97CB-01B3C154C5EE}"/>
                </a:ext>
              </a:extLst>
            </p:cNvPr>
            <p:cNvCxnSpPr>
              <a:stCxn id="12" idx="0"/>
              <a:endCxn id="160" idx="2"/>
            </p:cNvCxnSpPr>
            <p:nvPr/>
          </p:nvCxnSpPr>
          <p:spPr>
            <a:xfrm flipV="1">
              <a:off x="4726096" y="5430654"/>
              <a:ext cx="3049" cy="18486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ED94F632-02BA-4876-A522-9A8FA5BB4FA2}"/>
                </a:ext>
              </a:extLst>
            </p:cNvPr>
            <p:cNvSpPr/>
            <p:nvPr/>
          </p:nvSpPr>
          <p:spPr>
            <a:xfrm>
              <a:off x="3465921" y="5679524"/>
              <a:ext cx="511719" cy="247954"/>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Dam</a:t>
              </a:r>
            </a:p>
          </p:txBody>
        </p:sp>
        <p:cxnSp>
          <p:nvCxnSpPr>
            <p:cNvPr id="169" name="Connecteur droit avec flèche 168">
              <a:extLst>
                <a:ext uri="{FF2B5EF4-FFF2-40B4-BE49-F238E27FC236}">
                  <a16:creationId xmlns:a16="http://schemas.microsoft.com/office/drawing/2014/main" id="{C96C1770-F0DE-4927-AAF5-04940E1518F3}"/>
                </a:ext>
              </a:extLst>
            </p:cNvPr>
            <p:cNvCxnSpPr>
              <a:cxnSpLocks/>
              <a:stCxn id="167" idx="3"/>
              <a:endCxn id="12" idx="1"/>
            </p:cNvCxnSpPr>
            <p:nvPr/>
          </p:nvCxnSpPr>
          <p:spPr>
            <a:xfrm>
              <a:off x="3977640" y="5803501"/>
              <a:ext cx="28076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3" name="ZoneTexte 172">
              <a:extLst>
                <a:ext uri="{FF2B5EF4-FFF2-40B4-BE49-F238E27FC236}">
                  <a16:creationId xmlns:a16="http://schemas.microsoft.com/office/drawing/2014/main" id="{07358C01-E11F-497C-BDE4-C48309A1D838}"/>
                </a:ext>
              </a:extLst>
            </p:cNvPr>
            <p:cNvSpPr txBox="1"/>
            <p:nvPr/>
          </p:nvSpPr>
          <p:spPr>
            <a:xfrm>
              <a:off x="3062878" y="5158527"/>
              <a:ext cx="978153" cy="246221"/>
            </a:xfrm>
            <a:prstGeom prst="rect">
              <a:avLst/>
            </a:prstGeom>
            <a:noFill/>
          </p:spPr>
          <p:txBody>
            <a:bodyPr wrap="none" rtlCol="0">
              <a:spAutoFit/>
            </a:bodyPr>
            <a:lstStyle/>
            <a:p>
              <a:r>
                <a:rPr lang="fr-FR" sz="1000" i="1" dirty="0"/>
                <a:t>Has participant</a:t>
              </a:r>
              <a:endParaRPr lang="en-US" sz="1000" i="1" dirty="0"/>
            </a:p>
          </p:txBody>
        </p:sp>
      </p:grpSp>
      <p:cxnSp>
        <p:nvCxnSpPr>
          <p:cNvPr id="192" name="Connecteur droit avec flèche 191">
            <a:extLst>
              <a:ext uri="{FF2B5EF4-FFF2-40B4-BE49-F238E27FC236}">
                <a16:creationId xmlns:a16="http://schemas.microsoft.com/office/drawing/2014/main" id="{829FD182-05FE-4679-ABC6-9111D6D6FE87}"/>
              </a:ext>
            </a:extLst>
          </p:cNvPr>
          <p:cNvCxnSpPr>
            <a:cxnSpLocks/>
            <a:stCxn id="74" idx="0"/>
          </p:cNvCxnSpPr>
          <p:nvPr/>
        </p:nvCxnSpPr>
        <p:spPr>
          <a:xfrm flipV="1">
            <a:off x="1314741" y="5522976"/>
            <a:ext cx="0" cy="184819"/>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4" name="Connecteur droit avec flèche 193">
            <a:extLst>
              <a:ext uri="{FF2B5EF4-FFF2-40B4-BE49-F238E27FC236}">
                <a16:creationId xmlns:a16="http://schemas.microsoft.com/office/drawing/2014/main" id="{408436B7-6B41-4436-AFCE-6083F1084C53}"/>
              </a:ext>
            </a:extLst>
          </p:cNvPr>
          <p:cNvCxnSpPr>
            <a:stCxn id="45" idx="1"/>
            <a:endCxn id="74" idx="3"/>
          </p:cNvCxnSpPr>
          <p:nvPr/>
        </p:nvCxnSpPr>
        <p:spPr>
          <a:xfrm flipH="1">
            <a:off x="1975104" y="5903390"/>
            <a:ext cx="280217" cy="3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1" name="Connecteur : en angle 200">
            <a:extLst>
              <a:ext uri="{FF2B5EF4-FFF2-40B4-BE49-F238E27FC236}">
                <a16:creationId xmlns:a16="http://schemas.microsoft.com/office/drawing/2014/main" id="{FE04DF06-7A1B-4359-9BD0-C26C18DA8BE4}"/>
              </a:ext>
            </a:extLst>
          </p:cNvPr>
          <p:cNvCxnSpPr>
            <a:stCxn id="129" idx="2"/>
            <a:endCxn id="45" idx="3"/>
          </p:cNvCxnSpPr>
          <p:nvPr/>
        </p:nvCxnSpPr>
        <p:spPr>
          <a:xfrm rot="5400000">
            <a:off x="1972724" y="5000425"/>
            <a:ext cx="1737450" cy="68481"/>
          </a:xfrm>
          <a:prstGeom prst="bent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4" name="ZoneTexte 203">
            <a:extLst>
              <a:ext uri="{FF2B5EF4-FFF2-40B4-BE49-F238E27FC236}">
                <a16:creationId xmlns:a16="http://schemas.microsoft.com/office/drawing/2014/main" id="{61E5402E-7C9B-47F6-A6BE-B79C1750F631}"/>
              </a:ext>
            </a:extLst>
          </p:cNvPr>
          <p:cNvSpPr txBox="1"/>
          <p:nvPr/>
        </p:nvSpPr>
        <p:spPr>
          <a:xfrm>
            <a:off x="2337454" y="5475519"/>
            <a:ext cx="678391" cy="246221"/>
          </a:xfrm>
          <a:prstGeom prst="rect">
            <a:avLst/>
          </a:prstGeom>
          <a:noFill/>
        </p:spPr>
        <p:txBody>
          <a:bodyPr wrap="none" rtlCol="0">
            <a:spAutoFit/>
          </a:bodyPr>
          <a:lstStyle/>
          <a:p>
            <a:r>
              <a:rPr lang="fr-FR" sz="1000" i="1" dirty="0"/>
              <a:t>Has input</a:t>
            </a:r>
            <a:endParaRPr lang="en-US" sz="1000" i="1" dirty="0"/>
          </a:p>
        </p:txBody>
      </p:sp>
      <p:cxnSp>
        <p:nvCxnSpPr>
          <p:cNvPr id="215" name="Connecteur : en angle 214">
            <a:extLst>
              <a:ext uri="{FF2B5EF4-FFF2-40B4-BE49-F238E27FC236}">
                <a16:creationId xmlns:a16="http://schemas.microsoft.com/office/drawing/2014/main" id="{36C09B52-0BE5-42E6-97C4-19E79D5FD641}"/>
              </a:ext>
            </a:extLst>
          </p:cNvPr>
          <p:cNvCxnSpPr>
            <a:stCxn id="144" idx="2"/>
            <a:endCxn id="212" idx="1"/>
          </p:cNvCxnSpPr>
          <p:nvPr/>
        </p:nvCxnSpPr>
        <p:spPr>
          <a:xfrm rot="5400000" flipH="1" flipV="1">
            <a:off x="4600627" y="3478617"/>
            <a:ext cx="88924" cy="1262688"/>
          </a:xfrm>
          <a:prstGeom prst="bentConnector4">
            <a:avLst>
              <a:gd name="adj1" fmla="val -257073"/>
              <a:gd name="adj2" fmla="val 66916"/>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6" name="ZoneTexte 215">
            <a:extLst>
              <a:ext uri="{FF2B5EF4-FFF2-40B4-BE49-F238E27FC236}">
                <a16:creationId xmlns:a16="http://schemas.microsoft.com/office/drawing/2014/main" id="{D64EA2FC-6D02-4B92-B9BC-1C9833235AA5}"/>
              </a:ext>
            </a:extLst>
          </p:cNvPr>
          <p:cNvSpPr txBox="1"/>
          <p:nvPr/>
        </p:nvSpPr>
        <p:spPr>
          <a:xfrm>
            <a:off x="3745630" y="4359951"/>
            <a:ext cx="655949" cy="246221"/>
          </a:xfrm>
          <a:prstGeom prst="rect">
            <a:avLst/>
          </a:prstGeom>
          <a:noFill/>
        </p:spPr>
        <p:txBody>
          <a:bodyPr wrap="none" rtlCol="0">
            <a:spAutoFit/>
          </a:bodyPr>
          <a:lstStyle/>
          <a:p>
            <a:r>
              <a:rPr lang="fr-FR" sz="1000" i="1" dirty="0" err="1"/>
              <a:t>Occurs</a:t>
            </a:r>
            <a:r>
              <a:rPr lang="fr-FR" sz="1000" i="1" dirty="0"/>
              <a:t> in</a:t>
            </a:r>
            <a:endParaRPr lang="en-US" sz="1000" i="1" dirty="0"/>
          </a:p>
        </p:txBody>
      </p:sp>
      <p:cxnSp>
        <p:nvCxnSpPr>
          <p:cNvPr id="222" name="Connecteur : en angle 221">
            <a:extLst>
              <a:ext uri="{FF2B5EF4-FFF2-40B4-BE49-F238E27FC236}">
                <a16:creationId xmlns:a16="http://schemas.microsoft.com/office/drawing/2014/main" id="{43DE5156-EA1E-491E-9748-BAD15A053AA7}"/>
              </a:ext>
            </a:extLst>
          </p:cNvPr>
          <p:cNvCxnSpPr>
            <a:cxnSpLocks/>
            <a:stCxn id="140" idx="3"/>
            <a:endCxn id="13" idx="1"/>
          </p:cNvCxnSpPr>
          <p:nvPr/>
        </p:nvCxnSpPr>
        <p:spPr>
          <a:xfrm flipV="1">
            <a:off x="4440935" y="2451563"/>
            <a:ext cx="1726309" cy="967072"/>
          </a:xfrm>
          <a:prstGeom prst="bentConnector3">
            <a:avLst>
              <a:gd name="adj1" fmla="val 50000"/>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1" name="ZoneTexte 230">
            <a:extLst>
              <a:ext uri="{FF2B5EF4-FFF2-40B4-BE49-F238E27FC236}">
                <a16:creationId xmlns:a16="http://schemas.microsoft.com/office/drawing/2014/main" id="{6F250D4F-A053-4840-9C1E-40609D096848}"/>
              </a:ext>
            </a:extLst>
          </p:cNvPr>
          <p:cNvSpPr txBox="1"/>
          <p:nvPr/>
        </p:nvSpPr>
        <p:spPr>
          <a:xfrm>
            <a:off x="5315350" y="2427519"/>
            <a:ext cx="692818" cy="246221"/>
          </a:xfrm>
          <a:prstGeom prst="rect">
            <a:avLst/>
          </a:prstGeom>
          <a:noFill/>
        </p:spPr>
        <p:txBody>
          <a:bodyPr wrap="none" rtlCol="0">
            <a:spAutoFit/>
          </a:bodyPr>
          <a:lstStyle/>
          <a:p>
            <a:r>
              <a:rPr lang="fr-FR" sz="1000" i="1" dirty="0" err="1"/>
              <a:t>Occurs</a:t>
            </a:r>
            <a:r>
              <a:rPr lang="fr-FR" sz="1000" i="1" dirty="0"/>
              <a:t> on</a:t>
            </a:r>
            <a:endParaRPr lang="en-US" sz="1000" i="1" dirty="0"/>
          </a:p>
        </p:txBody>
      </p:sp>
      <p:sp>
        <p:nvSpPr>
          <p:cNvPr id="232" name="ZoneTexte 231">
            <a:extLst>
              <a:ext uri="{FF2B5EF4-FFF2-40B4-BE49-F238E27FC236}">
                <a16:creationId xmlns:a16="http://schemas.microsoft.com/office/drawing/2014/main" id="{83705F0A-5E94-4C67-837B-C16E01FA5B2B}"/>
              </a:ext>
            </a:extLst>
          </p:cNvPr>
          <p:cNvSpPr txBox="1"/>
          <p:nvPr/>
        </p:nvSpPr>
        <p:spPr>
          <a:xfrm>
            <a:off x="6747910" y="2415327"/>
            <a:ext cx="412292" cy="246221"/>
          </a:xfrm>
          <a:prstGeom prst="rect">
            <a:avLst/>
          </a:prstGeom>
          <a:noFill/>
        </p:spPr>
        <p:txBody>
          <a:bodyPr wrap="none" rtlCol="0">
            <a:spAutoFit/>
          </a:bodyPr>
          <a:lstStyle/>
          <a:p>
            <a:r>
              <a:rPr lang="fr-FR" sz="1000" i="1" dirty="0" err="1"/>
              <a:t>year</a:t>
            </a:r>
            <a:endParaRPr lang="en-US" sz="1000" i="1" dirty="0"/>
          </a:p>
        </p:txBody>
      </p:sp>
      <p:cxnSp>
        <p:nvCxnSpPr>
          <p:cNvPr id="237" name="Connecteur : en angle 236">
            <a:extLst>
              <a:ext uri="{FF2B5EF4-FFF2-40B4-BE49-F238E27FC236}">
                <a16:creationId xmlns:a16="http://schemas.microsoft.com/office/drawing/2014/main" id="{F95349E7-9E90-4906-8AAE-3005A8078501}"/>
              </a:ext>
            </a:extLst>
          </p:cNvPr>
          <p:cNvCxnSpPr>
            <a:stCxn id="62" idx="2"/>
            <a:endCxn id="71" idx="3"/>
          </p:cNvCxnSpPr>
          <p:nvPr/>
        </p:nvCxnSpPr>
        <p:spPr>
          <a:xfrm rot="5400000">
            <a:off x="4219429" y="1504417"/>
            <a:ext cx="121327" cy="696938"/>
          </a:xfrm>
          <a:prstGeom prst="bent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9" name="Connecteur droit avec flèche 238">
            <a:extLst>
              <a:ext uri="{FF2B5EF4-FFF2-40B4-BE49-F238E27FC236}">
                <a16:creationId xmlns:a16="http://schemas.microsoft.com/office/drawing/2014/main" id="{D6416E1E-82F9-4C21-A462-F4798460601C}"/>
              </a:ext>
            </a:extLst>
          </p:cNvPr>
          <p:cNvCxnSpPr>
            <a:stCxn id="71" idx="0"/>
            <a:endCxn id="68" idx="2"/>
          </p:cNvCxnSpPr>
          <p:nvPr/>
        </p:nvCxnSpPr>
        <p:spPr>
          <a:xfrm flipV="1">
            <a:off x="3534913" y="1481328"/>
            <a:ext cx="0" cy="250569"/>
          </a:xfrm>
          <a:prstGeom prst="straightConnector1">
            <a:avLst/>
          </a:prstGeom>
          <a:ln>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244" name="Connecteur en angle 63">
            <a:extLst>
              <a:ext uri="{FF2B5EF4-FFF2-40B4-BE49-F238E27FC236}">
                <a16:creationId xmlns:a16="http://schemas.microsoft.com/office/drawing/2014/main" id="{BCF79B00-8962-4559-AD43-32201BF4E120}"/>
              </a:ext>
            </a:extLst>
          </p:cNvPr>
          <p:cNvCxnSpPr>
            <a:cxnSpLocks/>
            <a:stCxn id="70" idx="0"/>
            <a:endCxn id="71" idx="2"/>
          </p:cNvCxnSpPr>
          <p:nvPr/>
        </p:nvCxnSpPr>
        <p:spPr>
          <a:xfrm rot="16200000" flipV="1">
            <a:off x="3796738" y="1833378"/>
            <a:ext cx="240172" cy="763821"/>
          </a:xfrm>
          <a:prstGeom prst="bentConnector3">
            <a:avLst>
              <a:gd name="adj1" fmla="val 42385"/>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Connecteur en angle 66">
            <a:extLst>
              <a:ext uri="{FF2B5EF4-FFF2-40B4-BE49-F238E27FC236}">
                <a16:creationId xmlns:a16="http://schemas.microsoft.com/office/drawing/2014/main" id="{F701681D-260B-4388-B308-E6AFEC1E3E30}"/>
              </a:ext>
            </a:extLst>
          </p:cNvPr>
          <p:cNvCxnSpPr>
            <a:cxnSpLocks/>
            <a:stCxn id="69" idx="0"/>
            <a:endCxn id="71" idx="2"/>
          </p:cNvCxnSpPr>
          <p:nvPr/>
        </p:nvCxnSpPr>
        <p:spPr>
          <a:xfrm rot="5400000" flipH="1" flipV="1">
            <a:off x="3366969" y="2152191"/>
            <a:ext cx="224932" cy="110956"/>
          </a:xfrm>
          <a:prstGeom prst="bentConnector3">
            <a:avLst>
              <a:gd name="adj1" fmla="val 37804"/>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1" name="Connecteur : en angle 270">
            <a:extLst>
              <a:ext uri="{FF2B5EF4-FFF2-40B4-BE49-F238E27FC236}">
                <a16:creationId xmlns:a16="http://schemas.microsoft.com/office/drawing/2014/main" id="{E97BA3A7-C0B5-4586-A93B-34BB5060991A}"/>
              </a:ext>
            </a:extLst>
          </p:cNvPr>
          <p:cNvCxnSpPr>
            <a:stCxn id="212" idx="2"/>
            <a:endCxn id="211" idx="1"/>
          </p:cNvCxnSpPr>
          <p:nvPr/>
        </p:nvCxnSpPr>
        <p:spPr>
          <a:xfrm rot="16200000" flipH="1">
            <a:off x="5549055" y="4299205"/>
            <a:ext cx="269195" cy="119839"/>
          </a:xfrm>
          <a:prstGeom prst="bent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82" name="Groupe 281">
            <a:extLst>
              <a:ext uri="{FF2B5EF4-FFF2-40B4-BE49-F238E27FC236}">
                <a16:creationId xmlns:a16="http://schemas.microsoft.com/office/drawing/2014/main" id="{A0A536F7-9028-4300-8611-60CCA1E86D2D}"/>
              </a:ext>
            </a:extLst>
          </p:cNvPr>
          <p:cNvGrpSpPr/>
          <p:nvPr/>
        </p:nvGrpSpPr>
        <p:grpSpPr>
          <a:xfrm>
            <a:off x="4937760" y="2842500"/>
            <a:ext cx="2817474" cy="1914513"/>
            <a:chOff x="4288536" y="2869932"/>
            <a:chExt cx="2817474" cy="1914513"/>
          </a:xfrm>
        </p:grpSpPr>
        <p:sp>
          <p:nvSpPr>
            <p:cNvPr id="205" name="Rectangle 204">
              <a:extLst>
                <a:ext uri="{FF2B5EF4-FFF2-40B4-BE49-F238E27FC236}">
                  <a16:creationId xmlns:a16="http://schemas.microsoft.com/office/drawing/2014/main" id="{F36A66BB-34A6-47D4-AEF4-B21DBFF8971C}"/>
                </a:ext>
              </a:extLst>
            </p:cNvPr>
            <p:cNvSpPr/>
            <p:nvPr/>
          </p:nvSpPr>
          <p:spPr>
            <a:xfrm>
              <a:off x="4550010" y="2869932"/>
              <a:ext cx="2556000" cy="1908000"/>
            </a:xfrm>
            <a:prstGeom prst="rect">
              <a:avLst/>
            </a:prstGeom>
            <a:solidFill>
              <a:schemeClr val="accent2">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279E48E8-0DA0-4D56-AF0F-CFB3850B30C9}"/>
                </a:ext>
              </a:extLst>
            </p:cNvPr>
            <p:cNvSpPr/>
            <p:nvPr/>
          </p:nvSpPr>
          <p:spPr>
            <a:xfrm>
              <a:off x="5029545" y="2882342"/>
              <a:ext cx="1514512" cy="216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Geospatial Module</a:t>
              </a:r>
            </a:p>
          </p:txBody>
        </p:sp>
        <p:sp>
          <p:nvSpPr>
            <p:cNvPr id="208" name="Rectangle 207">
              <a:extLst>
                <a:ext uri="{FF2B5EF4-FFF2-40B4-BE49-F238E27FC236}">
                  <a16:creationId xmlns:a16="http://schemas.microsoft.com/office/drawing/2014/main" id="{5C53484D-5769-4D9A-BC60-4AB4CF741558}"/>
                </a:ext>
              </a:extLst>
            </p:cNvPr>
            <p:cNvSpPr/>
            <p:nvPr/>
          </p:nvSpPr>
          <p:spPr>
            <a:xfrm>
              <a:off x="4694265" y="3242006"/>
              <a:ext cx="801279" cy="433882"/>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Geospatial region</a:t>
              </a:r>
            </a:p>
          </p:txBody>
        </p:sp>
        <p:sp>
          <p:nvSpPr>
            <p:cNvPr id="209" name="Rectangle 208">
              <a:extLst>
                <a:ext uri="{FF2B5EF4-FFF2-40B4-BE49-F238E27FC236}">
                  <a16:creationId xmlns:a16="http://schemas.microsoft.com/office/drawing/2014/main" id="{694A2744-E4B4-443A-8299-F535B60F09CA}"/>
                </a:ext>
              </a:extLst>
            </p:cNvPr>
            <p:cNvSpPr/>
            <p:nvPr/>
          </p:nvSpPr>
          <p:spPr>
            <a:xfrm>
              <a:off x="5696713" y="3232835"/>
              <a:ext cx="1368000" cy="397333"/>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000000"/>
              </a:solidFill>
              <a:prstDash val="solid"/>
              <a:miter lim="800000"/>
            </a:ln>
            <a:effectLst/>
          </p:spPr>
          <p:txBody>
            <a:bodyPr rtlCol="0" anchor="ctr"/>
            <a:lstStyle/>
            <a:p>
              <a:pPr algn="ctr"/>
              <a:r>
                <a:rPr lang="fr-FR" sz="1000" dirty="0" err="1">
                  <a:solidFill>
                    <a:schemeClr val="tx1"/>
                  </a:solidFill>
                </a:rPr>
                <a:t>Generically</a:t>
              </a:r>
              <a:r>
                <a:rPr lang="fr-FR" sz="1000" dirty="0">
                  <a:solidFill>
                    <a:schemeClr val="tx1"/>
                  </a:solidFill>
                </a:rPr>
                <a:t> </a:t>
              </a:r>
              <a:r>
                <a:rPr lang="fr-FR" sz="1000" dirty="0" err="1">
                  <a:solidFill>
                    <a:schemeClr val="tx1"/>
                  </a:solidFill>
                </a:rPr>
                <a:t>dependent</a:t>
              </a:r>
              <a:r>
                <a:rPr lang="fr-FR" sz="1000" dirty="0">
                  <a:solidFill>
                    <a:schemeClr val="tx1"/>
                  </a:solidFill>
                </a:rPr>
                <a:t> continuant</a:t>
              </a:r>
            </a:p>
          </p:txBody>
        </p:sp>
        <p:sp>
          <p:nvSpPr>
            <p:cNvPr id="210" name="Rectangle 209">
              <a:extLst>
                <a:ext uri="{FF2B5EF4-FFF2-40B4-BE49-F238E27FC236}">
                  <a16:creationId xmlns:a16="http://schemas.microsoft.com/office/drawing/2014/main" id="{C99CA1F1-06BD-4DC8-8A5A-EE6AF0D0B3D1}"/>
                </a:ext>
              </a:extLst>
            </p:cNvPr>
            <p:cNvSpPr/>
            <p:nvPr/>
          </p:nvSpPr>
          <p:spPr>
            <a:xfrm>
              <a:off x="6025896" y="3723590"/>
              <a:ext cx="996695" cy="601522"/>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Descriptive information content entity</a:t>
              </a:r>
            </a:p>
          </p:txBody>
        </p:sp>
        <p:sp>
          <p:nvSpPr>
            <p:cNvPr id="211" name="Rectangle 210">
              <a:extLst>
                <a:ext uri="{FF2B5EF4-FFF2-40B4-BE49-F238E27FC236}">
                  <a16:creationId xmlns:a16="http://schemas.microsoft.com/office/drawing/2014/main" id="{2B948745-F62F-4AE5-9E05-49004373C8B1}"/>
                </a:ext>
              </a:extLst>
            </p:cNvPr>
            <p:cNvSpPr/>
            <p:nvPr/>
          </p:nvSpPr>
          <p:spPr>
            <a:xfrm>
              <a:off x="5094348" y="4324006"/>
              <a:ext cx="940692" cy="3942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Geographical coordinates</a:t>
              </a:r>
            </a:p>
          </p:txBody>
        </p:sp>
        <p:sp>
          <p:nvSpPr>
            <p:cNvPr id="212" name="Rectangle 211">
              <a:extLst>
                <a:ext uri="{FF2B5EF4-FFF2-40B4-BE49-F238E27FC236}">
                  <a16:creationId xmlns:a16="http://schemas.microsoft.com/office/drawing/2014/main" id="{6B5584D3-E4ED-4AFB-B7E4-D7599A89B68A}"/>
                </a:ext>
              </a:extLst>
            </p:cNvPr>
            <p:cNvSpPr/>
            <p:nvPr/>
          </p:nvSpPr>
          <p:spPr>
            <a:xfrm>
              <a:off x="4627209" y="3933902"/>
              <a:ext cx="694599" cy="318058"/>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country</a:t>
              </a:r>
            </a:p>
          </p:txBody>
        </p:sp>
        <p:sp>
          <p:nvSpPr>
            <p:cNvPr id="213" name="Rectangle 212">
              <a:extLst>
                <a:ext uri="{FF2B5EF4-FFF2-40B4-BE49-F238E27FC236}">
                  <a16:creationId xmlns:a16="http://schemas.microsoft.com/office/drawing/2014/main" id="{7B274A18-B918-49A0-AE11-505EBCBC1DF3}"/>
                </a:ext>
              </a:extLst>
            </p:cNvPr>
            <p:cNvSpPr/>
            <p:nvPr/>
          </p:nvSpPr>
          <p:spPr>
            <a:xfrm>
              <a:off x="5437977" y="3930854"/>
              <a:ext cx="514767" cy="318058"/>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city</a:t>
              </a:r>
            </a:p>
          </p:txBody>
        </p:sp>
        <p:cxnSp>
          <p:nvCxnSpPr>
            <p:cNvPr id="234" name="Connecteur : en angle 233">
              <a:extLst>
                <a:ext uri="{FF2B5EF4-FFF2-40B4-BE49-F238E27FC236}">
                  <a16:creationId xmlns:a16="http://schemas.microsoft.com/office/drawing/2014/main" id="{3C4BD95F-5FC0-49DD-95E5-D9391B165A03}"/>
                </a:ext>
              </a:extLst>
            </p:cNvPr>
            <p:cNvCxnSpPr>
              <a:stCxn id="211" idx="3"/>
              <a:endCxn id="210" idx="2"/>
            </p:cNvCxnSpPr>
            <p:nvPr/>
          </p:nvCxnSpPr>
          <p:spPr>
            <a:xfrm flipV="1">
              <a:off x="6035040" y="4325112"/>
              <a:ext cx="489204" cy="196043"/>
            </a:xfrm>
            <a:prstGeom prst="bent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3" name="Connecteur en angle 63">
              <a:extLst>
                <a:ext uri="{FF2B5EF4-FFF2-40B4-BE49-F238E27FC236}">
                  <a16:creationId xmlns:a16="http://schemas.microsoft.com/office/drawing/2014/main" id="{41D1C408-DEF2-47EC-A7D0-9CEF5F95824A}"/>
                </a:ext>
              </a:extLst>
            </p:cNvPr>
            <p:cNvCxnSpPr>
              <a:cxnSpLocks/>
              <a:stCxn id="213" idx="0"/>
              <a:endCxn id="208" idx="2"/>
            </p:cNvCxnSpPr>
            <p:nvPr/>
          </p:nvCxnSpPr>
          <p:spPr>
            <a:xfrm rot="16200000" flipV="1">
              <a:off x="5267650" y="3503143"/>
              <a:ext cx="254966" cy="600456"/>
            </a:xfrm>
            <a:prstGeom prst="bentConnector3">
              <a:avLst>
                <a:gd name="adj1" fmla="val 50000"/>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Connecteur en angle 66">
              <a:extLst>
                <a:ext uri="{FF2B5EF4-FFF2-40B4-BE49-F238E27FC236}">
                  <a16:creationId xmlns:a16="http://schemas.microsoft.com/office/drawing/2014/main" id="{C3C79A75-722D-4054-9148-FFF81DF45499}"/>
                </a:ext>
              </a:extLst>
            </p:cNvPr>
            <p:cNvCxnSpPr>
              <a:cxnSpLocks/>
              <a:stCxn id="212" idx="0"/>
            </p:cNvCxnSpPr>
            <p:nvPr/>
          </p:nvCxnSpPr>
          <p:spPr>
            <a:xfrm rot="5400000" flipH="1" flipV="1">
              <a:off x="4905082" y="3743497"/>
              <a:ext cx="259833" cy="120978"/>
            </a:xfrm>
            <a:prstGeom prst="bentConnector3">
              <a:avLst>
                <a:gd name="adj1" fmla="val 50000"/>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2" name="ZoneTexte 271">
              <a:extLst>
                <a:ext uri="{FF2B5EF4-FFF2-40B4-BE49-F238E27FC236}">
                  <a16:creationId xmlns:a16="http://schemas.microsoft.com/office/drawing/2014/main" id="{F159F20E-5524-4EF7-9CE9-02DB6D449DF3}"/>
                </a:ext>
              </a:extLst>
            </p:cNvPr>
            <p:cNvSpPr txBox="1"/>
            <p:nvPr/>
          </p:nvSpPr>
          <p:spPr>
            <a:xfrm>
              <a:off x="4288536" y="4384335"/>
              <a:ext cx="1106425" cy="400110"/>
            </a:xfrm>
            <a:prstGeom prst="rect">
              <a:avLst/>
            </a:prstGeom>
            <a:noFill/>
          </p:spPr>
          <p:txBody>
            <a:bodyPr wrap="square" rtlCol="0">
              <a:spAutoFit/>
            </a:bodyPr>
            <a:lstStyle/>
            <a:p>
              <a:r>
                <a:rPr lang="fr-FR" sz="1000" i="1" dirty="0"/>
                <a:t>Has </a:t>
              </a:r>
              <a:r>
                <a:rPr lang="fr-FR" sz="1000" i="1" dirty="0" err="1"/>
                <a:t>geo</a:t>
              </a:r>
              <a:r>
                <a:rPr lang="fr-FR" sz="1000" i="1" dirty="0"/>
                <a:t> </a:t>
              </a:r>
              <a:r>
                <a:rPr lang="fr-FR" sz="1000" i="1" dirty="0" err="1"/>
                <a:t>coordinates</a:t>
              </a:r>
              <a:endParaRPr lang="en-US" sz="1000" i="1" dirty="0"/>
            </a:p>
          </p:txBody>
        </p:sp>
      </p:grpSp>
      <p:sp>
        <p:nvSpPr>
          <p:cNvPr id="275" name="Rectangle 274">
            <a:extLst>
              <a:ext uri="{FF2B5EF4-FFF2-40B4-BE49-F238E27FC236}">
                <a16:creationId xmlns:a16="http://schemas.microsoft.com/office/drawing/2014/main" id="{B45BEFD8-AD31-435D-AB2D-567B178D4BFE}"/>
              </a:ext>
            </a:extLst>
          </p:cNvPr>
          <p:cNvSpPr/>
          <p:nvPr/>
        </p:nvSpPr>
        <p:spPr>
          <a:xfrm>
            <a:off x="437970" y="2283559"/>
            <a:ext cx="939725" cy="3111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t>Temperature sensor</a:t>
            </a:r>
          </a:p>
        </p:txBody>
      </p:sp>
      <p:cxnSp>
        <p:nvCxnSpPr>
          <p:cNvPr id="279" name="Connecteur : en angle 278">
            <a:extLst>
              <a:ext uri="{FF2B5EF4-FFF2-40B4-BE49-F238E27FC236}">
                <a16:creationId xmlns:a16="http://schemas.microsoft.com/office/drawing/2014/main" id="{E7B309AF-EFE9-4A69-A891-2BE30493473F}"/>
              </a:ext>
            </a:extLst>
          </p:cNvPr>
          <p:cNvCxnSpPr>
            <a:stCxn id="69" idx="2"/>
            <a:endCxn id="8" idx="2"/>
          </p:cNvCxnSpPr>
          <p:nvPr/>
        </p:nvCxnSpPr>
        <p:spPr>
          <a:xfrm rot="5400000">
            <a:off x="2802502" y="1967147"/>
            <a:ext cx="851" cy="1242060"/>
          </a:xfrm>
          <a:prstGeom prst="bentConnector3">
            <a:avLst>
              <a:gd name="adj1" fmla="val 26962515"/>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0" name="ZoneTexte 279">
            <a:extLst>
              <a:ext uri="{FF2B5EF4-FFF2-40B4-BE49-F238E27FC236}">
                <a16:creationId xmlns:a16="http://schemas.microsoft.com/office/drawing/2014/main" id="{E82962BA-03A5-49EF-AF3A-71AD7ED22CD8}"/>
              </a:ext>
            </a:extLst>
          </p:cNvPr>
          <p:cNvSpPr txBox="1"/>
          <p:nvPr/>
        </p:nvSpPr>
        <p:spPr>
          <a:xfrm>
            <a:off x="2535574" y="2610399"/>
            <a:ext cx="824265" cy="246221"/>
          </a:xfrm>
          <a:prstGeom prst="rect">
            <a:avLst/>
          </a:prstGeom>
          <a:noFill/>
        </p:spPr>
        <p:txBody>
          <a:bodyPr wrap="none" rtlCol="0">
            <a:spAutoFit/>
          </a:bodyPr>
          <a:lstStyle/>
          <a:p>
            <a:r>
              <a:rPr lang="fr-FR" sz="1000" i="1" dirty="0" err="1"/>
              <a:t>Observed</a:t>
            </a:r>
            <a:r>
              <a:rPr lang="fr-FR" sz="1000" i="1" dirty="0"/>
              <a:t> by</a:t>
            </a:r>
            <a:endParaRPr lang="en-US" sz="1000" i="1" dirty="0"/>
          </a:p>
        </p:txBody>
      </p:sp>
    </p:spTree>
    <p:extLst>
      <p:ext uri="{BB962C8B-B14F-4D97-AF65-F5344CB8AC3E}">
        <p14:creationId xmlns:p14="http://schemas.microsoft.com/office/powerpoint/2010/main" val="30187737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9E4FD-E69E-42B1-AF7E-36E789B99055}"/>
              </a:ext>
            </a:extLst>
          </p:cNvPr>
          <p:cNvSpPr>
            <a:spLocks noGrp="1"/>
          </p:cNvSpPr>
          <p:nvPr>
            <p:ph type="title" idx="4294967295"/>
          </p:nvPr>
        </p:nvSpPr>
        <p:spPr>
          <a:xfrm>
            <a:off x="326449" y="261794"/>
            <a:ext cx="8229600" cy="684113"/>
          </a:xfrm>
        </p:spPr>
        <p:txBody>
          <a:bodyPr/>
          <a:lstStyle/>
          <a:p>
            <a:r>
              <a:rPr lang="fr-FR" dirty="0"/>
              <a:t>Implémentation</a:t>
            </a:r>
          </a:p>
        </p:txBody>
      </p:sp>
      <p:pic>
        <p:nvPicPr>
          <p:cNvPr id="4" name="Image 3">
            <a:extLst>
              <a:ext uri="{FF2B5EF4-FFF2-40B4-BE49-F238E27FC236}">
                <a16:creationId xmlns:a16="http://schemas.microsoft.com/office/drawing/2014/main" id="{CE77FDC9-7539-4246-8B34-4034489E9E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09483" y="1714500"/>
            <a:ext cx="5353317" cy="291511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D2599368-2509-4F7E-AD55-7A9944FBF49F}"/>
              </a:ext>
            </a:extLst>
          </p:cNvPr>
          <p:cNvSpPr txBox="1"/>
          <p:nvPr/>
        </p:nvSpPr>
        <p:spPr>
          <a:xfrm>
            <a:off x="1857612" y="4817050"/>
            <a:ext cx="5440400" cy="338554"/>
          </a:xfrm>
          <a:prstGeom prst="rect">
            <a:avLst/>
          </a:prstGeom>
          <a:noFill/>
        </p:spPr>
        <p:txBody>
          <a:bodyPr wrap="none" rtlCol="0">
            <a:spAutoFit/>
          </a:bodyPr>
          <a:lstStyle/>
          <a:p>
            <a:r>
              <a:rPr lang="fr-FR" sz="1600" dirty="0">
                <a:ea typeface="Cambria" panose="02040503050406030204" pitchFamily="18" charset="0"/>
              </a:rPr>
              <a:t>Figure: Un Imprim écran d’une partie de l’ontologie sur Protégé</a:t>
            </a:r>
          </a:p>
        </p:txBody>
      </p:sp>
      <p:pic>
        <p:nvPicPr>
          <p:cNvPr id="1026" name="Picture 2" descr="RÃ©sultat de recherche d'images pour &quot;protÃ©gÃ© ontology&quot;">
            <a:extLst>
              <a:ext uri="{FF2B5EF4-FFF2-40B4-BE49-F238E27FC236}">
                <a16:creationId xmlns:a16="http://schemas.microsoft.com/office/drawing/2014/main" id="{9B3663F0-512D-4D7F-AF3A-CADAF373D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90" y="1748847"/>
            <a:ext cx="1397578" cy="69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013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BFA813A-DA4E-4409-A205-C40CC9EA94C8}"/>
              </a:ext>
            </a:extLst>
          </p:cNvPr>
          <p:cNvSpPr>
            <a:spLocks noGrp="1"/>
          </p:cNvSpPr>
          <p:nvPr>
            <p:ph type="title" idx="4294967295"/>
          </p:nvPr>
        </p:nvSpPr>
        <p:spPr>
          <a:xfrm>
            <a:off x="200722" y="264399"/>
            <a:ext cx="9166302" cy="684113"/>
          </a:xfrm>
        </p:spPr>
        <p:txBody>
          <a:bodyPr>
            <a:noAutofit/>
          </a:bodyPr>
          <a:lstStyle/>
          <a:p>
            <a:r>
              <a:rPr lang="en-US" sz="2600" dirty="0"/>
              <a:t>Evaluation des modules de </a:t>
            </a:r>
            <a:r>
              <a:rPr lang="en-US" sz="2600" dirty="0" err="1"/>
              <a:t>MEMOn</a:t>
            </a:r>
            <a:r>
              <a:rPr lang="en-US" sz="2600" dirty="0"/>
              <a:t> avec des </a:t>
            </a:r>
            <a:r>
              <a:rPr lang="en-US" sz="2600" dirty="0" err="1"/>
              <a:t>métriques</a:t>
            </a:r>
            <a:r>
              <a:rPr lang="en-US" sz="2600" dirty="0"/>
              <a:t> (TOMM)</a:t>
            </a:r>
          </a:p>
        </p:txBody>
      </p:sp>
      <p:graphicFrame>
        <p:nvGraphicFramePr>
          <p:cNvPr id="4" name="Espace réservé du contenu 3">
            <a:extLst>
              <a:ext uri="{FF2B5EF4-FFF2-40B4-BE49-F238E27FC236}">
                <a16:creationId xmlns:a16="http://schemas.microsoft.com/office/drawing/2014/main" id="{4FC856DC-78EE-4B35-8586-DF6A25521333}"/>
              </a:ext>
            </a:extLst>
          </p:cNvPr>
          <p:cNvGraphicFramePr>
            <a:graphicFrameLocks noGrp="1"/>
          </p:cNvGraphicFramePr>
          <p:nvPr>
            <p:ph idx="1"/>
            <p:extLst>
              <p:ext uri="{D42A27DB-BD31-4B8C-83A1-F6EECF244321}">
                <p14:modId xmlns:p14="http://schemas.microsoft.com/office/powerpoint/2010/main" val="2453089260"/>
              </p:ext>
            </p:extLst>
          </p:nvPr>
        </p:nvGraphicFramePr>
        <p:xfrm>
          <a:off x="249382" y="1167703"/>
          <a:ext cx="8583230" cy="4894754"/>
        </p:xfrm>
        <a:graphic>
          <a:graphicData uri="http://schemas.openxmlformats.org/drawingml/2006/table">
            <a:tbl>
              <a:tblPr firstRow="1" bandRow="1">
                <a:tableStyleId>{93296810-A885-4BE3-A3E7-6D5BEEA58F35}</a:tableStyleId>
              </a:tblPr>
              <a:tblGrid>
                <a:gridCol w="757382">
                  <a:extLst>
                    <a:ext uri="{9D8B030D-6E8A-4147-A177-3AD203B41FA5}">
                      <a16:colId xmlns:a16="http://schemas.microsoft.com/office/drawing/2014/main" val="4055796253"/>
                    </a:ext>
                  </a:extLst>
                </a:gridCol>
                <a:gridCol w="673156">
                  <a:extLst>
                    <a:ext uri="{9D8B030D-6E8A-4147-A177-3AD203B41FA5}">
                      <a16:colId xmlns:a16="http://schemas.microsoft.com/office/drawing/2014/main" val="384318709"/>
                    </a:ext>
                  </a:extLst>
                </a:gridCol>
                <a:gridCol w="715269">
                  <a:extLst>
                    <a:ext uri="{9D8B030D-6E8A-4147-A177-3AD203B41FA5}">
                      <a16:colId xmlns:a16="http://schemas.microsoft.com/office/drawing/2014/main" val="3014208991"/>
                    </a:ext>
                  </a:extLst>
                </a:gridCol>
                <a:gridCol w="715269">
                  <a:extLst>
                    <a:ext uri="{9D8B030D-6E8A-4147-A177-3AD203B41FA5}">
                      <a16:colId xmlns:a16="http://schemas.microsoft.com/office/drawing/2014/main" val="627234187"/>
                    </a:ext>
                  </a:extLst>
                </a:gridCol>
                <a:gridCol w="715269">
                  <a:extLst>
                    <a:ext uri="{9D8B030D-6E8A-4147-A177-3AD203B41FA5}">
                      <a16:colId xmlns:a16="http://schemas.microsoft.com/office/drawing/2014/main" val="1045385238"/>
                    </a:ext>
                  </a:extLst>
                </a:gridCol>
                <a:gridCol w="751821">
                  <a:extLst>
                    <a:ext uri="{9D8B030D-6E8A-4147-A177-3AD203B41FA5}">
                      <a16:colId xmlns:a16="http://schemas.microsoft.com/office/drawing/2014/main" val="1740471302"/>
                    </a:ext>
                  </a:extLst>
                </a:gridCol>
                <a:gridCol w="1075610">
                  <a:extLst>
                    <a:ext uri="{9D8B030D-6E8A-4147-A177-3AD203B41FA5}">
                      <a16:colId xmlns:a16="http://schemas.microsoft.com/office/drawing/2014/main" val="920328342"/>
                    </a:ext>
                  </a:extLst>
                </a:gridCol>
                <a:gridCol w="693618">
                  <a:extLst>
                    <a:ext uri="{9D8B030D-6E8A-4147-A177-3AD203B41FA5}">
                      <a16:colId xmlns:a16="http://schemas.microsoft.com/office/drawing/2014/main" val="2934143395"/>
                    </a:ext>
                  </a:extLst>
                </a:gridCol>
                <a:gridCol w="613198">
                  <a:extLst>
                    <a:ext uri="{9D8B030D-6E8A-4147-A177-3AD203B41FA5}">
                      <a16:colId xmlns:a16="http://schemas.microsoft.com/office/drawing/2014/main" val="1718343987"/>
                    </a:ext>
                  </a:extLst>
                </a:gridCol>
                <a:gridCol w="572989">
                  <a:extLst>
                    <a:ext uri="{9D8B030D-6E8A-4147-A177-3AD203B41FA5}">
                      <a16:colId xmlns:a16="http://schemas.microsoft.com/office/drawing/2014/main" val="785902841"/>
                    </a:ext>
                  </a:extLst>
                </a:gridCol>
                <a:gridCol w="584380">
                  <a:extLst>
                    <a:ext uri="{9D8B030D-6E8A-4147-A177-3AD203B41FA5}">
                      <a16:colId xmlns:a16="http://schemas.microsoft.com/office/drawing/2014/main" val="657714814"/>
                    </a:ext>
                  </a:extLst>
                </a:gridCol>
                <a:gridCol w="715269">
                  <a:extLst>
                    <a:ext uri="{9D8B030D-6E8A-4147-A177-3AD203B41FA5}">
                      <a16:colId xmlns:a16="http://schemas.microsoft.com/office/drawing/2014/main" val="558905010"/>
                    </a:ext>
                  </a:extLst>
                </a:gridCol>
              </a:tblGrid>
              <a:tr h="343149">
                <a:tc>
                  <a:txBody>
                    <a:bodyPr/>
                    <a:lstStyle/>
                    <a:p>
                      <a:pPr algn="ctr">
                        <a:lnSpc>
                          <a:spcPct val="107000"/>
                        </a:lnSpc>
                        <a:spcAft>
                          <a:spcPts val="0"/>
                        </a:spcAft>
                      </a:pPr>
                      <a:r>
                        <a:rPr lang="fr-FR" sz="1400" dirty="0">
                          <a:effectLst/>
                        </a:rPr>
                        <a:t>M</a:t>
                      </a:r>
                      <a:r>
                        <a:rPr lang="fr-FR" sz="1400" baseline="-25000" dirty="0">
                          <a:effectLst/>
                        </a:rPr>
                        <a:t>o</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gridSpan="4">
                  <a:txBody>
                    <a:bodyPr/>
                    <a:lstStyle/>
                    <a:p>
                      <a:pPr algn="ctr">
                        <a:lnSpc>
                          <a:spcPct val="107000"/>
                        </a:lnSpc>
                        <a:spcAft>
                          <a:spcPts val="0"/>
                        </a:spcAft>
                      </a:pPr>
                      <a:r>
                        <a:rPr lang="en-US" sz="1400" dirty="0">
                          <a:effectLst/>
                        </a:rPr>
                        <a:t>Structural metrics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spcAft>
                          <a:spcPts val="0"/>
                        </a:spcAft>
                      </a:pPr>
                      <a:r>
                        <a:rPr lang="en-US" sz="1400" dirty="0">
                          <a:effectLst/>
                        </a:rPr>
                        <a:t>Logical metrics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hMerge="1">
                  <a:txBody>
                    <a:bodyPr/>
                    <a:lstStyle/>
                    <a:p>
                      <a:endParaRPr lang="en-US"/>
                    </a:p>
                  </a:txBody>
                  <a:tcPr/>
                </a:tc>
                <a:tc gridSpan="2">
                  <a:txBody>
                    <a:bodyPr/>
                    <a:lstStyle/>
                    <a:p>
                      <a:pPr algn="ctr">
                        <a:lnSpc>
                          <a:spcPct val="107000"/>
                        </a:lnSpc>
                        <a:spcAft>
                          <a:spcPts val="0"/>
                        </a:spcAft>
                      </a:pPr>
                      <a:r>
                        <a:rPr lang="en-US" sz="1400" dirty="0">
                          <a:effectLst/>
                        </a:rPr>
                        <a:t>Relational metrics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hMerge="1">
                  <a:txBody>
                    <a:bodyPr/>
                    <a:lstStyle/>
                    <a:p>
                      <a:endParaRPr lang="en-US"/>
                    </a:p>
                  </a:txBody>
                  <a:tcPr/>
                </a:tc>
                <a:tc gridSpan="3">
                  <a:txBody>
                    <a:bodyPr/>
                    <a:lstStyle/>
                    <a:p>
                      <a:pPr algn="ctr">
                        <a:lnSpc>
                          <a:spcPct val="107000"/>
                        </a:lnSpc>
                        <a:spcAft>
                          <a:spcPts val="0"/>
                        </a:spcAft>
                      </a:pPr>
                      <a:r>
                        <a:rPr lang="en-US" sz="1400" dirty="0">
                          <a:effectLst/>
                        </a:rPr>
                        <a:t>Richness metrics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898051"/>
                  </a:ext>
                </a:extLst>
              </a:tr>
              <a:tr h="669636">
                <a:tc>
                  <a:txBody>
                    <a:bodyPr/>
                    <a:lstStyle/>
                    <a:p>
                      <a:pPr algn="l">
                        <a:lnSpc>
                          <a:spcPct val="107000"/>
                        </a:lnSpc>
                        <a:spcAft>
                          <a:spcPts val="0"/>
                        </a:spcAft>
                      </a:pPr>
                      <a:r>
                        <a:rPr lang="en-US" sz="1000" dirty="0">
                          <a:effectLst/>
                        </a:rPr>
                        <a:t> </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Number of classes</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dirty="0">
                          <a:effectLst/>
                        </a:rPr>
                        <a:t>Number of properties</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dirty="0">
                          <a:effectLst/>
                        </a:rPr>
                        <a:t>Number of axioms</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dirty="0">
                          <a:effectLst/>
                        </a:rPr>
                        <a:t>Atomic size</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dirty="0">
                          <a:effectLst/>
                        </a:rPr>
                        <a:t>Correctness</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Completeness</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err="1">
                          <a:effectLst/>
                        </a:rPr>
                        <a:t>Coh</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IMD</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AR</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IR</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RR</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extLst>
                  <a:ext uri="{0D108BD9-81ED-4DB2-BD59-A6C34878D82A}">
                    <a16:rowId xmlns:a16="http://schemas.microsoft.com/office/drawing/2014/main" val="2223540313"/>
                  </a:ext>
                </a:extLst>
              </a:tr>
              <a:tr h="441860">
                <a:tc>
                  <a:txBody>
                    <a:bodyPr/>
                    <a:lstStyle/>
                    <a:p>
                      <a:pPr algn="ctr">
                        <a:lnSpc>
                          <a:spcPct val="107000"/>
                        </a:lnSpc>
                        <a:spcAft>
                          <a:spcPts val="0"/>
                        </a:spcAft>
                      </a:pPr>
                      <a:r>
                        <a:rPr lang="fr-FR" sz="1400" dirty="0" err="1">
                          <a:effectLst/>
                        </a:rPr>
                        <a:t>M</a:t>
                      </a:r>
                      <a:r>
                        <a:rPr lang="fr-FR" sz="1400" baseline="-25000" dirty="0" err="1">
                          <a:effectLst/>
                        </a:rPr>
                        <a:t>Disaster</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80</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a:effectLst/>
                        </a:rPr>
                        <a:t>1</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dirty="0">
                          <a:effectLst/>
                        </a:rPr>
                        <a:t>782</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fr-FR" sz="1000" dirty="0">
                          <a:effectLst/>
                        </a:rPr>
                        <a:t>3.43</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fr-FR" sz="1000">
                          <a:effectLst/>
                        </a:rPr>
                        <a:t>true</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fr-FR" sz="1000" dirty="0" err="1">
                          <a:effectLst/>
                        </a:rPr>
                        <a:t>true</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0.04</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fr-FR" sz="1000">
                          <a:effectLst/>
                        </a:rPr>
                        <a:t>4920</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fr-FR" sz="1000">
                          <a:effectLst/>
                        </a:rPr>
                        <a:t>0.2</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2.2</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fr-FR" sz="1000" dirty="0">
                          <a:effectLst/>
                        </a:rPr>
                        <a:t>0.021</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extLst>
                  <a:ext uri="{0D108BD9-81ED-4DB2-BD59-A6C34878D82A}">
                    <a16:rowId xmlns:a16="http://schemas.microsoft.com/office/drawing/2014/main" val="4123092455"/>
                  </a:ext>
                </a:extLst>
              </a:tr>
              <a:tr h="441860">
                <a:tc>
                  <a:txBody>
                    <a:bodyPr/>
                    <a:lstStyle/>
                    <a:p>
                      <a:pPr algn="ctr">
                        <a:lnSpc>
                          <a:spcPct val="107000"/>
                        </a:lnSpc>
                        <a:spcAft>
                          <a:spcPts val="0"/>
                        </a:spcAft>
                      </a:pPr>
                      <a:r>
                        <a:rPr lang="fr-FR" sz="1400" dirty="0" err="1">
                          <a:effectLst/>
                        </a:rPr>
                        <a:t>M</a:t>
                      </a:r>
                      <a:r>
                        <a:rPr lang="fr-FR" sz="1400" baseline="-25000" dirty="0" err="1">
                          <a:effectLst/>
                        </a:rPr>
                        <a:t>EnviProcess</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214</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a:effectLst/>
                        </a:rPr>
                        <a:t>15</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dirty="0">
                          <a:effectLst/>
                        </a:rPr>
                        <a:t>1083</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en-US" sz="1000">
                          <a:effectLst/>
                        </a:rPr>
                        <a:t>3.27</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a:lnSpc>
                          <a:spcPct val="107000"/>
                        </a:lnSpc>
                        <a:spcAft>
                          <a:spcPts val="0"/>
                        </a:spcAft>
                      </a:pPr>
                      <a:r>
                        <a:rPr lang="fr-FR" sz="1000">
                          <a:effectLst/>
                        </a:rPr>
                        <a:t>true</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fr-FR" sz="1000" dirty="0" err="1">
                          <a:effectLst/>
                        </a:rPr>
                        <a:t>true</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0.067</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91949</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0.0469</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a:effectLst/>
                        </a:rPr>
                        <a:t>2.873</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tc>
                  <a:txBody>
                    <a:bodyPr/>
                    <a:lstStyle/>
                    <a:p>
                      <a:pPr algn="ctr">
                        <a:lnSpc>
                          <a:spcPct val="107000"/>
                        </a:lnSpc>
                        <a:spcAft>
                          <a:spcPts val="0"/>
                        </a:spcAft>
                      </a:pPr>
                      <a:r>
                        <a:rPr lang="en-US" sz="1000" dirty="0">
                          <a:effectLst/>
                        </a:rPr>
                        <a:t>0.122</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4677" marR="64677" marT="0" marB="0"/>
                </a:tc>
                <a:extLst>
                  <a:ext uri="{0D108BD9-81ED-4DB2-BD59-A6C34878D82A}">
                    <a16:rowId xmlns:a16="http://schemas.microsoft.com/office/drawing/2014/main" val="2856851167"/>
                  </a:ext>
                </a:extLst>
              </a:tr>
              <a:tr h="422337">
                <a:tc>
                  <a:txBody>
                    <a:bodyPr/>
                    <a:lstStyle/>
                    <a:p>
                      <a:pPr algn="ctr" fontAlgn="base"/>
                      <a:r>
                        <a:rPr lang="fr-FR" sz="1400" dirty="0" err="1">
                          <a:effectLst/>
                        </a:rPr>
                        <a:t>M</a:t>
                      </a:r>
                      <a:r>
                        <a:rPr lang="fr-FR" sz="1400" baseline="-25000" dirty="0" err="1">
                          <a:effectLst/>
                        </a:rPr>
                        <a:t>Envi_Material</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en-US" sz="1000">
                          <a:effectLst/>
                        </a:rPr>
                        <a:t>87</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en-US" sz="1000">
                          <a:effectLst/>
                        </a:rPr>
                        <a:t>6</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en-US" sz="1000" dirty="0">
                          <a:effectLst/>
                        </a:rPr>
                        <a:t>802</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en-US" sz="1000" dirty="0">
                          <a:effectLst/>
                        </a:rPr>
                        <a:t>3.543</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en-US" sz="1000" dirty="0">
                          <a:effectLst/>
                        </a:rPr>
                        <a:t>0.032</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en-US" sz="1000">
                          <a:effectLst/>
                        </a:rPr>
                        <a:t>2595</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en-US" sz="1000">
                          <a:effectLst/>
                        </a:rPr>
                        <a:t>0.62</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en-US" sz="1000">
                          <a:effectLst/>
                        </a:rPr>
                        <a:t>2.6</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en-US" sz="1000" dirty="0">
                          <a:effectLst/>
                        </a:rPr>
                        <a:t>0.159</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extLst>
                  <a:ext uri="{0D108BD9-81ED-4DB2-BD59-A6C34878D82A}">
                    <a16:rowId xmlns:a16="http://schemas.microsoft.com/office/drawing/2014/main" val="2070328822"/>
                  </a:ext>
                </a:extLst>
              </a:tr>
              <a:tr h="422337">
                <a:tc>
                  <a:txBody>
                    <a:bodyPr/>
                    <a:lstStyle/>
                    <a:p>
                      <a:pPr algn="ctr" fontAlgn="base"/>
                      <a:r>
                        <a:rPr lang="fr-FR" sz="1400" dirty="0" err="1">
                          <a:effectLst/>
                        </a:rPr>
                        <a:t>M</a:t>
                      </a:r>
                      <a:r>
                        <a:rPr lang="fr-FR" sz="1400" baseline="-25000" dirty="0" err="1">
                          <a:effectLst/>
                        </a:rPr>
                        <a:t>Sensor</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83</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40</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1264</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4.79</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0.008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902</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1.79</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2.16</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0.147</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extLst>
                  <a:ext uri="{0D108BD9-81ED-4DB2-BD59-A6C34878D82A}">
                    <a16:rowId xmlns:a16="http://schemas.microsoft.com/office/drawing/2014/main" val="593462577"/>
                  </a:ext>
                </a:extLst>
              </a:tr>
              <a:tr h="343149">
                <a:tc>
                  <a:txBody>
                    <a:bodyPr/>
                    <a:lstStyle/>
                    <a:p>
                      <a:pPr algn="ctr" fontAlgn="base"/>
                      <a:r>
                        <a:rPr lang="fr-FR" sz="1400" dirty="0">
                          <a:effectLst/>
                        </a:rPr>
                        <a:t>M</a:t>
                      </a:r>
                      <a:r>
                        <a:rPr lang="fr-FR" sz="1400" baseline="-25000" dirty="0">
                          <a:effectLst/>
                        </a:rPr>
                        <a:t>O&amp;M</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102</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37</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968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3.23</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0.068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1636</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0.024</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2.93</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0.167</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extLst>
                  <a:ext uri="{0D108BD9-81ED-4DB2-BD59-A6C34878D82A}">
                    <a16:rowId xmlns:a16="http://schemas.microsoft.com/office/drawing/2014/main" val="2297590085"/>
                  </a:ext>
                </a:extLst>
              </a:tr>
              <a:tr h="422337">
                <a:tc>
                  <a:txBody>
                    <a:bodyPr/>
                    <a:lstStyle/>
                    <a:p>
                      <a:pPr algn="ctr" fontAlgn="base"/>
                      <a:r>
                        <a:rPr lang="fr-FR" sz="1400" dirty="0" err="1">
                          <a:effectLst/>
                        </a:rPr>
                        <a:t>M</a:t>
                      </a:r>
                      <a:r>
                        <a:rPr lang="fr-FR" sz="1400" baseline="-25000" dirty="0" err="1">
                          <a:effectLst/>
                        </a:rPr>
                        <a:t>Geospatial</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291</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21</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2216</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4.615</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0.008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1203</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1.2</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1.045</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0.093</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extLst>
                  <a:ext uri="{0D108BD9-81ED-4DB2-BD59-A6C34878D82A}">
                    <a16:rowId xmlns:a16="http://schemas.microsoft.com/office/drawing/2014/main" val="4253506326"/>
                  </a:ext>
                </a:extLst>
              </a:tr>
              <a:tr h="422337">
                <a:tc>
                  <a:txBody>
                    <a:bodyPr/>
                    <a:lstStyle/>
                    <a:p>
                      <a:pPr algn="ctr" fontAlgn="base"/>
                      <a:r>
                        <a:rPr lang="fr-FR" sz="1400" dirty="0" err="1">
                          <a:effectLst/>
                        </a:rPr>
                        <a:t>M</a:t>
                      </a:r>
                      <a:r>
                        <a:rPr lang="fr-FR" sz="1400" baseline="-25000" dirty="0" err="1">
                          <a:effectLst/>
                        </a:rPr>
                        <a:t>Temporal</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60</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60</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1184</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3.583</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err="1">
                          <a:effectLst/>
                        </a:rPr>
                        <a:t>true</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0.18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845</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0.06</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1.917</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0.3125</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extLst>
                  <a:ext uri="{0D108BD9-81ED-4DB2-BD59-A6C34878D82A}">
                    <a16:rowId xmlns:a16="http://schemas.microsoft.com/office/drawing/2014/main" val="2271090316"/>
                  </a:ext>
                </a:extLst>
              </a:tr>
              <a:tr h="422337">
                <a:tc>
                  <a:txBody>
                    <a:bodyPr/>
                    <a:lstStyle/>
                    <a:p>
                      <a:pPr algn="ctr" fontAlgn="base"/>
                      <a:r>
                        <a:rPr lang="fr-FR" sz="1400" dirty="0" err="1">
                          <a:effectLst/>
                        </a:rPr>
                        <a:t>M</a:t>
                      </a:r>
                      <a:r>
                        <a:rPr lang="fr-FR" sz="1400" baseline="-25000" dirty="0" err="1">
                          <a:effectLst/>
                        </a:rPr>
                        <a:t>Infrastructure</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48</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2</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608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dirty="0">
                          <a:effectLst/>
                        </a:rPr>
                        <a:t>3.68</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r>
                        <a:rPr lang="fr-FR" sz="1000">
                          <a:effectLst/>
                        </a:rPr>
                        <a:t>true</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err="1">
                          <a:effectLst/>
                        </a:rPr>
                        <a:t>true</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0.0164</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194</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0.042</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a:effectLst/>
                        </a:rPr>
                        <a:t>2.16</a:t>
                      </a:r>
                      <a:endParaRPr lang="fr-FR" sz="100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rPr>
                        <a:t>0.125</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extLst>
                  <a:ext uri="{0D108BD9-81ED-4DB2-BD59-A6C34878D82A}">
                    <a16:rowId xmlns:a16="http://schemas.microsoft.com/office/drawing/2014/main" val="4253396031"/>
                  </a:ext>
                </a:extLst>
              </a:tr>
              <a:tr h="422337">
                <a:tc>
                  <a:txBody>
                    <a:bodyPr/>
                    <a:lstStyle/>
                    <a:p>
                      <a:pPr algn="ctr" fontAlgn="base"/>
                      <a:r>
                        <a:rPr lang="fr-FR" sz="1000" dirty="0" err="1">
                          <a:effectLst/>
                          <a:latin typeface="Calibri" panose="020F0502020204030204" pitchFamily="34" charset="0"/>
                          <a:ea typeface="Times New Roman" panose="02020603050405020304" pitchFamily="18" charset="0"/>
                          <a:cs typeface="Arial" panose="020B0604020202020204" pitchFamily="34" charset="0"/>
                        </a:rPr>
                        <a:t>MEMOn</a:t>
                      </a:r>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tc>
                <a:tc>
                  <a:txBody>
                    <a:bodyPr/>
                    <a:lstStyle/>
                    <a:p>
                      <a:pPr algn="ctr" fontAlgn="base"/>
                      <a:r>
                        <a:rPr lang="fr-FR" sz="1000" dirty="0">
                          <a:effectLst/>
                          <a:latin typeface="Calibri" panose="020F0502020204030204" pitchFamily="34" charset="0"/>
                          <a:ea typeface="Times New Roman" panose="02020603050405020304" pitchFamily="18" charset="0"/>
                          <a:cs typeface="Arial" panose="020B0604020202020204" pitchFamily="34" charset="0"/>
                        </a:rPr>
                        <a:t>1246</a:t>
                      </a:r>
                    </a:p>
                  </a:txBody>
                  <a:tcPr marL="64677" marR="64677" marT="0" marB="0">
                    <a:solidFill>
                      <a:schemeClr val="accent2">
                        <a:lumMod val="20000"/>
                        <a:lumOff val="80000"/>
                      </a:schemeClr>
                    </a:solidFill>
                  </a:tcPr>
                </a:tc>
                <a:tc>
                  <a:txBody>
                    <a:bodyPr/>
                    <a:lstStyle/>
                    <a:p>
                      <a:pPr algn="ctr" fontAlgn="base"/>
                      <a:r>
                        <a:rPr lang="fr-FR" sz="1000" dirty="0">
                          <a:effectLst/>
                          <a:latin typeface="Calibri" panose="020F0502020204030204" pitchFamily="34" charset="0"/>
                          <a:ea typeface="Times New Roman" panose="02020603050405020304" pitchFamily="18" charset="0"/>
                          <a:cs typeface="Arial" panose="020B0604020202020204" pitchFamily="34" charset="0"/>
                        </a:rPr>
                        <a:t>417</a:t>
                      </a:r>
                    </a:p>
                  </a:txBody>
                  <a:tcPr marL="64677" marR="64677" marT="0" marB="0">
                    <a:solidFill>
                      <a:schemeClr val="accent2">
                        <a:lumMod val="20000"/>
                        <a:lumOff val="80000"/>
                      </a:schemeClr>
                    </a:solidFill>
                  </a:tcPr>
                </a:tc>
                <a:tc>
                  <a:txBody>
                    <a:bodyPr/>
                    <a:lstStyle/>
                    <a:p>
                      <a:pPr algn="ctr" fontAlgn="base"/>
                      <a:r>
                        <a:rPr lang="fr-FR" sz="1000" dirty="0">
                          <a:effectLst/>
                          <a:latin typeface="Calibri" panose="020F0502020204030204" pitchFamily="34" charset="0"/>
                          <a:ea typeface="Times New Roman" panose="02020603050405020304" pitchFamily="18" charset="0"/>
                          <a:cs typeface="Arial" panose="020B0604020202020204" pitchFamily="34" charset="0"/>
                        </a:rPr>
                        <a:t>10956</a:t>
                      </a:r>
                    </a:p>
                  </a:txBody>
                  <a:tcPr marL="64677" marR="64677" marT="0" marB="0">
                    <a:solidFill>
                      <a:schemeClr val="accent2">
                        <a:lumMod val="20000"/>
                        <a:lumOff val="8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2">
                        <a:lumMod val="20000"/>
                        <a:lumOff val="8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tc>
                  <a:txBody>
                    <a:bodyPr/>
                    <a:lstStyle/>
                    <a:p>
                      <a:pPr algn="ctr" fontAlgn="base"/>
                      <a:endParaRPr lang="fr-FR" sz="1000" dirty="0">
                        <a:effectLst/>
                        <a:latin typeface="Calibri" panose="020F0502020204030204" pitchFamily="34" charset="0"/>
                        <a:ea typeface="Times New Roman" panose="02020603050405020304" pitchFamily="18" charset="0"/>
                        <a:cs typeface="Arial" panose="020B0604020202020204" pitchFamily="34" charset="0"/>
                      </a:endParaRPr>
                    </a:p>
                  </a:txBody>
                  <a:tcPr marL="64677" marR="64677" marT="0" marB="0">
                    <a:solidFill>
                      <a:schemeClr val="accent3">
                        <a:lumMod val="60000"/>
                        <a:lumOff val="40000"/>
                      </a:schemeClr>
                    </a:solidFill>
                  </a:tcPr>
                </a:tc>
                <a:extLst>
                  <a:ext uri="{0D108BD9-81ED-4DB2-BD59-A6C34878D82A}">
                    <a16:rowId xmlns:a16="http://schemas.microsoft.com/office/drawing/2014/main" val="96181756"/>
                  </a:ext>
                </a:extLst>
              </a:tr>
            </a:tbl>
          </a:graphicData>
        </a:graphic>
      </p:graphicFrame>
      <p:sp>
        <p:nvSpPr>
          <p:cNvPr id="5" name="Ellipse 4">
            <a:extLst>
              <a:ext uri="{FF2B5EF4-FFF2-40B4-BE49-F238E27FC236}">
                <a16:creationId xmlns:a16="http://schemas.microsoft.com/office/drawing/2014/main" id="{AE9A6F92-9070-4A74-89DB-499F5147DA48}"/>
              </a:ext>
            </a:extLst>
          </p:cNvPr>
          <p:cNvSpPr/>
          <p:nvPr/>
        </p:nvSpPr>
        <p:spPr>
          <a:xfrm>
            <a:off x="828114" y="5422526"/>
            <a:ext cx="2977403" cy="800100"/>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6823600-AF1F-470C-A3FB-F59062C62D5A}"/>
              </a:ext>
            </a:extLst>
          </p:cNvPr>
          <p:cNvSpPr/>
          <p:nvPr/>
        </p:nvSpPr>
        <p:spPr>
          <a:xfrm>
            <a:off x="5499847" y="5808693"/>
            <a:ext cx="3859306" cy="369332"/>
          </a:xfrm>
          <a:prstGeom prst="rect">
            <a:avLst/>
          </a:prstGeom>
        </p:spPr>
        <p:txBody>
          <a:bodyPr wrap="square">
            <a:spAutoFit/>
          </a:bodyPr>
          <a:lstStyle/>
          <a:p>
            <a:r>
              <a:rPr lang="en-US" dirty="0"/>
              <a:t>Tool for Ontology Modularity Metrics</a:t>
            </a:r>
          </a:p>
        </p:txBody>
      </p:sp>
    </p:spTree>
    <p:extLst>
      <p:ext uri="{BB962C8B-B14F-4D97-AF65-F5344CB8AC3E}">
        <p14:creationId xmlns:p14="http://schemas.microsoft.com/office/powerpoint/2010/main" val="2807713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CF297-8206-4804-B331-47D50A04F8AB}"/>
              </a:ext>
            </a:extLst>
          </p:cNvPr>
          <p:cNvSpPr>
            <a:spLocks noGrp="1"/>
          </p:cNvSpPr>
          <p:nvPr>
            <p:ph type="title" idx="4294967295"/>
          </p:nvPr>
        </p:nvSpPr>
        <p:spPr>
          <a:xfrm>
            <a:off x="307976" y="215612"/>
            <a:ext cx="8229600" cy="684113"/>
          </a:xfrm>
        </p:spPr>
        <p:txBody>
          <a:bodyPr/>
          <a:lstStyle/>
          <a:p>
            <a:r>
              <a:rPr lang="en-US" dirty="0" err="1"/>
              <a:t>Vérification</a:t>
            </a:r>
            <a:r>
              <a:rPr lang="en-US" dirty="0"/>
              <a:t> de </a:t>
            </a:r>
            <a:r>
              <a:rPr lang="en-US" dirty="0" err="1"/>
              <a:t>l’ontologie</a:t>
            </a:r>
            <a:r>
              <a:rPr lang="en-US" dirty="0"/>
              <a:t> </a:t>
            </a:r>
            <a:r>
              <a:rPr lang="en-US" dirty="0" err="1"/>
              <a:t>MEMOn</a:t>
            </a:r>
            <a:endParaRPr lang="en-US" dirty="0"/>
          </a:p>
        </p:txBody>
      </p:sp>
      <p:sp>
        <p:nvSpPr>
          <p:cNvPr id="3" name="Espace réservé du contenu 2">
            <a:extLst>
              <a:ext uri="{FF2B5EF4-FFF2-40B4-BE49-F238E27FC236}">
                <a16:creationId xmlns:a16="http://schemas.microsoft.com/office/drawing/2014/main" id="{3BE70C6C-229B-4D30-961F-527A85DCD9C1}"/>
              </a:ext>
            </a:extLst>
          </p:cNvPr>
          <p:cNvSpPr>
            <a:spLocks noGrp="1"/>
          </p:cNvSpPr>
          <p:nvPr>
            <p:ph idx="1"/>
          </p:nvPr>
        </p:nvSpPr>
        <p:spPr>
          <a:xfrm>
            <a:off x="543982" y="1114425"/>
            <a:ext cx="8346017" cy="4351338"/>
          </a:xfrm>
        </p:spPr>
        <p:txBody>
          <a:bodyPr>
            <a:normAutofit/>
          </a:bodyPr>
          <a:lstStyle/>
          <a:p>
            <a:pPr>
              <a:buFont typeface="Wingdings" panose="05000000000000000000" pitchFamily="2" charset="2"/>
              <a:buChar char="v"/>
            </a:pPr>
            <a:r>
              <a:rPr lang="fr-FR" sz="2000" dirty="0">
                <a:latin typeface="+mn-lt"/>
                <a:ea typeface="Cambria" panose="02040503050406030204" pitchFamily="18" charset="0"/>
              </a:rPr>
              <a:t>Vérifier la consistance de l’ontologie par le raisonneur Pellet.</a:t>
            </a:r>
          </a:p>
          <a:p>
            <a:pPr>
              <a:buFont typeface="Wingdings" panose="05000000000000000000" pitchFamily="2" charset="2"/>
              <a:buChar char="v"/>
            </a:pPr>
            <a:r>
              <a:rPr lang="fr-FR" sz="2000" dirty="0">
                <a:latin typeface="+mn-lt"/>
                <a:ea typeface="Cambria" panose="02040503050406030204" pitchFamily="18" charset="0"/>
              </a:rPr>
              <a:t>Vérifier si </a:t>
            </a:r>
            <a:r>
              <a:rPr lang="fr-FR" sz="2000" dirty="0" err="1">
                <a:latin typeface="+mn-lt"/>
                <a:ea typeface="Cambria" panose="02040503050406030204" pitchFamily="18" charset="0"/>
              </a:rPr>
              <a:t>MEMOn</a:t>
            </a:r>
            <a:r>
              <a:rPr lang="fr-FR" sz="2000" dirty="0">
                <a:latin typeface="+mn-lt"/>
                <a:ea typeface="Cambria" panose="02040503050406030204" pitchFamily="18" charset="0"/>
              </a:rPr>
              <a:t> répond aux spécifications définis au début à travers les CQ.</a:t>
            </a:r>
          </a:p>
          <a:p>
            <a:pPr marL="0" indent="0">
              <a:buNone/>
            </a:pPr>
            <a:r>
              <a:rPr lang="fr-FR" sz="2000" dirty="0">
                <a:latin typeface="+mn-lt"/>
                <a:ea typeface="Cambria" panose="02040503050406030204" pitchFamily="18" charset="0"/>
              </a:rPr>
              <a:t>CQ: </a:t>
            </a:r>
            <a:r>
              <a:rPr lang="en-US" sz="2000" dirty="0">
                <a:solidFill>
                  <a:schemeClr val="dk1"/>
                </a:solidFill>
                <a:latin typeface="+mn-lt"/>
                <a:ea typeface="Cambria" panose="02040503050406030204" pitchFamily="18" charset="0"/>
              </a:rPr>
              <a:t>What are the environmental processes which can cause a flood?</a:t>
            </a:r>
            <a:endParaRPr lang="en-US" sz="1200" dirty="0">
              <a:latin typeface="+mn-lt"/>
              <a:ea typeface="Cambria" panose="02040503050406030204" pitchFamily="18" charset="0"/>
            </a:endParaRPr>
          </a:p>
        </p:txBody>
      </p:sp>
      <p:pic>
        <p:nvPicPr>
          <p:cNvPr id="4" name="Image 3">
            <a:extLst>
              <a:ext uri="{FF2B5EF4-FFF2-40B4-BE49-F238E27FC236}">
                <a16:creationId xmlns:a16="http://schemas.microsoft.com/office/drawing/2014/main" id="{592813E7-E530-4E60-8659-0A132F1E47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8024" y="2799244"/>
            <a:ext cx="6018213" cy="2976562"/>
          </a:xfrm>
          <a:prstGeom prst="rect">
            <a:avLst/>
          </a:prstGeom>
          <a:noFill/>
          <a:ln>
            <a:noFill/>
          </a:ln>
        </p:spPr>
      </p:pic>
    </p:spTree>
    <p:extLst>
      <p:ext uri="{BB962C8B-B14F-4D97-AF65-F5344CB8AC3E}">
        <p14:creationId xmlns:p14="http://schemas.microsoft.com/office/powerpoint/2010/main" val="1548412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7978E-8986-4B5E-9C5A-E90E1DC812E3}"/>
              </a:ext>
            </a:extLst>
          </p:cNvPr>
          <p:cNvSpPr>
            <a:spLocks noGrp="1"/>
          </p:cNvSpPr>
          <p:nvPr>
            <p:ph type="title" idx="4294967295"/>
          </p:nvPr>
        </p:nvSpPr>
        <p:spPr>
          <a:xfrm>
            <a:off x="0" y="137435"/>
            <a:ext cx="7886700" cy="931272"/>
          </a:xfrm>
        </p:spPr>
        <p:txBody>
          <a:bodyPr/>
          <a:lstStyle/>
          <a:p>
            <a:r>
              <a:rPr lang="en-US" dirty="0"/>
              <a:t>Validation de </a:t>
            </a:r>
            <a:r>
              <a:rPr lang="en-US" dirty="0" err="1"/>
              <a:t>MEMOn</a:t>
            </a:r>
            <a:endParaRPr lang="en-US" dirty="0"/>
          </a:p>
        </p:txBody>
      </p:sp>
      <p:pic>
        <p:nvPicPr>
          <p:cNvPr id="4" name="Image 3">
            <a:extLst>
              <a:ext uri="{FF2B5EF4-FFF2-40B4-BE49-F238E27FC236}">
                <a16:creationId xmlns:a16="http://schemas.microsoft.com/office/drawing/2014/main" id="{1EDAC42A-239F-4304-AD77-AC5E432E6F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89690"/>
            <a:ext cx="7535333" cy="3458105"/>
          </a:xfrm>
          <a:prstGeom prst="rect">
            <a:avLst/>
          </a:prstGeom>
          <a:noFill/>
          <a:ln>
            <a:noFill/>
          </a:ln>
        </p:spPr>
      </p:pic>
      <p:pic>
        <p:nvPicPr>
          <p:cNvPr id="5" name="Picture 6" descr="Résultat de recherche d'images pour &quot;oss observatoire sahara sahel&quot;">
            <a:extLst>
              <a:ext uri="{FF2B5EF4-FFF2-40B4-BE49-F238E27FC236}">
                <a16:creationId xmlns:a16="http://schemas.microsoft.com/office/drawing/2014/main" id="{775BEC82-D864-4D75-953A-2DACFF4B25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232" t="5789" r="31241" b="4818"/>
          <a:stretch/>
        </p:blipFill>
        <p:spPr bwMode="auto">
          <a:xfrm>
            <a:off x="347685" y="5644898"/>
            <a:ext cx="405201" cy="59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ésultat de recherche d'images pour &quot;international disaster database EM-DAT logo&quot;">
            <a:extLst>
              <a:ext uri="{FF2B5EF4-FFF2-40B4-BE49-F238E27FC236}">
                <a16:creationId xmlns:a16="http://schemas.microsoft.com/office/drawing/2014/main" id="{A6BCDB04-C887-444E-9988-4764BBA8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9094" y="5902262"/>
            <a:ext cx="319081" cy="36714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4491462-AF92-47B5-B643-15CA8A616EA6}"/>
              </a:ext>
            </a:extLst>
          </p:cNvPr>
          <p:cNvSpPr txBox="1"/>
          <p:nvPr/>
        </p:nvSpPr>
        <p:spPr>
          <a:xfrm>
            <a:off x="7014354" y="6228643"/>
            <a:ext cx="505267" cy="230832"/>
          </a:xfrm>
          <a:prstGeom prst="rect">
            <a:avLst/>
          </a:prstGeom>
          <a:noFill/>
        </p:spPr>
        <p:txBody>
          <a:bodyPr wrap="none" rtlCol="0">
            <a:spAutoFit/>
          </a:bodyPr>
          <a:lstStyle/>
          <a:p>
            <a:pPr defTabSz="685800">
              <a:defRPr/>
            </a:pPr>
            <a:r>
              <a:rPr lang="en-US" sz="900" dirty="0" err="1">
                <a:solidFill>
                  <a:prstClr val="black"/>
                </a:solidFill>
                <a:latin typeface="Cambria" panose="02040503050406030204" pitchFamily="18" charset="0"/>
                <a:ea typeface="Cambria" panose="02040503050406030204" pitchFamily="18" charset="0"/>
              </a:rPr>
              <a:t>Emdat</a:t>
            </a:r>
            <a:endParaRPr lang="en-US" sz="900" dirty="0">
              <a:solidFill>
                <a:prstClr val="black"/>
              </a:solidFill>
              <a:latin typeface="Cambria" panose="02040503050406030204" pitchFamily="18" charset="0"/>
              <a:ea typeface="Cambria" panose="02040503050406030204" pitchFamily="18" charset="0"/>
            </a:endParaRPr>
          </a:p>
        </p:txBody>
      </p:sp>
      <p:pic>
        <p:nvPicPr>
          <p:cNvPr id="8" name="Picture 4" descr="RÃ©sultat de recherche d'images pour &quot;noaa&quot;">
            <a:extLst>
              <a:ext uri="{FF2B5EF4-FFF2-40B4-BE49-F238E27FC236}">
                <a16:creationId xmlns:a16="http://schemas.microsoft.com/office/drawing/2014/main" id="{12FE2CDB-62CD-40D3-A76E-4967957D6D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435" y="4517793"/>
            <a:ext cx="409949" cy="409949"/>
          </a:xfrm>
          <a:prstGeom prst="rect">
            <a:avLst/>
          </a:prstGeom>
          <a:solidFill>
            <a:schemeClr val="bg1"/>
          </a:solidFill>
        </p:spPr>
      </p:pic>
      <p:pic>
        <p:nvPicPr>
          <p:cNvPr id="9" name="Image 8">
            <a:extLst>
              <a:ext uri="{FF2B5EF4-FFF2-40B4-BE49-F238E27FC236}">
                <a16:creationId xmlns:a16="http://schemas.microsoft.com/office/drawing/2014/main" id="{CBC660E2-10F4-4B65-8A37-1236A441C59C}"/>
              </a:ext>
            </a:extLst>
          </p:cNvPr>
          <p:cNvPicPr>
            <a:picLocks noChangeAspect="1"/>
          </p:cNvPicPr>
          <p:nvPr/>
        </p:nvPicPr>
        <p:blipFill>
          <a:blip r:embed="rId7"/>
          <a:stretch>
            <a:fillRect/>
          </a:stretch>
        </p:blipFill>
        <p:spPr>
          <a:xfrm>
            <a:off x="4415173" y="237306"/>
            <a:ext cx="4844275" cy="2173288"/>
          </a:xfrm>
          <a:prstGeom prst="rect">
            <a:avLst/>
          </a:prstGeom>
        </p:spPr>
      </p:pic>
    </p:spTree>
    <p:extLst>
      <p:ext uri="{BB962C8B-B14F-4D97-AF65-F5344CB8AC3E}">
        <p14:creationId xmlns:p14="http://schemas.microsoft.com/office/powerpoint/2010/main" val="2714687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C28C1-7CAA-E344-9201-58A6E58BD1D4}"/>
              </a:ext>
            </a:extLst>
          </p:cNvPr>
          <p:cNvSpPr>
            <a:spLocks noGrp="1"/>
          </p:cNvSpPr>
          <p:nvPr>
            <p:ph type="title" idx="4294967295"/>
          </p:nvPr>
        </p:nvSpPr>
        <p:spPr>
          <a:xfrm>
            <a:off x="306917" y="1"/>
            <a:ext cx="7886700" cy="965200"/>
          </a:xfrm>
        </p:spPr>
        <p:txBody>
          <a:bodyPr/>
          <a:lstStyle/>
          <a:p>
            <a:r>
              <a:rPr lang="en-US" dirty="0"/>
              <a:t>Conclusion et travaux </a:t>
            </a:r>
            <a:r>
              <a:rPr lang="en-US" dirty="0" err="1"/>
              <a:t>futurs</a:t>
            </a:r>
            <a:endParaRPr lang="en-US" dirty="0"/>
          </a:p>
        </p:txBody>
      </p:sp>
      <p:sp>
        <p:nvSpPr>
          <p:cNvPr id="3" name="ZoneTexte 2">
            <a:extLst>
              <a:ext uri="{FF2B5EF4-FFF2-40B4-BE49-F238E27FC236}">
                <a16:creationId xmlns:a16="http://schemas.microsoft.com/office/drawing/2014/main" id="{D7A40A37-25CD-4C41-B816-2014791418BA}"/>
              </a:ext>
            </a:extLst>
          </p:cNvPr>
          <p:cNvSpPr txBox="1"/>
          <p:nvPr/>
        </p:nvSpPr>
        <p:spPr>
          <a:xfrm>
            <a:off x="278166" y="600995"/>
            <a:ext cx="8644608" cy="5312352"/>
          </a:xfrm>
          <a:prstGeom prst="rect">
            <a:avLst/>
          </a:prstGeom>
          <a:noFill/>
        </p:spPr>
        <p:txBody>
          <a:bodyPr wrap="square" rtlCol="0">
            <a:spAutoFit/>
          </a:bodyPr>
          <a:lstStyle/>
          <a:p>
            <a:pPr marL="285750" indent="-285750" algn="just">
              <a:buFont typeface="Arial" panose="020B0604020202020204" pitchFamily="34" charset="0"/>
              <a:buChar char="•"/>
            </a:pPr>
            <a:endParaRPr lang="fr-FR" dirty="0"/>
          </a:p>
          <a:p>
            <a:pPr marL="0" lvl="1" algn="just">
              <a:lnSpc>
                <a:spcPct val="150000"/>
              </a:lnSpc>
            </a:pPr>
            <a:r>
              <a:rPr lang="fr-FR" dirty="0"/>
              <a:t>- PREDICAT traite les problématiques d'interopérabilité (données et services) dans le domaine de la surveillance environnementale.</a:t>
            </a:r>
          </a:p>
          <a:p>
            <a:pPr marL="0" lvl="1" algn="just">
              <a:lnSpc>
                <a:spcPct val="150000"/>
              </a:lnSpc>
            </a:pPr>
            <a:r>
              <a:rPr lang="fr-FR" dirty="0"/>
              <a:t>- PREDICAT fournira une plate-forme basée sur l'ontologie </a:t>
            </a:r>
            <a:r>
              <a:rPr lang="fr-FR" dirty="0" err="1"/>
              <a:t>MEMOn</a:t>
            </a:r>
            <a:r>
              <a:rPr lang="fr-FR" dirty="0"/>
              <a:t> pour la prédiction des catastrophes naturelles .</a:t>
            </a:r>
          </a:p>
          <a:p>
            <a:pPr marL="285750" lvl="1" indent="-285750" algn="just">
              <a:lnSpc>
                <a:spcPct val="150000"/>
              </a:lnSpc>
              <a:buFont typeface="Arial" panose="020B0604020202020204" pitchFamily="34" charset="0"/>
              <a:buChar char="•"/>
            </a:pPr>
            <a:r>
              <a:rPr lang="fr-FR" b="1" dirty="0" err="1">
                <a:solidFill>
                  <a:srgbClr val="00B050"/>
                </a:solidFill>
              </a:rPr>
              <a:t>Done</a:t>
            </a:r>
            <a:r>
              <a:rPr lang="fr-FR" b="1" dirty="0">
                <a:solidFill>
                  <a:srgbClr val="00B050"/>
                </a:solidFill>
              </a:rPr>
              <a:t>:</a:t>
            </a:r>
          </a:p>
          <a:p>
            <a:pPr marL="742950" lvl="1" indent="-285750" algn="just">
              <a:lnSpc>
                <a:spcPct val="150000"/>
              </a:lnSpc>
              <a:buFont typeface="Arial" panose="020B0604020202020204" pitchFamily="34" charset="0"/>
              <a:buChar char="•"/>
            </a:pPr>
            <a:r>
              <a:rPr lang="fr-FR" dirty="0"/>
              <a:t>Une ontologie modulaire de domaine de l’environnement (</a:t>
            </a:r>
            <a:r>
              <a:rPr lang="fr-FR" dirty="0" err="1"/>
              <a:t>MEMOn</a:t>
            </a:r>
            <a:r>
              <a:rPr lang="fr-FR" dirty="0"/>
              <a:t>)</a:t>
            </a:r>
          </a:p>
          <a:p>
            <a:pPr marL="285750" indent="-285750" algn="just">
              <a:lnSpc>
                <a:spcPct val="150000"/>
              </a:lnSpc>
              <a:buFont typeface="Arial" panose="020B0604020202020204" pitchFamily="34" charset="0"/>
              <a:buChar char="•"/>
            </a:pPr>
            <a:r>
              <a:rPr lang="fr-FR" b="1" dirty="0" err="1">
                <a:solidFill>
                  <a:srgbClr val="0070C0"/>
                </a:solidFill>
              </a:rPr>
              <a:t>Doing</a:t>
            </a:r>
            <a:r>
              <a:rPr lang="fr-FR" b="1" dirty="0">
                <a:solidFill>
                  <a:srgbClr val="0070C0"/>
                </a:solidFill>
              </a:rPr>
              <a:t>:</a:t>
            </a:r>
            <a:endParaRPr lang="fr-FR" dirty="0"/>
          </a:p>
          <a:p>
            <a:pPr marL="742950" lvl="1" indent="-285750" algn="just">
              <a:lnSpc>
                <a:spcPct val="150000"/>
              </a:lnSpc>
              <a:buFont typeface="Arial" panose="020B0604020202020204" pitchFamily="34" charset="0"/>
              <a:buChar char="•"/>
            </a:pPr>
            <a:r>
              <a:rPr lang="fr-FR" dirty="0"/>
              <a:t>Développement d’une approche sémantique d’intégration des données.</a:t>
            </a:r>
          </a:p>
          <a:p>
            <a:pPr marL="742950" lvl="1" indent="-285750" algn="just">
              <a:lnSpc>
                <a:spcPct val="150000"/>
              </a:lnSpc>
              <a:buFont typeface="Arial" panose="020B0604020202020204" pitchFamily="34" charset="0"/>
              <a:buChar char="•"/>
            </a:pPr>
            <a:r>
              <a:rPr lang="fr-FR" dirty="0"/>
              <a:t>Développement de la couche services</a:t>
            </a:r>
          </a:p>
          <a:p>
            <a:pPr marL="285750" indent="-285750" algn="just">
              <a:lnSpc>
                <a:spcPct val="150000"/>
              </a:lnSpc>
              <a:buFont typeface="Arial" panose="020B0604020202020204" pitchFamily="34" charset="0"/>
              <a:buChar char="•"/>
            </a:pPr>
            <a:r>
              <a:rPr lang="fr-FR" b="1" dirty="0">
                <a:solidFill>
                  <a:schemeClr val="accent1">
                    <a:lumMod val="75000"/>
                  </a:schemeClr>
                </a:solidFill>
              </a:rPr>
              <a:t>To Do:</a:t>
            </a:r>
            <a:endParaRPr lang="fr-FR" b="1" dirty="0"/>
          </a:p>
          <a:p>
            <a:pPr marL="742950" lvl="1" indent="-285750" algn="just">
              <a:lnSpc>
                <a:spcPct val="150000"/>
              </a:lnSpc>
              <a:buFont typeface="Arial" panose="020B0604020202020204" pitchFamily="34" charset="0"/>
              <a:buChar char="•"/>
            </a:pPr>
            <a:r>
              <a:rPr lang="fr-FR" dirty="0"/>
              <a:t>Développer une approche hybride de prédiction des catastrophes naturelles basée sur l’apprentissage automatique.</a:t>
            </a:r>
          </a:p>
        </p:txBody>
      </p:sp>
    </p:spTree>
    <p:extLst>
      <p:ext uri="{BB962C8B-B14F-4D97-AF65-F5344CB8AC3E}">
        <p14:creationId xmlns:p14="http://schemas.microsoft.com/office/powerpoint/2010/main" val="13000339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E53D4-5157-7849-96CA-7FCC84CA133C}"/>
              </a:ext>
            </a:extLst>
          </p:cNvPr>
          <p:cNvSpPr>
            <a:spLocks noGrp="1"/>
          </p:cNvSpPr>
          <p:nvPr>
            <p:ph type="title" idx="4294967295"/>
          </p:nvPr>
        </p:nvSpPr>
        <p:spPr>
          <a:xfrm>
            <a:off x="351560" y="97272"/>
            <a:ext cx="7886700" cy="844838"/>
          </a:xfrm>
        </p:spPr>
        <p:txBody>
          <a:bodyPr/>
          <a:lstStyle/>
          <a:p>
            <a:r>
              <a:rPr lang="fr-FR" dirty="0"/>
              <a:t>Publications</a:t>
            </a:r>
          </a:p>
        </p:txBody>
      </p:sp>
      <p:sp>
        <p:nvSpPr>
          <p:cNvPr id="3" name="Espace réservé du contenu 2">
            <a:extLst>
              <a:ext uri="{FF2B5EF4-FFF2-40B4-BE49-F238E27FC236}">
                <a16:creationId xmlns:a16="http://schemas.microsoft.com/office/drawing/2014/main" id="{86B31E38-5BE8-274B-9C8A-59938FC8D9BF}"/>
              </a:ext>
            </a:extLst>
          </p:cNvPr>
          <p:cNvSpPr>
            <a:spLocks noGrp="1"/>
          </p:cNvSpPr>
          <p:nvPr>
            <p:ph idx="1"/>
          </p:nvPr>
        </p:nvSpPr>
        <p:spPr>
          <a:xfrm>
            <a:off x="0" y="1801241"/>
            <a:ext cx="8378824" cy="2343056"/>
          </a:xfrm>
        </p:spPr>
        <p:txBody>
          <a:bodyPr>
            <a:normAutofit fontScale="92500" lnSpcReduction="20000"/>
          </a:bodyPr>
          <a:lstStyle/>
          <a:p>
            <a:pPr marL="884238" indent="-457200" algn="just">
              <a:lnSpc>
                <a:spcPct val="120000"/>
              </a:lnSpc>
              <a:buFont typeface="+mj-lt"/>
              <a:buAutoNum type="arabicPeriod"/>
            </a:pPr>
            <a:r>
              <a:rPr lang="fr-FR" sz="2000" i="1" dirty="0"/>
              <a:t>Masmoudi, M., Lamine, S. B. A. B., </a:t>
            </a:r>
            <a:r>
              <a:rPr lang="fr-FR" sz="2000" i="1" dirty="0" err="1"/>
              <a:t>Zghal</a:t>
            </a:r>
            <a:r>
              <a:rPr lang="fr-FR" sz="2000" i="1" dirty="0"/>
              <a:t>, H. B., </a:t>
            </a:r>
            <a:r>
              <a:rPr lang="fr-FR" sz="2000" i="1" dirty="0" err="1"/>
              <a:t>Karray</a:t>
            </a:r>
            <a:r>
              <a:rPr lang="fr-FR" sz="2000" i="1" dirty="0"/>
              <a:t>, M. H., &amp; </a:t>
            </a:r>
            <a:r>
              <a:rPr lang="fr-FR" sz="2000" i="1" dirty="0" err="1"/>
              <a:t>Archimede</a:t>
            </a:r>
            <a:r>
              <a:rPr lang="fr-FR" sz="2000" i="1" dirty="0"/>
              <a:t>, B. (2018). An </a:t>
            </a:r>
            <a:r>
              <a:rPr lang="fr-FR" sz="2000" i="1" dirty="0" err="1"/>
              <a:t>ontology-based</a:t>
            </a:r>
            <a:r>
              <a:rPr lang="fr-FR" sz="2000" i="1" dirty="0"/>
              <a:t> monitoring system for multi-source </a:t>
            </a:r>
            <a:r>
              <a:rPr lang="fr-FR" sz="2000" i="1" dirty="0" err="1"/>
              <a:t>environmental</a:t>
            </a:r>
            <a:r>
              <a:rPr lang="fr-FR" sz="2000" i="1" dirty="0"/>
              <a:t> observations. </a:t>
            </a:r>
            <a:r>
              <a:rPr lang="fr-FR" sz="2000" b="1" i="1" dirty="0"/>
              <a:t>KES</a:t>
            </a:r>
            <a:r>
              <a:rPr lang="fr-FR" sz="2000" i="1" dirty="0"/>
              <a:t>. pp. 1865-1874. </a:t>
            </a:r>
          </a:p>
          <a:p>
            <a:pPr marL="884238" indent="-457200" algn="just">
              <a:lnSpc>
                <a:spcPct val="120000"/>
              </a:lnSpc>
              <a:buFont typeface="+mj-lt"/>
              <a:buAutoNum type="arabicPeriod"/>
            </a:pPr>
            <a:r>
              <a:rPr lang="fr-FR" sz="2000" i="1" dirty="0" err="1"/>
              <a:t>Masmoudi</a:t>
            </a:r>
            <a:r>
              <a:rPr lang="fr-FR" sz="2000" i="1" dirty="0"/>
              <a:t>, M., </a:t>
            </a:r>
            <a:r>
              <a:rPr lang="fr-FR" sz="2000" i="1" dirty="0" err="1"/>
              <a:t>Taktak</a:t>
            </a:r>
            <a:r>
              <a:rPr lang="fr-FR" sz="2000" i="1" dirty="0"/>
              <a:t>, H., Lamine, S. B. A. B., </a:t>
            </a:r>
            <a:r>
              <a:rPr lang="fr-FR" sz="2000" i="1" dirty="0" err="1"/>
              <a:t>Karray</a:t>
            </a:r>
            <a:r>
              <a:rPr lang="fr-FR" sz="2000" i="1" dirty="0"/>
              <a:t>, M. H., </a:t>
            </a:r>
            <a:r>
              <a:rPr lang="fr-FR" sz="2000" i="1" dirty="0" err="1"/>
              <a:t>Zghal</a:t>
            </a:r>
            <a:r>
              <a:rPr lang="fr-FR" sz="2000" i="1" dirty="0"/>
              <a:t>, H. B., </a:t>
            </a:r>
            <a:r>
              <a:rPr lang="fr-FR" sz="2000" i="1" dirty="0" err="1"/>
              <a:t>Archimede</a:t>
            </a:r>
            <a:r>
              <a:rPr lang="fr-FR" sz="2000" i="1" dirty="0"/>
              <a:t>, B., ... &amp; </a:t>
            </a:r>
            <a:r>
              <a:rPr lang="fr-FR" sz="2000" i="1" dirty="0" err="1"/>
              <a:t>Guegan</a:t>
            </a:r>
            <a:r>
              <a:rPr lang="fr-FR" sz="2000" i="1" dirty="0"/>
              <a:t>, C. G. (2018, </a:t>
            </a:r>
            <a:r>
              <a:rPr lang="fr-FR" sz="2000" i="1" dirty="0" err="1"/>
              <a:t>November</a:t>
            </a:r>
            <a:r>
              <a:rPr lang="fr-FR" sz="2000" i="1" dirty="0"/>
              <a:t>). PREDICAT: A </a:t>
            </a:r>
            <a:r>
              <a:rPr lang="fr-FR" sz="2000" i="1" dirty="0" err="1"/>
              <a:t>Semantic</a:t>
            </a:r>
            <a:r>
              <a:rPr lang="fr-FR" sz="2000" i="1" dirty="0"/>
              <a:t> Service-</a:t>
            </a:r>
            <a:r>
              <a:rPr lang="fr-FR" sz="2000" i="1" dirty="0" err="1"/>
              <a:t>Oriented</a:t>
            </a:r>
            <a:r>
              <a:rPr lang="fr-FR" sz="2000" i="1" dirty="0"/>
              <a:t> Platform for Data </a:t>
            </a:r>
            <a:r>
              <a:rPr lang="fr-FR" sz="2000" i="1" dirty="0" err="1"/>
              <a:t>Interoperability</a:t>
            </a:r>
            <a:r>
              <a:rPr lang="fr-FR" sz="2000" i="1" dirty="0"/>
              <a:t> and </a:t>
            </a:r>
            <a:r>
              <a:rPr lang="fr-FR" sz="2000" i="1" dirty="0" err="1"/>
              <a:t>Linking</a:t>
            </a:r>
            <a:r>
              <a:rPr lang="fr-FR" sz="2000" i="1" dirty="0"/>
              <a:t> in </a:t>
            </a:r>
            <a:r>
              <a:rPr lang="fr-FR" sz="2000" i="1" dirty="0" err="1"/>
              <a:t>Earth</a:t>
            </a:r>
            <a:r>
              <a:rPr lang="fr-FR" sz="2000" i="1" dirty="0"/>
              <a:t> Observation and </a:t>
            </a:r>
            <a:r>
              <a:rPr lang="fr-FR" sz="2000" i="1" dirty="0" err="1"/>
              <a:t>Disaster</a:t>
            </a:r>
            <a:r>
              <a:rPr lang="fr-FR" sz="2000" i="1" dirty="0"/>
              <a:t> </a:t>
            </a:r>
            <a:r>
              <a:rPr lang="fr-FR" sz="2000" i="1" dirty="0" err="1"/>
              <a:t>Prediction</a:t>
            </a:r>
            <a:r>
              <a:rPr lang="fr-FR" sz="2000" i="1" dirty="0"/>
              <a:t>. </a:t>
            </a:r>
            <a:r>
              <a:rPr lang="fr-FR" sz="2000" b="1" i="1" dirty="0"/>
              <a:t>IEEE SOCA. </a:t>
            </a:r>
            <a:r>
              <a:rPr lang="fr-FR" sz="2000" i="1" dirty="0"/>
              <a:t>pp. 194-201</a:t>
            </a:r>
          </a:p>
          <a:p>
            <a:pPr marL="427038" indent="0" algn="just">
              <a:lnSpc>
                <a:spcPct val="120000"/>
              </a:lnSpc>
              <a:buNone/>
            </a:pPr>
            <a:endParaRPr lang="fr-FR" sz="1900" i="1" dirty="0"/>
          </a:p>
          <a:p>
            <a:endParaRPr lang="fr-FR" dirty="0"/>
          </a:p>
        </p:txBody>
      </p:sp>
    </p:spTree>
    <p:extLst>
      <p:ext uri="{BB962C8B-B14F-4D97-AF65-F5344CB8AC3E}">
        <p14:creationId xmlns:p14="http://schemas.microsoft.com/office/powerpoint/2010/main" val="17864016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E5916A0-1B24-D641-A132-C6366CE45282}"/>
              </a:ext>
            </a:extLst>
          </p:cNvPr>
          <p:cNvSpPr>
            <a:spLocks noGrp="1"/>
          </p:cNvSpPr>
          <p:nvPr>
            <p:ph idx="1"/>
          </p:nvPr>
        </p:nvSpPr>
        <p:spPr>
          <a:xfrm>
            <a:off x="762000" y="2124863"/>
            <a:ext cx="8382000" cy="4131733"/>
          </a:xfrm>
        </p:spPr>
        <p:txBody>
          <a:bodyPr>
            <a:normAutofit/>
          </a:bodyPr>
          <a:lstStyle/>
          <a:p>
            <a:r>
              <a:rPr lang="fr-FR" sz="2000" dirty="0"/>
              <a:t>Contexte général et verrous scientifiques</a:t>
            </a:r>
          </a:p>
          <a:p>
            <a:endParaRPr lang="fr-FR" sz="2000" dirty="0"/>
          </a:p>
          <a:p>
            <a:r>
              <a:rPr lang="fr-FR" sz="2000" dirty="0"/>
              <a:t>Architecture de la plateforme PREDICAT</a:t>
            </a:r>
          </a:p>
          <a:p>
            <a:endParaRPr lang="fr-FR" sz="2000" dirty="0"/>
          </a:p>
          <a:p>
            <a:r>
              <a:rPr lang="fr-FR" sz="2000" dirty="0"/>
              <a:t>L’ontologie proposée </a:t>
            </a:r>
            <a:r>
              <a:rPr lang="fr-FR" sz="2000" dirty="0" err="1"/>
              <a:t>MEMOn</a:t>
            </a:r>
            <a:endParaRPr lang="fr-FR" sz="2000" dirty="0"/>
          </a:p>
          <a:p>
            <a:endParaRPr lang="fr-FR" sz="2000" dirty="0"/>
          </a:p>
          <a:p>
            <a:r>
              <a:rPr lang="fr-FR" sz="2000" dirty="0"/>
              <a:t>Conclusions et travaux futurs</a:t>
            </a:r>
          </a:p>
        </p:txBody>
      </p:sp>
      <p:sp>
        <p:nvSpPr>
          <p:cNvPr id="4" name="Titre 3">
            <a:extLst>
              <a:ext uri="{FF2B5EF4-FFF2-40B4-BE49-F238E27FC236}">
                <a16:creationId xmlns:a16="http://schemas.microsoft.com/office/drawing/2014/main" id="{F88CA05E-94FC-E245-AE93-586E94E6C67E}"/>
              </a:ext>
            </a:extLst>
          </p:cNvPr>
          <p:cNvSpPr>
            <a:spLocks noGrp="1"/>
          </p:cNvSpPr>
          <p:nvPr>
            <p:ph type="title"/>
          </p:nvPr>
        </p:nvSpPr>
        <p:spPr/>
        <p:txBody>
          <a:bodyPr/>
          <a:lstStyle/>
          <a:p>
            <a:r>
              <a:rPr lang="fr-FR" dirty="0"/>
              <a:t>Plan</a:t>
            </a:r>
          </a:p>
        </p:txBody>
      </p:sp>
    </p:spTree>
    <p:extLst>
      <p:ext uri="{BB962C8B-B14F-4D97-AF65-F5344CB8AC3E}">
        <p14:creationId xmlns:p14="http://schemas.microsoft.com/office/powerpoint/2010/main" val="41689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accent2"/>
                                      </p:to>
                                    </p:animClr>
                                    <p:animClr clrSpc="rgb" dir="cw">
                                      <p:cBhvr>
                                        <p:cTn id="7" dur="500" fill="hold"/>
                                        <p:tgtEl>
                                          <p:spTgt spid="5">
                                            <p:txEl>
                                              <p:pRg st="0" end="0"/>
                                            </p:txEl>
                                          </p:spTgt>
                                        </p:tgtEl>
                                        <p:attrNameLst>
                                          <p:attrName>fillcolor</p:attrName>
                                        </p:attrNameLst>
                                      </p:cBhvr>
                                      <p:to>
                                        <a:schemeClr val="accent2"/>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787078" y="1815999"/>
            <a:ext cx="8228649" cy="1078321"/>
          </a:xfrm>
        </p:spPr>
        <p:txBody>
          <a:bodyPr>
            <a:normAutofit/>
          </a:bodyPr>
          <a:lstStyle/>
          <a:p>
            <a:r>
              <a:rPr lang="fr-FR" sz="2928" b="1" dirty="0">
                <a:solidFill>
                  <a:schemeClr val="tx2"/>
                </a:solidFill>
                <a:latin typeface="Arial" panose="020B0604020202020204" pitchFamily="34" charset="0"/>
                <a:cs typeface="Arial" panose="020B0604020202020204" pitchFamily="34" charset="0"/>
              </a:rPr>
              <a:t>Merci pour votre attention!</a:t>
            </a:r>
          </a:p>
        </p:txBody>
      </p:sp>
      <p:sp>
        <p:nvSpPr>
          <p:cNvPr id="4" name="ZoneTexte 3">
            <a:extLst>
              <a:ext uri="{FF2B5EF4-FFF2-40B4-BE49-F238E27FC236}">
                <a16:creationId xmlns:a16="http://schemas.microsoft.com/office/drawing/2014/main" id="{43DB4A24-DC16-A542-AD2D-D84B69791F2B}"/>
              </a:ext>
            </a:extLst>
          </p:cNvPr>
          <p:cNvSpPr txBox="1"/>
          <p:nvPr/>
        </p:nvSpPr>
        <p:spPr>
          <a:xfrm>
            <a:off x="787078" y="4109663"/>
            <a:ext cx="6084777" cy="923330"/>
          </a:xfrm>
          <a:prstGeom prst="rect">
            <a:avLst/>
          </a:prstGeom>
          <a:noFill/>
        </p:spPr>
        <p:txBody>
          <a:bodyPr wrap="square" rtlCol="0">
            <a:spAutoFit/>
          </a:bodyPr>
          <a:lstStyle/>
          <a:p>
            <a:r>
              <a:rPr lang="en-US" dirty="0"/>
              <a:t>|</a:t>
            </a:r>
            <a:r>
              <a:rPr lang="en-US" b="1" dirty="0"/>
              <a:t>Maroua MASMOUDI</a:t>
            </a:r>
            <a:r>
              <a:rPr lang="en-US" dirty="0"/>
              <a:t>                                              </a:t>
            </a:r>
            <a:br>
              <a:rPr lang="en-US" dirty="0"/>
            </a:br>
            <a:r>
              <a:rPr lang="en-US" dirty="0"/>
              <a:t>|</a:t>
            </a:r>
            <a:r>
              <a:rPr lang="en-US" dirty="0" err="1"/>
              <a:t>Phd</a:t>
            </a:r>
            <a:r>
              <a:rPr lang="en-US" dirty="0"/>
              <a:t> Student.</a:t>
            </a:r>
          </a:p>
          <a:p>
            <a:r>
              <a:rPr lang="en-US" dirty="0"/>
              <a:t>|e-mail: </a:t>
            </a:r>
            <a:r>
              <a:rPr lang="en-US" dirty="0">
                <a:hlinkClick r:id="rId2"/>
              </a:rPr>
              <a:t>maroua.masmoudi@enit.fr</a:t>
            </a:r>
            <a:endParaRPr lang="en-US" dirty="0"/>
          </a:p>
        </p:txBody>
      </p:sp>
      <p:pic>
        <p:nvPicPr>
          <p:cNvPr id="8" name="Image 7" descr="ENIT_fondblanc copie.jpg">
            <a:extLst>
              <a:ext uri="{FF2B5EF4-FFF2-40B4-BE49-F238E27FC236}">
                <a16:creationId xmlns:a16="http://schemas.microsoft.com/office/drawing/2014/main" id="{492CCC16-E7C9-434C-944C-057DD8F8FC1F}"/>
              </a:ext>
            </a:extLst>
          </p:cNvPr>
          <p:cNvPicPr>
            <a:picLocks noChangeAspect="1"/>
          </p:cNvPicPr>
          <p:nvPr/>
        </p:nvPicPr>
        <p:blipFill>
          <a:blip r:embed="rId3">
            <a:extLst>
              <a:ext uri="{28A0092B-C50C-407E-A947-70E740481C1C}">
                <a14:useLocalDpi xmlns:a14="http://schemas.microsoft.com/office/drawing/2010/main" val="0"/>
              </a:ext>
            </a:extLst>
          </a:blip>
          <a:srcRect l="15279" t="19949" r="17130" b="26753"/>
          <a:stretch>
            <a:fillRect/>
          </a:stretch>
        </p:blipFill>
        <p:spPr bwMode="auto">
          <a:xfrm>
            <a:off x="251520" y="267224"/>
            <a:ext cx="1982176" cy="510704"/>
          </a:xfrm>
          <a:prstGeom prst="rect">
            <a:avLst/>
          </a:prstGeom>
          <a:noFill/>
          <a:ln>
            <a:noFill/>
          </a:ln>
          <a:effectLst>
            <a:outerShdw blurRad="50800" dist="63500"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PFIA 2019">
            <a:extLst>
              <a:ext uri="{FF2B5EF4-FFF2-40B4-BE49-F238E27FC236}">
                <a16:creationId xmlns:a16="http://schemas.microsoft.com/office/drawing/2014/main" id="{1C7EFDF5-7767-40CD-A037-A1559E6A0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850" y="103239"/>
            <a:ext cx="822991" cy="82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2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9D7AC-3497-4B47-B464-D22FBD5B952C}"/>
              </a:ext>
            </a:extLst>
          </p:cNvPr>
          <p:cNvSpPr>
            <a:spLocks noGrp="1"/>
          </p:cNvSpPr>
          <p:nvPr>
            <p:ph type="title" idx="4294967295"/>
          </p:nvPr>
        </p:nvSpPr>
        <p:spPr>
          <a:xfrm>
            <a:off x="308943" y="202066"/>
            <a:ext cx="8229600" cy="684113"/>
          </a:xfrm>
        </p:spPr>
        <p:txBody>
          <a:bodyPr/>
          <a:lstStyle/>
          <a:p>
            <a:r>
              <a:rPr lang="en-US" dirty="0" err="1"/>
              <a:t>Contexte</a:t>
            </a:r>
            <a:r>
              <a:rPr lang="en-US" dirty="0"/>
              <a:t> </a:t>
            </a:r>
            <a:r>
              <a:rPr lang="en-US" dirty="0" err="1"/>
              <a:t>général</a:t>
            </a:r>
            <a:endParaRPr lang="en-US" dirty="0"/>
          </a:p>
        </p:txBody>
      </p:sp>
      <p:pic>
        <p:nvPicPr>
          <p:cNvPr id="3" name="Image 2">
            <a:extLst>
              <a:ext uri="{FF2B5EF4-FFF2-40B4-BE49-F238E27FC236}">
                <a16:creationId xmlns:a16="http://schemas.microsoft.com/office/drawing/2014/main" id="{48F118D4-2F3C-4BED-BCA6-274925CB3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657" y="2859481"/>
            <a:ext cx="1586789" cy="1586789"/>
          </a:xfrm>
          <a:prstGeom prst="rect">
            <a:avLst/>
          </a:prstGeom>
        </p:spPr>
      </p:pic>
      <p:pic>
        <p:nvPicPr>
          <p:cNvPr id="4" name="Image 3">
            <a:extLst>
              <a:ext uri="{FF2B5EF4-FFF2-40B4-BE49-F238E27FC236}">
                <a16:creationId xmlns:a16="http://schemas.microsoft.com/office/drawing/2014/main" id="{71EE5CFF-8B93-4E07-8608-CF407BD2A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59" y="3777802"/>
            <a:ext cx="1332503" cy="949901"/>
          </a:xfrm>
          <a:prstGeom prst="ellipse">
            <a:avLst/>
          </a:prstGeom>
          <a:ln>
            <a:noFill/>
          </a:ln>
          <a:effectLst>
            <a:softEdge rad="112500"/>
          </a:effectLst>
        </p:spPr>
      </p:pic>
      <p:pic>
        <p:nvPicPr>
          <p:cNvPr id="5" name="Image 4">
            <a:extLst>
              <a:ext uri="{FF2B5EF4-FFF2-40B4-BE49-F238E27FC236}">
                <a16:creationId xmlns:a16="http://schemas.microsoft.com/office/drawing/2014/main" id="{B3BED220-2ED8-49E9-AB5B-1152C40697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662" y="1640390"/>
            <a:ext cx="1272426" cy="907957"/>
          </a:xfrm>
          <a:prstGeom prst="ellipse">
            <a:avLst/>
          </a:prstGeom>
          <a:ln>
            <a:noFill/>
          </a:ln>
          <a:effectLst>
            <a:softEdge rad="112500"/>
          </a:effectLst>
        </p:spPr>
      </p:pic>
      <p:pic>
        <p:nvPicPr>
          <p:cNvPr id="6" name="Image 5">
            <a:extLst>
              <a:ext uri="{FF2B5EF4-FFF2-40B4-BE49-F238E27FC236}">
                <a16:creationId xmlns:a16="http://schemas.microsoft.com/office/drawing/2014/main" id="{0D1BA754-B89B-4C11-BAED-74DE144E3B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04" y="2350321"/>
            <a:ext cx="1408462" cy="1004051"/>
          </a:xfrm>
          <a:prstGeom prst="ellipse">
            <a:avLst/>
          </a:prstGeom>
          <a:ln>
            <a:noFill/>
          </a:ln>
          <a:effectLst>
            <a:softEdge rad="112500"/>
          </a:effectLst>
        </p:spPr>
      </p:pic>
      <p:pic>
        <p:nvPicPr>
          <p:cNvPr id="7" name="Picture 2" descr="Résultat de recherche d'images pour &quot;disaster&quot;">
            <a:extLst>
              <a:ext uri="{FF2B5EF4-FFF2-40B4-BE49-F238E27FC236}">
                <a16:creationId xmlns:a16="http://schemas.microsoft.com/office/drawing/2014/main" id="{B27E5B26-84E8-4C8A-8F2B-05527DEDE2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2689" y="4190878"/>
            <a:ext cx="1294537" cy="9297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Résultat de recherche d'images pour &quot;disaster&quot;">
            <a:extLst>
              <a:ext uri="{FF2B5EF4-FFF2-40B4-BE49-F238E27FC236}">
                <a16:creationId xmlns:a16="http://schemas.microsoft.com/office/drawing/2014/main" id="{68EAD8CF-F5C8-4535-B309-43C82F1BC1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2001" y="3155606"/>
            <a:ext cx="1255247" cy="8923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Espace réservé du contenu 10">
            <a:extLst>
              <a:ext uri="{FF2B5EF4-FFF2-40B4-BE49-F238E27FC236}">
                <a16:creationId xmlns:a16="http://schemas.microsoft.com/office/drawing/2014/main" id="{B0E2F026-B692-4CCF-90E1-7BC1FA882E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5580" y="4514117"/>
            <a:ext cx="1282983" cy="914601"/>
          </a:xfrm>
          <a:prstGeom prst="ellipse">
            <a:avLst/>
          </a:prstGeom>
          <a:ln>
            <a:noFill/>
          </a:ln>
          <a:effectLst>
            <a:softEdge rad="112500"/>
          </a:effectLst>
        </p:spPr>
      </p:pic>
      <p:pic>
        <p:nvPicPr>
          <p:cNvPr id="10" name="Picture 2" descr="Résultat de recherche d'images pour &quot;disaster&quot;">
            <a:extLst>
              <a:ext uri="{FF2B5EF4-FFF2-40B4-BE49-F238E27FC236}">
                <a16:creationId xmlns:a16="http://schemas.microsoft.com/office/drawing/2014/main" id="{E010C0A9-6323-4E88-B097-BF0AEE7DFB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2870" y="2082801"/>
            <a:ext cx="1274656" cy="8168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6B85FD8-D0A0-468D-B647-45ED09FE5B92}"/>
              </a:ext>
            </a:extLst>
          </p:cNvPr>
          <p:cNvSpPr txBox="1"/>
          <p:nvPr/>
        </p:nvSpPr>
        <p:spPr>
          <a:xfrm>
            <a:off x="3108960" y="2837181"/>
            <a:ext cx="761299" cy="276999"/>
          </a:xfrm>
          <a:prstGeom prst="rect">
            <a:avLst/>
          </a:prstGeom>
          <a:noFill/>
        </p:spPr>
        <p:txBody>
          <a:bodyPr wrap="none" rtlCol="0">
            <a:spAutoFit/>
          </a:bodyPr>
          <a:lstStyle/>
          <a:p>
            <a:r>
              <a:rPr lang="fr-FR" sz="1200" dirty="0">
                <a:latin typeface="Cambria" panose="02040503050406030204" pitchFamily="18" charset="0"/>
                <a:ea typeface="Cambria" panose="02040503050406030204" pitchFamily="18" charset="0"/>
              </a:rPr>
              <a:t>Cyclones</a:t>
            </a:r>
          </a:p>
        </p:txBody>
      </p:sp>
      <p:sp>
        <p:nvSpPr>
          <p:cNvPr id="12" name="ZoneTexte 11">
            <a:extLst>
              <a:ext uri="{FF2B5EF4-FFF2-40B4-BE49-F238E27FC236}">
                <a16:creationId xmlns:a16="http://schemas.microsoft.com/office/drawing/2014/main" id="{4069F2D4-5592-47F9-97E8-430F12BFB4F9}"/>
              </a:ext>
            </a:extLst>
          </p:cNvPr>
          <p:cNvSpPr txBox="1"/>
          <p:nvPr/>
        </p:nvSpPr>
        <p:spPr>
          <a:xfrm>
            <a:off x="294639" y="3305811"/>
            <a:ext cx="939231" cy="276999"/>
          </a:xfrm>
          <a:prstGeom prst="rect">
            <a:avLst/>
          </a:prstGeom>
          <a:noFill/>
        </p:spPr>
        <p:txBody>
          <a:bodyPr wrap="none" rtlCol="0">
            <a:spAutoFit/>
          </a:bodyPr>
          <a:lstStyle/>
          <a:p>
            <a:r>
              <a:rPr lang="fr-FR" sz="1200" dirty="0">
                <a:latin typeface="Cambria" panose="02040503050406030204" pitchFamily="18" charset="0"/>
                <a:ea typeface="Cambria" panose="02040503050406030204" pitchFamily="18" charset="0"/>
              </a:rPr>
              <a:t>Tourbillons</a:t>
            </a:r>
          </a:p>
        </p:txBody>
      </p:sp>
      <p:sp>
        <p:nvSpPr>
          <p:cNvPr id="13" name="ZoneTexte 12">
            <a:extLst>
              <a:ext uri="{FF2B5EF4-FFF2-40B4-BE49-F238E27FC236}">
                <a16:creationId xmlns:a16="http://schemas.microsoft.com/office/drawing/2014/main" id="{F7269038-951A-4C8C-B8BE-C8FBF62E0FA4}"/>
              </a:ext>
            </a:extLst>
          </p:cNvPr>
          <p:cNvSpPr txBox="1"/>
          <p:nvPr/>
        </p:nvSpPr>
        <p:spPr>
          <a:xfrm>
            <a:off x="1503679" y="2477771"/>
            <a:ext cx="1157689" cy="276999"/>
          </a:xfrm>
          <a:prstGeom prst="rect">
            <a:avLst/>
          </a:prstGeom>
          <a:noFill/>
        </p:spPr>
        <p:txBody>
          <a:bodyPr wrap="none" rtlCol="0">
            <a:spAutoFit/>
          </a:bodyPr>
          <a:lstStyle/>
          <a:p>
            <a:r>
              <a:rPr lang="fr-FR" sz="1200" dirty="0">
                <a:latin typeface="Cambria" panose="02040503050406030204" pitchFamily="18" charset="0"/>
                <a:ea typeface="Cambria" panose="02040503050406030204" pitchFamily="18" charset="0"/>
              </a:rPr>
              <a:t>Désertification</a:t>
            </a:r>
          </a:p>
        </p:txBody>
      </p:sp>
      <p:sp>
        <p:nvSpPr>
          <p:cNvPr id="14" name="ZoneTexte 13">
            <a:extLst>
              <a:ext uri="{FF2B5EF4-FFF2-40B4-BE49-F238E27FC236}">
                <a16:creationId xmlns:a16="http://schemas.microsoft.com/office/drawing/2014/main" id="{B3C576D2-5A55-4700-85D5-661BAA26B929}"/>
              </a:ext>
            </a:extLst>
          </p:cNvPr>
          <p:cNvSpPr txBox="1"/>
          <p:nvPr/>
        </p:nvSpPr>
        <p:spPr>
          <a:xfrm>
            <a:off x="449579" y="4615181"/>
            <a:ext cx="978153" cy="276999"/>
          </a:xfrm>
          <a:prstGeom prst="rect">
            <a:avLst/>
          </a:prstGeom>
          <a:noFill/>
        </p:spPr>
        <p:txBody>
          <a:bodyPr wrap="none" rtlCol="0">
            <a:spAutoFit/>
          </a:bodyPr>
          <a:lstStyle/>
          <a:p>
            <a:r>
              <a:rPr lang="fr-FR" sz="1200" dirty="0">
                <a:latin typeface="Cambria" panose="02040503050406030204" pitchFamily="18" charset="0"/>
                <a:ea typeface="Cambria" panose="02040503050406030204" pitchFamily="18" charset="0"/>
              </a:rPr>
              <a:t>Inondations</a:t>
            </a:r>
          </a:p>
        </p:txBody>
      </p:sp>
      <p:sp>
        <p:nvSpPr>
          <p:cNvPr id="15" name="ZoneTexte 14">
            <a:extLst>
              <a:ext uri="{FF2B5EF4-FFF2-40B4-BE49-F238E27FC236}">
                <a16:creationId xmlns:a16="http://schemas.microsoft.com/office/drawing/2014/main" id="{07FC1DBF-0914-4DB9-8282-520913AD7A5B}"/>
              </a:ext>
            </a:extLst>
          </p:cNvPr>
          <p:cNvSpPr txBox="1"/>
          <p:nvPr/>
        </p:nvSpPr>
        <p:spPr>
          <a:xfrm>
            <a:off x="1457959" y="5398855"/>
            <a:ext cx="1401922" cy="276999"/>
          </a:xfrm>
          <a:prstGeom prst="rect">
            <a:avLst/>
          </a:prstGeom>
          <a:noFill/>
        </p:spPr>
        <p:txBody>
          <a:bodyPr wrap="none" rtlCol="0">
            <a:spAutoFit/>
          </a:bodyPr>
          <a:lstStyle/>
          <a:p>
            <a:r>
              <a:rPr lang="fr-FR" sz="1200" dirty="0">
                <a:latin typeface="Cambria" panose="02040503050406030204" pitchFamily="18" charset="0"/>
                <a:ea typeface="Cambria" panose="02040503050406030204" pitchFamily="18" charset="0"/>
              </a:rPr>
              <a:t>Tempêtes de neige</a:t>
            </a:r>
          </a:p>
        </p:txBody>
      </p:sp>
      <p:sp>
        <p:nvSpPr>
          <p:cNvPr id="16" name="ZoneTexte 15">
            <a:extLst>
              <a:ext uri="{FF2B5EF4-FFF2-40B4-BE49-F238E27FC236}">
                <a16:creationId xmlns:a16="http://schemas.microsoft.com/office/drawing/2014/main" id="{F111D9BC-63ED-4F7A-A0CB-75DEA97D8989}"/>
              </a:ext>
            </a:extLst>
          </p:cNvPr>
          <p:cNvSpPr txBox="1"/>
          <p:nvPr/>
        </p:nvSpPr>
        <p:spPr>
          <a:xfrm>
            <a:off x="3280410" y="5086435"/>
            <a:ext cx="819455" cy="276999"/>
          </a:xfrm>
          <a:prstGeom prst="rect">
            <a:avLst/>
          </a:prstGeom>
          <a:noFill/>
        </p:spPr>
        <p:txBody>
          <a:bodyPr wrap="none" rtlCol="0">
            <a:spAutoFit/>
          </a:bodyPr>
          <a:lstStyle/>
          <a:p>
            <a:r>
              <a:rPr lang="en-US" sz="1200" dirty="0">
                <a:latin typeface="Cambria" panose="02040503050406030204" pitchFamily="18" charset="0"/>
                <a:ea typeface="Cambria" panose="02040503050406030204" pitchFamily="18" charset="0"/>
              </a:rPr>
              <a:t>Incendies</a:t>
            </a:r>
          </a:p>
        </p:txBody>
      </p:sp>
      <p:sp>
        <p:nvSpPr>
          <p:cNvPr id="17" name="ZoneTexte 16">
            <a:extLst>
              <a:ext uri="{FF2B5EF4-FFF2-40B4-BE49-F238E27FC236}">
                <a16:creationId xmlns:a16="http://schemas.microsoft.com/office/drawing/2014/main" id="{937EA684-3D63-42EE-A128-CAD94BA55D42}"/>
              </a:ext>
            </a:extLst>
          </p:cNvPr>
          <p:cNvSpPr txBox="1"/>
          <p:nvPr/>
        </p:nvSpPr>
        <p:spPr>
          <a:xfrm>
            <a:off x="3379470" y="3992965"/>
            <a:ext cx="715260" cy="276999"/>
          </a:xfrm>
          <a:prstGeom prst="rect">
            <a:avLst/>
          </a:prstGeom>
          <a:noFill/>
        </p:spPr>
        <p:txBody>
          <a:bodyPr wrap="none" rtlCol="0">
            <a:spAutoFit/>
          </a:bodyPr>
          <a:lstStyle/>
          <a:p>
            <a:r>
              <a:rPr lang="fr-FR" sz="1200" dirty="0">
                <a:latin typeface="Cambria" panose="02040503050406030204" pitchFamily="18" charset="0"/>
                <a:ea typeface="Cambria" panose="02040503050406030204" pitchFamily="18" charset="0"/>
              </a:rPr>
              <a:t>Séismes</a:t>
            </a:r>
          </a:p>
        </p:txBody>
      </p:sp>
      <p:sp>
        <p:nvSpPr>
          <p:cNvPr id="18" name="ZoneTexte 17">
            <a:extLst>
              <a:ext uri="{FF2B5EF4-FFF2-40B4-BE49-F238E27FC236}">
                <a16:creationId xmlns:a16="http://schemas.microsoft.com/office/drawing/2014/main" id="{FC2AC8AC-72F5-481B-A39A-BC455509FD1B}"/>
              </a:ext>
            </a:extLst>
          </p:cNvPr>
          <p:cNvSpPr txBox="1"/>
          <p:nvPr/>
        </p:nvSpPr>
        <p:spPr>
          <a:xfrm>
            <a:off x="4802677" y="4994910"/>
            <a:ext cx="4219402" cy="507831"/>
          </a:xfrm>
          <a:prstGeom prst="rect">
            <a:avLst/>
          </a:prstGeom>
          <a:noFill/>
        </p:spPr>
        <p:txBody>
          <a:bodyPr wrap="square" rtlCol="0">
            <a:spAutoFit/>
          </a:bodyPr>
          <a:lstStyle/>
          <a:p>
            <a:r>
              <a:rPr lang="fr-FR" sz="1350" dirty="0">
                <a:latin typeface="Cambria" panose="02040503050406030204" pitchFamily="18" charset="0"/>
                <a:ea typeface="Cambria" panose="02040503050406030204" pitchFamily="18" charset="0"/>
              </a:rPr>
              <a:t>Figure: Nombre de catastrophes naturelles enregistrées</a:t>
            </a:r>
          </a:p>
        </p:txBody>
      </p:sp>
      <p:sp>
        <p:nvSpPr>
          <p:cNvPr id="20" name="ZoneTexte 19">
            <a:extLst>
              <a:ext uri="{FF2B5EF4-FFF2-40B4-BE49-F238E27FC236}">
                <a16:creationId xmlns:a16="http://schemas.microsoft.com/office/drawing/2014/main" id="{73A1E57F-6F15-4594-B874-EE8D7C618EB4}"/>
              </a:ext>
            </a:extLst>
          </p:cNvPr>
          <p:cNvSpPr txBox="1"/>
          <p:nvPr/>
        </p:nvSpPr>
        <p:spPr>
          <a:xfrm>
            <a:off x="5823863" y="1839085"/>
            <a:ext cx="1563248" cy="253916"/>
          </a:xfrm>
          <a:prstGeom prst="rect">
            <a:avLst/>
          </a:prstGeom>
          <a:noFill/>
        </p:spPr>
        <p:txBody>
          <a:bodyPr wrap="none" rtlCol="0">
            <a:spAutoFit/>
          </a:bodyPr>
          <a:lstStyle/>
          <a:p>
            <a:r>
              <a:rPr lang="en-US" sz="1050" dirty="0"/>
              <a:t>Source: EMDAT database</a:t>
            </a:r>
          </a:p>
        </p:txBody>
      </p:sp>
      <p:pic>
        <p:nvPicPr>
          <p:cNvPr id="21" name="Picture 2" descr="RÃ©sultat de recherche d'images pour &quot;dÃ©gats des catastrophes naturelles&quot;">
            <a:extLst>
              <a:ext uri="{FF2B5EF4-FFF2-40B4-BE49-F238E27FC236}">
                <a16:creationId xmlns:a16="http://schemas.microsoft.com/office/drawing/2014/main" id="{B7E95819-C1BD-41EF-8B78-C4B4007A13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8439" y="2062162"/>
            <a:ext cx="1386407" cy="8677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4" descr="RÃ©sultat de recherche d'images pour &quot;dÃ©gats des catastrophes naturelles&quot;">
            <a:extLst>
              <a:ext uri="{FF2B5EF4-FFF2-40B4-BE49-F238E27FC236}">
                <a16:creationId xmlns:a16="http://schemas.microsoft.com/office/drawing/2014/main" id="{6887EE0A-AC4D-4E45-9617-FECABE2D9A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2424828"/>
            <a:ext cx="1280160" cy="851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6" descr="Image associÃ©e">
            <a:extLst>
              <a:ext uri="{FF2B5EF4-FFF2-40B4-BE49-F238E27FC236}">
                <a16:creationId xmlns:a16="http://schemas.microsoft.com/office/drawing/2014/main" id="{6967B673-EB90-447C-8D5E-3F33FC75FB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3997" y="4558904"/>
            <a:ext cx="1273146" cy="8398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Image 25">
            <a:extLst>
              <a:ext uri="{FF2B5EF4-FFF2-40B4-BE49-F238E27FC236}">
                <a16:creationId xmlns:a16="http://schemas.microsoft.com/office/drawing/2014/main" id="{1224A040-60FA-4767-8843-9CBB7A011D57}"/>
              </a:ext>
            </a:extLst>
          </p:cNvPr>
          <p:cNvPicPr>
            <a:picLocks noChangeAspect="1"/>
          </p:cNvPicPr>
          <p:nvPr/>
        </p:nvPicPr>
        <p:blipFill>
          <a:blip r:embed="rId14"/>
          <a:stretch>
            <a:fillRect/>
          </a:stretch>
        </p:blipFill>
        <p:spPr>
          <a:xfrm>
            <a:off x="4676503" y="2135010"/>
            <a:ext cx="4302034" cy="2846166"/>
          </a:xfrm>
          <a:prstGeom prst="rect">
            <a:avLst/>
          </a:prstGeom>
        </p:spPr>
      </p:pic>
    </p:spTree>
    <p:extLst>
      <p:ext uri="{BB962C8B-B14F-4D97-AF65-F5344CB8AC3E}">
        <p14:creationId xmlns:p14="http://schemas.microsoft.com/office/powerpoint/2010/main" val="39595213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ZoneTexte 82">
            <a:extLst>
              <a:ext uri="{FF2B5EF4-FFF2-40B4-BE49-F238E27FC236}">
                <a16:creationId xmlns:a16="http://schemas.microsoft.com/office/drawing/2014/main" id="{262CF68F-D0C6-4A86-92F4-6F31823CEF97}"/>
              </a:ext>
            </a:extLst>
          </p:cNvPr>
          <p:cNvSpPr txBox="1"/>
          <p:nvPr/>
        </p:nvSpPr>
        <p:spPr>
          <a:xfrm>
            <a:off x="0" y="4228097"/>
            <a:ext cx="1581662" cy="646331"/>
          </a:xfrm>
          <a:prstGeom prst="rect">
            <a:avLst/>
          </a:prstGeom>
          <a:noFill/>
        </p:spPr>
        <p:txBody>
          <a:bodyPr wrap="square" rtlCol="0">
            <a:spAutoFit/>
          </a:bodyPr>
          <a:lstStyle/>
          <a:p>
            <a:r>
              <a:rPr lang="fr-FR" sz="1200" dirty="0">
                <a:solidFill>
                  <a:srgbClr val="000000"/>
                </a:solidFill>
                <a:latin typeface="Cambria" panose="02040503050406030204" pitchFamily="18" charset="0"/>
                <a:ea typeface="Cambria" panose="02040503050406030204" pitchFamily="18" charset="0"/>
              </a:rPr>
              <a:t>Données marines, atmosphériques </a:t>
            </a:r>
            <a:br>
              <a:rPr lang="fr-FR" sz="1200" dirty="0">
                <a:solidFill>
                  <a:srgbClr val="000000"/>
                </a:solidFill>
                <a:latin typeface="Cambria" panose="02040503050406030204" pitchFamily="18" charset="0"/>
                <a:ea typeface="Cambria" panose="02040503050406030204" pitchFamily="18" charset="0"/>
              </a:rPr>
            </a:br>
            <a:r>
              <a:rPr lang="fr-FR" sz="1200" dirty="0">
                <a:solidFill>
                  <a:srgbClr val="000000"/>
                </a:solidFill>
                <a:latin typeface="Cambria" panose="02040503050406030204" pitchFamily="18" charset="0"/>
                <a:ea typeface="Cambria" panose="02040503050406030204" pitchFamily="18" charset="0"/>
              </a:rPr>
              <a:t>et </a:t>
            </a:r>
            <a:r>
              <a:rPr lang="fr-FR" sz="1200" dirty="0" err="1">
                <a:solidFill>
                  <a:srgbClr val="000000"/>
                </a:solidFill>
                <a:latin typeface="Cambria" panose="02040503050406030204" pitchFamily="18" charset="0"/>
                <a:ea typeface="Cambria" panose="02040503050406030204" pitchFamily="18" charset="0"/>
              </a:rPr>
              <a:t>biogéophysiques</a:t>
            </a:r>
            <a:r>
              <a:rPr lang="fr-FR" sz="1200" dirty="0">
                <a:solidFill>
                  <a:srgbClr val="000000"/>
                </a:solidFill>
                <a:latin typeface="Cambria" panose="02040503050406030204" pitchFamily="18" charset="0"/>
                <a:ea typeface="Cambria" panose="02040503050406030204" pitchFamily="18" charset="0"/>
              </a:rPr>
              <a:t>.</a:t>
            </a:r>
          </a:p>
        </p:txBody>
      </p:sp>
      <p:pic>
        <p:nvPicPr>
          <p:cNvPr id="3" name="Picture 12" descr="RÃ©sultat de recherche d'images pour &quot;copernicus atmosphere logo&quot;">
            <a:extLst>
              <a:ext uri="{FF2B5EF4-FFF2-40B4-BE49-F238E27FC236}">
                <a16:creationId xmlns:a16="http://schemas.microsoft.com/office/drawing/2014/main" id="{B57E7D16-DD4E-46C0-8680-D452351B9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685"/>
          <a:stretch/>
        </p:blipFill>
        <p:spPr bwMode="auto">
          <a:xfrm>
            <a:off x="2208439" y="4393384"/>
            <a:ext cx="689091" cy="338614"/>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79D89D18-303B-4EBF-B112-2DCF742CD5D2}"/>
              </a:ext>
            </a:extLst>
          </p:cNvPr>
          <p:cNvSpPr/>
          <p:nvPr/>
        </p:nvSpPr>
        <p:spPr>
          <a:xfrm>
            <a:off x="3156286" y="2424156"/>
            <a:ext cx="2329292" cy="19330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Double flèche horizontale 24">
            <a:extLst>
              <a:ext uri="{FF2B5EF4-FFF2-40B4-BE49-F238E27FC236}">
                <a16:creationId xmlns:a16="http://schemas.microsoft.com/office/drawing/2014/main" id="{D300FDD3-200F-4000-BFEC-0BC1EBEE2C68}"/>
              </a:ext>
            </a:extLst>
          </p:cNvPr>
          <p:cNvSpPr/>
          <p:nvPr/>
        </p:nvSpPr>
        <p:spPr>
          <a:xfrm rot="2375224">
            <a:off x="3420411" y="3363978"/>
            <a:ext cx="1761750" cy="65220"/>
          </a:xfrm>
          <a:prstGeom prst="lef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013"/>
          </a:p>
        </p:txBody>
      </p:sp>
      <p:sp>
        <p:nvSpPr>
          <p:cNvPr id="6" name="Double flèche horizontale 24">
            <a:extLst>
              <a:ext uri="{FF2B5EF4-FFF2-40B4-BE49-F238E27FC236}">
                <a16:creationId xmlns:a16="http://schemas.microsoft.com/office/drawing/2014/main" id="{95A5A371-E77E-4CE3-93B7-497C61E031F8}"/>
              </a:ext>
            </a:extLst>
          </p:cNvPr>
          <p:cNvSpPr/>
          <p:nvPr/>
        </p:nvSpPr>
        <p:spPr>
          <a:xfrm rot="19765011">
            <a:off x="3420411" y="3369656"/>
            <a:ext cx="1761750" cy="65220"/>
          </a:xfrm>
          <a:prstGeom prst="lef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013"/>
          </a:p>
        </p:txBody>
      </p:sp>
      <p:sp>
        <p:nvSpPr>
          <p:cNvPr id="7" name="Interdiction 6">
            <a:extLst>
              <a:ext uri="{FF2B5EF4-FFF2-40B4-BE49-F238E27FC236}">
                <a16:creationId xmlns:a16="http://schemas.microsoft.com/office/drawing/2014/main" id="{6E106FDF-3EE1-4424-947E-894DA6AF57A5}"/>
              </a:ext>
            </a:extLst>
          </p:cNvPr>
          <p:cNvSpPr/>
          <p:nvPr/>
        </p:nvSpPr>
        <p:spPr>
          <a:xfrm rot="21139899">
            <a:off x="4148293" y="3248160"/>
            <a:ext cx="305987" cy="280825"/>
          </a:xfrm>
          <a:prstGeom prst="noSmoking">
            <a:avLst>
              <a:gd name="adj" fmla="val 76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863" tIns="28931" rIns="57863" bIns="28931" spcCol="0" rtlCol="0" anchor="ctr"/>
          <a:lstStyle/>
          <a:p>
            <a:pPr algn="ctr"/>
            <a:endParaRPr lang="fr-FR" sz="1013">
              <a:solidFill>
                <a:schemeClr val="tx1"/>
              </a:solidFill>
            </a:endParaRPr>
          </a:p>
        </p:txBody>
      </p:sp>
      <p:grpSp>
        <p:nvGrpSpPr>
          <p:cNvPr id="8" name="Groupe 7">
            <a:extLst>
              <a:ext uri="{FF2B5EF4-FFF2-40B4-BE49-F238E27FC236}">
                <a16:creationId xmlns:a16="http://schemas.microsoft.com/office/drawing/2014/main" id="{09C78D19-3AF1-414F-B43D-17C4A2DB66F0}"/>
              </a:ext>
            </a:extLst>
          </p:cNvPr>
          <p:cNvGrpSpPr/>
          <p:nvPr/>
        </p:nvGrpSpPr>
        <p:grpSpPr>
          <a:xfrm>
            <a:off x="3048581" y="3852714"/>
            <a:ext cx="739984" cy="531245"/>
            <a:chOff x="4925170" y="1389793"/>
            <a:chExt cx="1315527" cy="944436"/>
          </a:xfrm>
        </p:grpSpPr>
        <p:pic>
          <p:nvPicPr>
            <p:cNvPr id="9" name="Picture 2" descr="Résultat de recherche d'images pour &quot;satellite&quot;">
              <a:extLst>
                <a:ext uri="{FF2B5EF4-FFF2-40B4-BE49-F238E27FC236}">
                  <a16:creationId xmlns:a16="http://schemas.microsoft.com/office/drawing/2014/main" id="{3B8050D4-EDBC-4562-9694-8AB046BFE7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59053">
              <a:off x="4925170" y="1389793"/>
              <a:ext cx="931126" cy="523063"/>
            </a:xfrm>
            <a:prstGeom prst="rect">
              <a:avLst/>
            </a:prstGeom>
            <a:solidFill>
              <a:srgbClr val="FFFFFF"/>
            </a:solidFill>
          </p:spPr>
        </p:pic>
        <p:sp>
          <p:nvSpPr>
            <p:cNvPr id="10" name="ZoneTexte 9">
              <a:extLst>
                <a:ext uri="{FF2B5EF4-FFF2-40B4-BE49-F238E27FC236}">
                  <a16:creationId xmlns:a16="http://schemas.microsoft.com/office/drawing/2014/main" id="{671656CC-6877-48B7-A206-167A7DB3FFE9}"/>
                </a:ext>
              </a:extLst>
            </p:cNvPr>
            <p:cNvSpPr txBox="1"/>
            <p:nvPr/>
          </p:nvSpPr>
          <p:spPr>
            <a:xfrm>
              <a:off x="5048918" y="1954522"/>
              <a:ext cx="1191779" cy="379707"/>
            </a:xfrm>
            <a:prstGeom prst="rect">
              <a:avLst/>
            </a:prstGeom>
            <a:noFill/>
          </p:spPr>
          <p:txBody>
            <a:bodyPr wrap="none" rtlCol="0">
              <a:spAutoFit/>
            </a:bodyPr>
            <a:lstStyle/>
            <a:p>
              <a:r>
                <a:rPr lang="en-US" sz="788" dirty="0">
                  <a:latin typeface="Cambria" panose="02040503050406030204" pitchFamily="18" charset="0"/>
                </a:rPr>
                <a:t>Copernicus</a:t>
              </a:r>
            </a:p>
          </p:txBody>
        </p:sp>
      </p:grpSp>
      <p:pic>
        <p:nvPicPr>
          <p:cNvPr id="11" name="Picture 6" descr="Résultat de recherche d'images pour &quot;oss observatoire sahara sahel&quot;">
            <a:extLst>
              <a:ext uri="{FF2B5EF4-FFF2-40B4-BE49-F238E27FC236}">
                <a16:creationId xmlns:a16="http://schemas.microsoft.com/office/drawing/2014/main" id="{362BC4A9-FAA0-4EA0-A86C-697FEBB8364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32" t="5789" r="31241" b="4818"/>
          <a:stretch/>
        </p:blipFill>
        <p:spPr bwMode="auto">
          <a:xfrm>
            <a:off x="5099374" y="2575499"/>
            <a:ext cx="386204" cy="56710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5E9B5FA3-44F8-4F01-A266-3D4F900C77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6680" y="2852120"/>
            <a:ext cx="1068990" cy="1068990"/>
          </a:xfrm>
          <a:prstGeom prst="rect">
            <a:avLst/>
          </a:prstGeom>
        </p:spPr>
      </p:pic>
      <p:cxnSp>
        <p:nvCxnSpPr>
          <p:cNvPr id="13" name="Connecteur droit avec flèche 12">
            <a:extLst>
              <a:ext uri="{FF2B5EF4-FFF2-40B4-BE49-F238E27FC236}">
                <a16:creationId xmlns:a16="http://schemas.microsoft.com/office/drawing/2014/main" id="{144EC810-DE51-4BCD-98BB-E2CD86550CBF}"/>
              </a:ext>
            </a:extLst>
          </p:cNvPr>
          <p:cNvCxnSpPr>
            <a:cxnSpLocks/>
          </p:cNvCxnSpPr>
          <p:nvPr/>
        </p:nvCxnSpPr>
        <p:spPr>
          <a:xfrm flipH="1" flipV="1">
            <a:off x="3027466" y="2566923"/>
            <a:ext cx="272784" cy="18428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CF787520-3494-4E17-8468-9DD355F4FB16}"/>
              </a:ext>
            </a:extLst>
          </p:cNvPr>
          <p:cNvCxnSpPr>
            <a:cxnSpLocks/>
          </p:cNvCxnSpPr>
          <p:nvPr/>
        </p:nvCxnSpPr>
        <p:spPr>
          <a:xfrm flipV="1">
            <a:off x="5491951" y="2607644"/>
            <a:ext cx="215048" cy="1435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15" name="Groupe 14">
            <a:extLst>
              <a:ext uri="{FF2B5EF4-FFF2-40B4-BE49-F238E27FC236}">
                <a16:creationId xmlns:a16="http://schemas.microsoft.com/office/drawing/2014/main" id="{8CF3A62A-8D39-42AE-B0AD-202EC7558B62}"/>
              </a:ext>
            </a:extLst>
          </p:cNvPr>
          <p:cNvGrpSpPr/>
          <p:nvPr/>
        </p:nvGrpSpPr>
        <p:grpSpPr>
          <a:xfrm>
            <a:off x="5815122" y="1757773"/>
            <a:ext cx="1323328" cy="1378259"/>
            <a:chOff x="426129" y="1571347"/>
            <a:chExt cx="2352582" cy="2450237"/>
          </a:xfrm>
        </p:grpSpPr>
        <p:sp>
          <p:nvSpPr>
            <p:cNvPr id="16" name="Rectangle 15">
              <a:extLst>
                <a:ext uri="{FF2B5EF4-FFF2-40B4-BE49-F238E27FC236}">
                  <a16:creationId xmlns:a16="http://schemas.microsoft.com/office/drawing/2014/main" id="{CB760D10-0E1E-4858-AE5F-C80C375F42B1}"/>
                </a:ext>
              </a:extLst>
            </p:cNvPr>
            <p:cNvSpPr/>
            <p:nvPr/>
          </p:nvSpPr>
          <p:spPr>
            <a:xfrm>
              <a:off x="426129" y="1571347"/>
              <a:ext cx="2352582" cy="2450237"/>
            </a:xfrm>
            <a:prstGeom prst="rect">
              <a:avLst/>
            </a:prstGeom>
            <a:solidFill>
              <a:schemeClr val="bg1"/>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8" name="Picture 2" descr="RÃ©sultat de recherche d'images pour &quot;image raster precipitation&quot;">
              <a:extLst>
                <a:ext uri="{FF2B5EF4-FFF2-40B4-BE49-F238E27FC236}">
                  <a16:creationId xmlns:a16="http://schemas.microsoft.com/office/drawing/2014/main" id="{DA6B87E7-7680-46AA-A893-A2BC8060F7F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600" b="6061"/>
            <a:stretch/>
          </p:blipFill>
          <p:spPr bwMode="auto">
            <a:xfrm>
              <a:off x="497148" y="1606856"/>
              <a:ext cx="1046597" cy="9203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descr="RÃ©sultat de recherche d'images pour &quot;image raster precipitation&quot;">
              <a:extLst>
                <a:ext uri="{FF2B5EF4-FFF2-40B4-BE49-F238E27FC236}">
                  <a16:creationId xmlns:a16="http://schemas.microsoft.com/office/drawing/2014/main" id="{EA23F39E-9A90-4208-A1CF-8CA21F2C58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0509" r="69417" b="267"/>
            <a:stretch/>
          </p:blipFill>
          <p:spPr bwMode="auto">
            <a:xfrm>
              <a:off x="1977238" y="1606858"/>
              <a:ext cx="757084" cy="12185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26" descr="RÃ©sultat de recherche d'images pour &quot;OSS sahara sahel&quot;">
              <a:extLst>
                <a:ext uri="{FF2B5EF4-FFF2-40B4-BE49-F238E27FC236}">
                  <a16:creationId xmlns:a16="http://schemas.microsoft.com/office/drawing/2014/main" id="{ACFDA683-C939-4906-AD06-2ED91C0F16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516" y="3595088"/>
              <a:ext cx="2288127" cy="396556"/>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grpSp>
      <p:cxnSp>
        <p:nvCxnSpPr>
          <p:cNvPr id="23" name="Connecteur droit avec flèche 22">
            <a:extLst>
              <a:ext uri="{FF2B5EF4-FFF2-40B4-BE49-F238E27FC236}">
                <a16:creationId xmlns:a16="http://schemas.microsoft.com/office/drawing/2014/main" id="{28A87578-6560-453E-94A0-EE6DDBA47F67}"/>
              </a:ext>
            </a:extLst>
          </p:cNvPr>
          <p:cNvCxnSpPr>
            <a:cxnSpLocks/>
          </p:cNvCxnSpPr>
          <p:nvPr/>
        </p:nvCxnSpPr>
        <p:spPr>
          <a:xfrm flipH="1">
            <a:off x="2986549" y="4204881"/>
            <a:ext cx="204775" cy="1949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D7DC1D63-1967-4EF6-A1DC-7A49AB1246D9}"/>
              </a:ext>
            </a:extLst>
          </p:cNvPr>
          <p:cNvCxnSpPr>
            <a:cxnSpLocks/>
          </p:cNvCxnSpPr>
          <p:nvPr/>
        </p:nvCxnSpPr>
        <p:spPr>
          <a:xfrm>
            <a:off x="5546057" y="4269450"/>
            <a:ext cx="231657" cy="16462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25" name="Groupe 24">
            <a:extLst>
              <a:ext uri="{FF2B5EF4-FFF2-40B4-BE49-F238E27FC236}">
                <a16:creationId xmlns:a16="http://schemas.microsoft.com/office/drawing/2014/main" id="{23FCE2CA-D899-46DC-89B6-503304A937B3}"/>
              </a:ext>
            </a:extLst>
          </p:cNvPr>
          <p:cNvGrpSpPr/>
          <p:nvPr/>
        </p:nvGrpSpPr>
        <p:grpSpPr>
          <a:xfrm>
            <a:off x="1646696" y="3821326"/>
            <a:ext cx="1323328" cy="1382420"/>
            <a:chOff x="7032595" y="1448539"/>
            <a:chExt cx="2352582" cy="2457635"/>
          </a:xfrm>
        </p:grpSpPr>
        <p:sp>
          <p:nvSpPr>
            <p:cNvPr id="26" name="Rectangle 25">
              <a:extLst>
                <a:ext uri="{FF2B5EF4-FFF2-40B4-BE49-F238E27FC236}">
                  <a16:creationId xmlns:a16="http://schemas.microsoft.com/office/drawing/2014/main" id="{7CB3BEE8-0EEC-4CDC-8C6B-71FF244D2CC0}"/>
                </a:ext>
              </a:extLst>
            </p:cNvPr>
            <p:cNvSpPr/>
            <p:nvPr/>
          </p:nvSpPr>
          <p:spPr>
            <a:xfrm>
              <a:off x="7032595" y="1448539"/>
              <a:ext cx="2352582" cy="2450237"/>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7" name="Picture 2" descr="Résultat de recherche d'images pour &quot;satellite&quot;">
              <a:extLst>
                <a:ext uri="{FF2B5EF4-FFF2-40B4-BE49-F238E27FC236}">
                  <a16:creationId xmlns:a16="http://schemas.microsoft.com/office/drawing/2014/main" id="{E4AE945D-9903-42E4-88F7-44F02BA2BC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59053">
              <a:off x="7060088" y="1630589"/>
              <a:ext cx="1089612" cy="7158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copernicus.eu/sites/all/themes/copernicus/logo.png">
              <a:extLst>
                <a:ext uri="{FF2B5EF4-FFF2-40B4-BE49-F238E27FC236}">
                  <a16:creationId xmlns:a16="http://schemas.microsoft.com/office/drawing/2014/main" id="{C4A6B16C-B175-4508-A16E-4CD7667567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4017" y="3232046"/>
              <a:ext cx="1904701" cy="674128"/>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29" name="Picture 12" descr="Image associÃ©e">
              <a:extLst>
                <a:ext uri="{FF2B5EF4-FFF2-40B4-BE49-F238E27FC236}">
                  <a16:creationId xmlns:a16="http://schemas.microsoft.com/office/drawing/2014/main" id="{7ED01778-D40D-484D-8144-15C0871C581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77343" y="2384073"/>
              <a:ext cx="571453" cy="57145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RÃ©sultat de recherche d'images pour &quot;copernicus data&quot;">
              <a:extLst>
                <a:ext uri="{FF2B5EF4-FFF2-40B4-BE49-F238E27FC236}">
                  <a16:creationId xmlns:a16="http://schemas.microsoft.com/office/drawing/2014/main" id="{3B05A5F8-B593-4DD1-9CCE-6B136F4979A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1061" t="57934" r="50687" b="12000"/>
            <a:stretch/>
          </p:blipFill>
          <p:spPr bwMode="auto">
            <a:xfrm>
              <a:off x="8089925" y="1567007"/>
              <a:ext cx="603681" cy="79899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RÃ©sultat de recherche d'images pour &quot;copernicus data&quot;">
              <a:extLst>
                <a:ext uri="{FF2B5EF4-FFF2-40B4-BE49-F238E27FC236}">
                  <a16:creationId xmlns:a16="http://schemas.microsoft.com/office/drawing/2014/main" id="{9E1AC0BB-F02F-4D9B-8F2B-951CE3A4E0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864" t="58268" r="76699" b="11332"/>
            <a:stretch/>
          </p:blipFill>
          <p:spPr bwMode="auto">
            <a:xfrm>
              <a:off x="8726360" y="1655145"/>
              <a:ext cx="604073" cy="639193"/>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4" descr="RÃ©sultat de recherche d'images pour &quot;noaa&quot;">
            <a:extLst>
              <a:ext uri="{FF2B5EF4-FFF2-40B4-BE49-F238E27FC236}">
                <a16:creationId xmlns:a16="http://schemas.microsoft.com/office/drawing/2014/main" id="{B4A5AF30-4CFD-47B8-855F-5D65752F61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2776" y="2616703"/>
            <a:ext cx="409949" cy="409949"/>
          </a:xfrm>
          <a:prstGeom prst="rect">
            <a:avLst/>
          </a:prstGeom>
          <a:solidFill>
            <a:schemeClr val="bg1"/>
          </a:solidFill>
        </p:spPr>
      </p:pic>
      <p:grpSp>
        <p:nvGrpSpPr>
          <p:cNvPr id="34" name="Groupe 33">
            <a:extLst>
              <a:ext uri="{FF2B5EF4-FFF2-40B4-BE49-F238E27FC236}">
                <a16:creationId xmlns:a16="http://schemas.microsoft.com/office/drawing/2014/main" id="{0BF4CB9E-4A59-4B1E-A3F5-C5E08A8DE07E}"/>
              </a:ext>
            </a:extLst>
          </p:cNvPr>
          <p:cNvGrpSpPr/>
          <p:nvPr/>
        </p:nvGrpSpPr>
        <p:grpSpPr>
          <a:xfrm>
            <a:off x="1646696" y="1750183"/>
            <a:ext cx="1323328" cy="1378259"/>
            <a:chOff x="2234924" y="2055396"/>
            <a:chExt cx="1764437" cy="1837678"/>
          </a:xfrm>
        </p:grpSpPr>
        <p:grpSp>
          <p:nvGrpSpPr>
            <p:cNvPr id="35" name="Groupe 34">
              <a:extLst>
                <a:ext uri="{FF2B5EF4-FFF2-40B4-BE49-F238E27FC236}">
                  <a16:creationId xmlns:a16="http://schemas.microsoft.com/office/drawing/2014/main" id="{DA8B4CD2-E381-42F3-BC1D-9E9A246E6230}"/>
                </a:ext>
              </a:extLst>
            </p:cNvPr>
            <p:cNvGrpSpPr/>
            <p:nvPr/>
          </p:nvGrpSpPr>
          <p:grpSpPr>
            <a:xfrm>
              <a:off x="2234924" y="2055396"/>
              <a:ext cx="1764437" cy="1837678"/>
              <a:chOff x="7032595" y="1448539"/>
              <a:chExt cx="2352582" cy="2450237"/>
            </a:xfrm>
          </p:grpSpPr>
          <p:sp>
            <p:nvSpPr>
              <p:cNvPr id="38" name="Rectangle 37">
                <a:extLst>
                  <a:ext uri="{FF2B5EF4-FFF2-40B4-BE49-F238E27FC236}">
                    <a16:creationId xmlns:a16="http://schemas.microsoft.com/office/drawing/2014/main" id="{BFAF4D72-4C3F-45F9-8255-D0D47F9BAE55}"/>
                  </a:ext>
                </a:extLst>
              </p:cNvPr>
              <p:cNvSpPr/>
              <p:nvPr/>
            </p:nvSpPr>
            <p:spPr>
              <a:xfrm>
                <a:off x="7032595" y="1448539"/>
                <a:ext cx="2352582" cy="2450237"/>
              </a:xfrm>
              <a:prstGeom prst="rect">
                <a:avLst/>
              </a:prstGeom>
              <a:solidFill>
                <a:schemeClr val="bg1"/>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9" name="Picture 20" descr="RÃ©sultat de recherche d'images pour &quot;copernicus data&quot;">
                <a:extLst>
                  <a:ext uri="{FF2B5EF4-FFF2-40B4-BE49-F238E27FC236}">
                    <a16:creationId xmlns:a16="http://schemas.microsoft.com/office/drawing/2014/main" id="{F88FDA93-4D0B-4D46-88C3-453B6F497AD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0746" t="57266" r="11366" b="13336"/>
              <a:stretch/>
            </p:blipFill>
            <p:spPr bwMode="auto">
              <a:xfrm>
                <a:off x="8673485" y="1567904"/>
                <a:ext cx="577048" cy="7812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RÃ©sultat de recherche d'images pour &quot;database&quot;">
                <a:extLst>
                  <a:ext uri="{FF2B5EF4-FFF2-40B4-BE49-F238E27FC236}">
                    <a16:creationId xmlns:a16="http://schemas.microsoft.com/office/drawing/2014/main" id="{A196726A-CCA2-4142-B111-AE6E864BB59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52715" y="2121799"/>
                <a:ext cx="559293" cy="559293"/>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4" descr="RÃ©sultat de recherche d'images pour &quot;meteorology logo&quot;">
              <a:extLst>
                <a:ext uri="{FF2B5EF4-FFF2-40B4-BE49-F238E27FC236}">
                  <a16:creationId xmlns:a16="http://schemas.microsoft.com/office/drawing/2014/main" id="{AFFB8331-E2B5-413B-ADB1-57EB2CB818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8299" y="3092532"/>
              <a:ext cx="782783" cy="782782"/>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37" name="Picture 16" descr="RÃ©sultat de recherche d'images pour &quot;copernicus data&quot;">
              <a:extLst>
                <a:ext uri="{FF2B5EF4-FFF2-40B4-BE49-F238E27FC236}">
                  <a16:creationId xmlns:a16="http://schemas.microsoft.com/office/drawing/2014/main" id="{5A3B320E-400C-4A95-92AD-B7E1EF6729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2864" t="58268" r="76699" b="11332"/>
            <a:stretch/>
          </p:blipFill>
          <p:spPr bwMode="auto">
            <a:xfrm>
              <a:off x="3322320" y="3102074"/>
              <a:ext cx="534382" cy="565450"/>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 descr="RÃ©sultat de recherche d'images pour &quot;Harmonized World Soil Database logo&quot;">
            <a:extLst>
              <a:ext uri="{FF2B5EF4-FFF2-40B4-BE49-F238E27FC236}">
                <a16:creationId xmlns:a16="http://schemas.microsoft.com/office/drawing/2014/main" id="{7AAD3A3E-3B01-4AD3-A137-AD91C76AA628}"/>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14675" r="23633" b="40071"/>
          <a:stretch/>
        </p:blipFill>
        <p:spPr bwMode="auto">
          <a:xfrm>
            <a:off x="4852555" y="3914035"/>
            <a:ext cx="795944" cy="4131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42" name="Groupe 41">
            <a:extLst>
              <a:ext uri="{FF2B5EF4-FFF2-40B4-BE49-F238E27FC236}">
                <a16:creationId xmlns:a16="http://schemas.microsoft.com/office/drawing/2014/main" id="{398E9C85-6DB8-40A1-80F2-AF8CE0D28AEC}"/>
              </a:ext>
            </a:extLst>
          </p:cNvPr>
          <p:cNvGrpSpPr/>
          <p:nvPr/>
        </p:nvGrpSpPr>
        <p:grpSpPr>
          <a:xfrm>
            <a:off x="5815122" y="3757409"/>
            <a:ext cx="1323328" cy="1378259"/>
            <a:chOff x="7753495" y="4482315"/>
            <a:chExt cx="1764437" cy="1837678"/>
          </a:xfrm>
        </p:grpSpPr>
        <p:sp>
          <p:nvSpPr>
            <p:cNvPr id="43" name="Rectangle 42">
              <a:extLst>
                <a:ext uri="{FF2B5EF4-FFF2-40B4-BE49-F238E27FC236}">
                  <a16:creationId xmlns:a16="http://schemas.microsoft.com/office/drawing/2014/main" id="{B3C102BE-3AB5-4758-A7D8-4BEF9AC19C5D}"/>
                </a:ext>
              </a:extLst>
            </p:cNvPr>
            <p:cNvSpPr/>
            <p:nvPr/>
          </p:nvSpPr>
          <p:spPr>
            <a:xfrm>
              <a:off x="7753495" y="4482315"/>
              <a:ext cx="1764437" cy="1837678"/>
            </a:xfrm>
            <a:prstGeom prst="rect">
              <a:avLst/>
            </a:prstGeom>
            <a:solidFill>
              <a:schemeClr val="bg1"/>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44" name="Picture 4" descr="RÃ©sultat de recherche d'images pour &quot;Harmonized World Soil Database logo&quot;">
              <a:extLst>
                <a:ext uri="{FF2B5EF4-FFF2-40B4-BE49-F238E27FC236}">
                  <a16:creationId xmlns:a16="http://schemas.microsoft.com/office/drawing/2014/main" id="{6F5D3058-DE73-4735-B03A-8991143BE71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89128" y="4557626"/>
              <a:ext cx="1423971" cy="5796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RÃ©sultat de recherche d'images pour &quot;Harmonized World Soil Database logo&quot;">
              <a:extLst>
                <a:ext uri="{FF2B5EF4-FFF2-40B4-BE49-F238E27FC236}">
                  <a16:creationId xmlns:a16="http://schemas.microsoft.com/office/drawing/2014/main" id="{9B2951D6-DD0F-4203-9B0A-AE661A639E8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14675" r="23633" b="40071"/>
            <a:stretch/>
          </p:blipFill>
          <p:spPr bwMode="auto">
            <a:xfrm>
              <a:off x="7772530" y="5759005"/>
              <a:ext cx="1313410" cy="550918"/>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46" name="Picture 10" descr="Image associÃ©e">
              <a:extLst>
                <a:ext uri="{FF2B5EF4-FFF2-40B4-BE49-F238E27FC236}">
                  <a16:creationId xmlns:a16="http://schemas.microsoft.com/office/drawing/2014/main" id="{E01E1C1F-DFFE-45D8-9A7F-336121633E9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3915" y="5143864"/>
              <a:ext cx="575520" cy="57552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Interdiction 64">
            <a:extLst>
              <a:ext uri="{FF2B5EF4-FFF2-40B4-BE49-F238E27FC236}">
                <a16:creationId xmlns:a16="http://schemas.microsoft.com/office/drawing/2014/main" id="{576F7B7F-19E1-4924-ACDF-B3232C7E7852}"/>
              </a:ext>
            </a:extLst>
          </p:cNvPr>
          <p:cNvSpPr/>
          <p:nvPr/>
        </p:nvSpPr>
        <p:spPr>
          <a:xfrm>
            <a:off x="3134517" y="2415666"/>
            <a:ext cx="2326945" cy="1932709"/>
          </a:xfrm>
          <a:prstGeom prst="noSmoking">
            <a:avLst>
              <a:gd name="adj" fmla="val 359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863" tIns="28931" rIns="57863" bIns="28931" spcCol="0" rtlCol="0" anchor="ctr"/>
          <a:lstStyle/>
          <a:p>
            <a:pPr algn="ctr"/>
            <a:endParaRPr lang="fr-FR" sz="1013">
              <a:solidFill>
                <a:schemeClr val="tx1"/>
              </a:solidFill>
            </a:endParaRPr>
          </a:p>
        </p:txBody>
      </p:sp>
      <p:pic>
        <p:nvPicPr>
          <p:cNvPr id="67" name="Picture 20" descr="RÃ©sultat de recherche d'images pour &quot;copernicus data&quot;">
            <a:extLst>
              <a:ext uri="{FF2B5EF4-FFF2-40B4-BE49-F238E27FC236}">
                <a16:creationId xmlns:a16="http://schemas.microsoft.com/office/drawing/2014/main" id="{B1CAA1A8-030E-4F64-B965-FE18A02BB8E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80746" t="57266" r="11366" b="13336"/>
          <a:stretch/>
        </p:blipFill>
        <p:spPr bwMode="auto">
          <a:xfrm>
            <a:off x="6136966" y="2357286"/>
            <a:ext cx="324590" cy="43944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RÃ©sultat de recherche d'images pour &quot;soil logo&quot;">
            <a:extLst>
              <a:ext uri="{FF2B5EF4-FFF2-40B4-BE49-F238E27FC236}">
                <a16:creationId xmlns:a16="http://schemas.microsoft.com/office/drawing/2014/main" id="{F0D8380C-0C67-4795-A0C1-84A33A1D800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35499" y="4182404"/>
            <a:ext cx="459265" cy="4592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RÃ©sultat de recherche d'images pour &quot;xml file logo&quot;">
            <a:extLst>
              <a:ext uri="{FF2B5EF4-FFF2-40B4-BE49-F238E27FC236}">
                <a16:creationId xmlns:a16="http://schemas.microsoft.com/office/drawing/2014/main" id="{504BFD7A-3A8B-4FAE-AC75-DE4FBD45336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0217" y="1828710"/>
            <a:ext cx="361474" cy="36147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Connecteur droit avec flèche 74">
            <a:extLst>
              <a:ext uri="{FF2B5EF4-FFF2-40B4-BE49-F238E27FC236}">
                <a16:creationId xmlns:a16="http://schemas.microsoft.com/office/drawing/2014/main" id="{6AB313A9-6A3D-4FB2-82F1-8EB449A65B1A}"/>
              </a:ext>
            </a:extLst>
          </p:cNvPr>
          <p:cNvCxnSpPr/>
          <p:nvPr/>
        </p:nvCxnSpPr>
        <p:spPr>
          <a:xfrm>
            <a:off x="7184571" y="2421786"/>
            <a:ext cx="36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ZoneTexte 75">
            <a:extLst>
              <a:ext uri="{FF2B5EF4-FFF2-40B4-BE49-F238E27FC236}">
                <a16:creationId xmlns:a16="http://schemas.microsoft.com/office/drawing/2014/main" id="{03A6DF9F-2B09-443C-9E86-A97C08F635E7}"/>
              </a:ext>
            </a:extLst>
          </p:cNvPr>
          <p:cNvSpPr txBox="1"/>
          <p:nvPr/>
        </p:nvSpPr>
        <p:spPr>
          <a:xfrm>
            <a:off x="7562338" y="2146282"/>
            <a:ext cx="1581662" cy="646331"/>
          </a:xfrm>
          <a:prstGeom prst="rect">
            <a:avLst/>
          </a:prstGeom>
          <a:noFill/>
        </p:spPr>
        <p:txBody>
          <a:bodyPr wrap="square" rtlCol="0">
            <a:spAutoFit/>
          </a:bodyPr>
          <a:lstStyle/>
          <a:p>
            <a:r>
              <a:rPr lang="fr-FR" sz="1200" dirty="0">
                <a:solidFill>
                  <a:srgbClr val="000000"/>
                </a:solidFill>
                <a:latin typeface="Cambria" panose="02040503050406030204" pitchFamily="18" charset="0"/>
                <a:ea typeface="Cambria" panose="02040503050406030204" pitchFamily="18" charset="0"/>
              </a:rPr>
              <a:t>Données climatiques (Température, précipitation, etc.).</a:t>
            </a:r>
          </a:p>
        </p:txBody>
      </p:sp>
      <p:cxnSp>
        <p:nvCxnSpPr>
          <p:cNvPr id="77" name="Connecteur droit avec flèche 76">
            <a:extLst>
              <a:ext uri="{FF2B5EF4-FFF2-40B4-BE49-F238E27FC236}">
                <a16:creationId xmlns:a16="http://schemas.microsoft.com/office/drawing/2014/main" id="{99493CE5-A6CE-453A-99EA-1D19C9BB1BA7}"/>
              </a:ext>
            </a:extLst>
          </p:cNvPr>
          <p:cNvCxnSpPr/>
          <p:nvPr/>
        </p:nvCxnSpPr>
        <p:spPr>
          <a:xfrm>
            <a:off x="7184571" y="4500640"/>
            <a:ext cx="36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ZoneTexte 77">
            <a:extLst>
              <a:ext uri="{FF2B5EF4-FFF2-40B4-BE49-F238E27FC236}">
                <a16:creationId xmlns:a16="http://schemas.microsoft.com/office/drawing/2014/main" id="{026B6C79-2F82-434E-A52C-E9CF2B4F36FF}"/>
              </a:ext>
            </a:extLst>
          </p:cNvPr>
          <p:cNvSpPr txBox="1"/>
          <p:nvPr/>
        </p:nvSpPr>
        <p:spPr>
          <a:xfrm>
            <a:off x="7562338" y="4341741"/>
            <a:ext cx="1581662" cy="461665"/>
          </a:xfrm>
          <a:prstGeom prst="rect">
            <a:avLst/>
          </a:prstGeom>
          <a:noFill/>
        </p:spPr>
        <p:txBody>
          <a:bodyPr wrap="square" rtlCol="0">
            <a:spAutoFit/>
          </a:bodyPr>
          <a:lstStyle/>
          <a:p>
            <a:r>
              <a:rPr lang="fr-FR" sz="1200" dirty="0">
                <a:solidFill>
                  <a:srgbClr val="000000"/>
                </a:solidFill>
                <a:latin typeface="Cambria" panose="02040503050406030204" pitchFamily="18" charset="0"/>
                <a:ea typeface="Cambria" panose="02040503050406030204" pitchFamily="18" charset="0"/>
              </a:rPr>
              <a:t>Données d’occupation du sol.</a:t>
            </a:r>
          </a:p>
        </p:txBody>
      </p:sp>
      <p:sp>
        <p:nvSpPr>
          <p:cNvPr id="79" name="ZoneTexte 78">
            <a:extLst>
              <a:ext uri="{FF2B5EF4-FFF2-40B4-BE49-F238E27FC236}">
                <a16:creationId xmlns:a16="http://schemas.microsoft.com/office/drawing/2014/main" id="{C2B3C206-37C2-47F3-BE10-F98DC4AB2B86}"/>
              </a:ext>
            </a:extLst>
          </p:cNvPr>
          <p:cNvSpPr txBox="1"/>
          <p:nvPr/>
        </p:nvSpPr>
        <p:spPr>
          <a:xfrm>
            <a:off x="0" y="2193634"/>
            <a:ext cx="1581662" cy="646331"/>
          </a:xfrm>
          <a:prstGeom prst="rect">
            <a:avLst/>
          </a:prstGeom>
          <a:noFill/>
        </p:spPr>
        <p:txBody>
          <a:bodyPr wrap="square" rtlCol="0">
            <a:spAutoFit/>
          </a:bodyPr>
          <a:lstStyle/>
          <a:p>
            <a:r>
              <a:rPr lang="fr-FR" sz="1200" dirty="0">
                <a:solidFill>
                  <a:srgbClr val="000000"/>
                </a:solidFill>
                <a:latin typeface="Cambria" panose="02040503050406030204" pitchFamily="18" charset="0"/>
                <a:ea typeface="Cambria" panose="02040503050406030204" pitchFamily="18" charset="0"/>
              </a:rPr>
              <a:t>Données météorologiques </a:t>
            </a:r>
            <a:br>
              <a:rPr lang="fr-FR" sz="1200" dirty="0">
                <a:solidFill>
                  <a:srgbClr val="000000"/>
                </a:solidFill>
                <a:latin typeface="Cambria" panose="02040503050406030204" pitchFamily="18" charset="0"/>
                <a:ea typeface="Cambria" panose="02040503050406030204" pitchFamily="18" charset="0"/>
              </a:rPr>
            </a:br>
            <a:r>
              <a:rPr lang="fr-FR" sz="1200" dirty="0">
                <a:solidFill>
                  <a:srgbClr val="000000"/>
                </a:solidFill>
                <a:latin typeface="Cambria" panose="02040503050406030204" pitchFamily="18" charset="0"/>
                <a:ea typeface="Cambria" panose="02040503050406030204" pitchFamily="18" charset="0"/>
              </a:rPr>
              <a:t>et océaniques.</a:t>
            </a:r>
          </a:p>
        </p:txBody>
      </p:sp>
      <p:cxnSp>
        <p:nvCxnSpPr>
          <p:cNvPr id="80" name="Connecteur droit avec flèche 79">
            <a:extLst>
              <a:ext uri="{FF2B5EF4-FFF2-40B4-BE49-F238E27FC236}">
                <a16:creationId xmlns:a16="http://schemas.microsoft.com/office/drawing/2014/main" id="{0D371725-BAB6-4A16-A6FD-60920B92D7AA}"/>
              </a:ext>
            </a:extLst>
          </p:cNvPr>
          <p:cNvCxnSpPr>
            <a:cxnSpLocks/>
          </p:cNvCxnSpPr>
          <p:nvPr/>
        </p:nvCxnSpPr>
        <p:spPr>
          <a:xfrm flipH="1">
            <a:off x="1239956" y="2421786"/>
            <a:ext cx="36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Connecteur droit avec flèche 81">
            <a:extLst>
              <a:ext uri="{FF2B5EF4-FFF2-40B4-BE49-F238E27FC236}">
                <a16:creationId xmlns:a16="http://schemas.microsoft.com/office/drawing/2014/main" id="{2E00863E-02B5-4D1B-AB64-DA514E68F529}"/>
              </a:ext>
            </a:extLst>
          </p:cNvPr>
          <p:cNvCxnSpPr>
            <a:cxnSpLocks/>
          </p:cNvCxnSpPr>
          <p:nvPr/>
        </p:nvCxnSpPr>
        <p:spPr>
          <a:xfrm flipH="1">
            <a:off x="1239956" y="4500640"/>
            <a:ext cx="36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794DB39F-5558-4B61-BD72-0811FDC80710}"/>
              </a:ext>
            </a:extLst>
          </p:cNvPr>
          <p:cNvSpPr/>
          <p:nvPr/>
        </p:nvSpPr>
        <p:spPr>
          <a:xfrm>
            <a:off x="3098799" y="5144561"/>
            <a:ext cx="2827867" cy="923330"/>
          </a:xfrm>
          <a:prstGeom prst="rect">
            <a:avLst/>
          </a:prstGeom>
        </p:spPr>
        <p:txBody>
          <a:bodyPr wrap="square">
            <a:spAutoFit/>
          </a:bodyPr>
          <a:lstStyle/>
          <a:p>
            <a:pPr marL="342900" indent="-342900"/>
            <a:r>
              <a:rPr lang="fr-FR" dirty="0">
                <a:latin typeface="Tw Cen MT" panose="020B0602020104020603" pitchFamily="34" charset="0"/>
              </a:rPr>
              <a:t>Hétérogénéité structurelle</a:t>
            </a:r>
            <a:endParaRPr lang="en-US" dirty="0">
              <a:latin typeface="Tw Cen MT" panose="020B0602020104020603" pitchFamily="34" charset="0"/>
            </a:endParaRPr>
          </a:p>
          <a:p>
            <a:pPr marL="342900" indent="-342900"/>
            <a:r>
              <a:rPr lang="fr-FR" dirty="0">
                <a:latin typeface="Tw Cen MT" panose="020B0602020104020603" pitchFamily="34" charset="0"/>
              </a:rPr>
              <a:t>Hétérogénéité schématique</a:t>
            </a:r>
          </a:p>
          <a:p>
            <a:pPr marL="342900" indent="-342900"/>
            <a:r>
              <a:rPr lang="fr-FR" dirty="0">
                <a:latin typeface="Tw Cen MT" panose="020B0602020104020603" pitchFamily="34" charset="0"/>
              </a:rPr>
              <a:t>Hétérogénéité sémantique</a:t>
            </a:r>
          </a:p>
        </p:txBody>
      </p:sp>
      <p:sp>
        <p:nvSpPr>
          <p:cNvPr id="56" name="Titre 1">
            <a:extLst>
              <a:ext uri="{FF2B5EF4-FFF2-40B4-BE49-F238E27FC236}">
                <a16:creationId xmlns:a16="http://schemas.microsoft.com/office/drawing/2014/main" id="{A05BF0D3-FCEA-4932-9931-046139A2153F}"/>
              </a:ext>
            </a:extLst>
          </p:cNvPr>
          <p:cNvSpPr>
            <a:spLocks noGrp="1"/>
          </p:cNvSpPr>
          <p:nvPr>
            <p:ph type="title" idx="4294967295"/>
          </p:nvPr>
        </p:nvSpPr>
        <p:spPr>
          <a:xfrm>
            <a:off x="308943" y="202066"/>
            <a:ext cx="8229600" cy="684113"/>
          </a:xfrm>
        </p:spPr>
        <p:txBody>
          <a:bodyPr/>
          <a:lstStyle/>
          <a:p>
            <a:r>
              <a:rPr lang="en-US" dirty="0" err="1"/>
              <a:t>Contexte</a:t>
            </a:r>
            <a:r>
              <a:rPr lang="en-US" dirty="0"/>
              <a:t> </a:t>
            </a:r>
            <a:r>
              <a:rPr lang="en-US" dirty="0" err="1"/>
              <a:t>général</a:t>
            </a:r>
            <a:endParaRPr lang="en-US" dirty="0"/>
          </a:p>
        </p:txBody>
      </p:sp>
      <p:sp>
        <p:nvSpPr>
          <p:cNvPr id="2" name="Rectangle 1">
            <a:extLst>
              <a:ext uri="{FF2B5EF4-FFF2-40B4-BE49-F238E27FC236}">
                <a16:creationId xmlns:a16="http://schemas.microsoft.com/office/drawing/2014/main" id="{DBC28900-FC37-4D65-BEB5-DF4D29157478}"/>
              </a:ext>
            </a:extLst>
          </p:cNvPr>
          <p:cNvSpPr/>
          <p:nvPr/>
        </p:nvSpPr>
        <p:spPr>
          <a:xfrm>
            <a:off x="3084920" y="1360116"/>
            <a:ext cx="2595134" cy="369332"/>
          </a:xfrm>
          <a:prstGeom prst="rect">
            <a:avLst/>
          </a:prstGeom>
        </p:spPr>
        <p:txBody>
          <a:bodyPr wrap="none">
            <a:spAutoFit/>
          </a:bodyPr>
          <a:lstStyle/>
          <a:p>
            <a:pPr marL="342900" indent="-342900"/>
            <a:r>
              <a:rPr lang="fr-FR" dirty="0">
                <a:solidFill>
                  <a:srgbClr val="C00000"/>
                </a:solidFill>
                <a:latin typeface="Tw Cen MT" panose="020B0602020104020603" pitchFamily="34" charset="0"/>
              </a:rPr>
              <a:t>Manque d’</a:t>
            </a:r>
            <a:r>
              <a:rPr lang="fr-FR" dirty="0" err="1">
                <a:solidFill>
                  <a:srgbClr val="C00000"/>
                </a:solidFill>
                <a:latin typeface="Tw Cen MT" panose="020B0602020104020603" pitchFamily="34" charset="0"/>
              </a:rPr>
              <a:t>intéroperabilité</a:t>
            </a:r>
            <a:endParaRPr lang="en-US" dirty="0">
              <a:solidFill>
                <a:srgbClr val="C00000"/>
              </a:solidFill>
              <a:latin typeface="Tw Cen MT" panose="020B0602020104020603" pitchFamily="34" charset="0"/>
            </a:endParaRPr>
          </a:p>
        </p:txBody>
      </p:sp>
    </p:spTree>
    <p:extLst>
      <p:ext uri="{BB962C8B-B14F-4D97-AF65-F5344CB8AC3E}">
        <p14:creationId xmlns:p14="http://schemas.microsoft.com/office/powerpoint/2010/main" val="1039086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2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wipe(down)">
                                      <p:cBhvr>
                                        <p:cTn id="56" dur="500"/>
                                        <p:tgtEl>
                                          <p:spTgt spid="82"/>
                                        </p:tgtEl>
                                      </p:cBhvr>
                                    </p:animEffect>
                                  </p:childTnLst>
                                </p:cTn>
                              </p:par>
                              <p:par>
                                <p:cTn id="57" presetID="22" presetClass="entr" presetSubtype="4"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down)">
                                      <p:cBhvr>
                                        <p:cTn id="59" dur="500"/>
                                        <p:tgtEl>
                                          <p:spTgt spid="80"/>
                                        </p:tgtEl>
                                      </p:cBhvr>
                                    </p:animEffect>
                                  </p:childTnLst>
                                </p:cTn>
                              </p:par>
                              <p:par>
                                <p:cTn id="60" presetID="22" presetClass="entr" presetSubtype="4"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down)">
                                      <p:cBhvr>
                                        <p:cTn id="62" dur="500"/>
                                        <p:tgtEl>
                                          <p:spTgt spid="75"/>
                                        </p:tgtEl>
                                      </p:cBhvr>
                                    </p:animEffect>
                                  </p:childTnLst>
                                </p:cTn>
                              </p:par>
                              <p:par>
                                <p:cTn id="63" presetID="22" presetClass="entr" presetSubtype="4"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down)">
                                      <p:cBhvr>
                                        <p:cTn id="65" dur="500"/>
                                        <p:tgtEl>
                                          <p:spTgt spid="77"/>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83"/>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down)">
                                      <p:cBhvr>
                                        <p:cTn id="85" dur="500"/>
                                        <p:tgtEl>
                                          <p:spTgt spid="5"/>
                                        </p:tgtEl>
                                      </p:cBhvr>
                                    </p:animEffect>
                                  </p:childTnLst>
                                </p:cTn>
                              </p:par>
                              <p:par>
                                <p:cTn id="86" presetID="1" presetClass="exit" presetSubtype="0" fill="hold" nodeType="withEffect">
                                  <p:stCondLst>
                                    <p:cond delay="0"/>
                                  </p:stCondLst>
                                  <p:childTnLst>
                                    <p:set>
                                      <p:cBhvr>
                                        <p:cTn id="87" dur="1" fill="hold">
                                          <p:stCondLst>
                                            <p:cond delay="0"/>
                                          </p:stCondLst>
                                        </p:cTn>
                                        <p:tgtEl>
                                          <p:spTgt spid="12"/>
                                        </p:tgtEl>
                                        <p:attrNameLst>
                                          <p:attrName>style.visibility</p:attrName>
                                        </p:attrNameLst>
                                      </p:cBhvr>
                                      <p:to>
                                        <p:strVal val="hidden"/>
                                      </p:to>
                                    </p:set>
                                  </p:childTnLst>
                                </p:cTn>
                              </p:par>
                              <p:par>
                                <p:cTn id="88" presetID="22" presetClass="entr" presetSubtype="4" fill="hold" grpId="0"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down)">
                                      <p:cBhvr>
                                        <p:cTn id="90" dur="500"/>
                                        <p:tgtEl>
                                          <p:spTgt spid="6"/>
                                        </p:tgtEl>
                                      </p:cBhvr>
                                    </p:animEffect>
                                  </p:childTnLst>
                                </p:cTn>
                              </p:par>
                            </p:childTnLst>
                          </p:cTn>
                        </p:par>
                        <p:par>
                          <p:cTn id="91" fill="hold">
                            <p:stCondLst>
                              <p:cond delay="500"/>
                            </p:stCondLst>
                            <p:childTnLst>
                              <p:par>
                                <p:cTn id="92" presetID="16" presetClass="entr" presetSubtype="21" fill="hold" grpId="1"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barn(inVertical)">
                                      <p:cBhvr>
                                        <p:cTn id="94" dur="500"/>
                                        <p:tgtEl>
                                          <p:spTgt spid="7"/>
                                        </p:tgtEl>
                                      </p:cBhvr>
                                    </p:animEffect>
                                  </p:childTnLst>
                                </p:cTn>
                              </p:par>
                              <p:par>
                                <p:cTn id="95" presetID="1" presetClass="exit" presetSubtype="0" fill="hold" grpId="0"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par>
                          <p:cTn id="97" fill="hold">
                            <p:stCondLst>
                              <p:cond delay="1000"/>
                            </p:stCondLst>
                            <p:childTnLst>
                              <p:par>
                                <p:cTn id="98" presetID="16" presetClass="entr" presetSubtype="21" fill="hold" grpId="1" nodeType="after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barn(inVertical)">
                                      <p:cBhvr>
                                        <p:cTn id="100" dur="500"/>
                                        <p:tgtEl>
                                          <p:spTgt spid="65"/>
                                        </p:tgtEl>
                                      </p:cBhvr>
                                    </p:animEffect>
                                  </p:childTnLst>
                                </p:cTn>
                              </p:par>
                            </p:childTnLst>
                          </p:cTn>
                        </p:par>
                        <p:par>
                          <p:cTn id="101" fill="hold">
                            <p:stCondLst>
                              <p:cond delay="1500"/>
                            </p:stCondLst>
                            <p:childTnLst>
                              <p:par>
                                <p:cTn id="102" presetID="2" presetClass="entr" presetSubtype="4" fill="hold" grpId="0" nodeType="afterEffect">
                                  <p:stCondLst>
                                    <p:cond delay="0"/>
                                  </p:stCondLst>
                                  <p:childTnLst>
                                    <p:set>
                                      <p:cBhvr>
                                        <p:cTn id="103" dur="1" fill="hold">
                                          <p:stCondLst>
                                            <p:cond delay="0"/>
                                          </p:stCondLst>
                                        </p:cTn>
                                        <p:tgtEl>
                                          <p:spTgt spid="2"/>
                                        </p:tgtEl>
                                        <p:attrNameLst>
                                          <p:attrName>style.visibility</p:attrName>
                                        </p:attrNameLst>
                                      </p:cBhvr>
                                      <p:to>
                                        <p:strVal val="visible"/>
                                      </p:to>
                                    </p:set>
                                    <p:anim calcmode="lin" valueType="num">
                                      <p:cBhvr additive="base">
                                        <p:cTn id="104" dur="500" fill="hold"/>
                                        <p:tgtEl>
                                          <p:spTgt spid="2"/>
                                        </p:tgtEl>
                                        <p:attrNameLst>
                                          <p:attrName>ppt_x</p:attrName>
                                        </p:attrNameLst>
                                      </p:cBhvr>
                                      <p:tavLst>
                                        <p:tav tm="0">
                                          <p:val>
                                            <p:strVal val="#ppt_x"/>
                                          </p:val>
                                        </p:tav>
                                        <p:tav tm="100000">
                                          <p:val>
                                            <p:strVal val="#ppt_x"/>
                                          </p:val>
                                        </p:tav>
                                      </p:tavLst>
                                    </p:anim>
                                    <p:anim calcmode="lin" valueType="num">
                                      <p:cBhvr additive="base">
                                        <p:cTn id="10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5" grpId="0" animBg="1"/>
      <p:bldP spid="6" grpId="0" animBg="1"/>
      <p:bldP spid="7" grpId="0" animBg="1"/>
      <p:bldP spid="7" grpId="1" animBg="1"/>
      <p:bldP spid="65" grpId="1" animBg="1"/>
      <p:bldP spid="76" grpId="0"/>
      <p:bldP spid="78" grpId="0"/>
      <p:bldP spid="7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centre nationale des ouragans NOAA&quot;">
            <a:extLst>
              <a:ext uri="{FF2B5EF4-FFF2-40B4-BE49-F238E27FC236}">
                <a16:creationId xmlns:a16="http://schemas.microsoft.com/office/drawing/2014/main" id="{53AA185A-E07C-46FD-940A-552BD714E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473" y="3387436"/>
            <a:ext cx="1163782" cy="116378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66FD3B88-FF00-4E19-AC48-4653241AB821}"/>
              </a:ext>
            </a:extLst>
          </p:cNvPr>
          <p:cNvSpPr>
            <a:spLocks noGrp="1"/>
          </p:cNvSpPr>
          <p:nvPr>
            <p:ph type="title" idx="4294967295"/>
          </p:nvPr>
        </p:nvSpPr>
        <p:spPr>
          <a:xfrm>
            <a:off x="205317" y="-135467"/>
            <a:ext cx="8515350" cy="1325563"/>
          </a:xfrm>
        </p:spPr>
        <p:txBody>
          <a:bodyPr>
            <a:normAutofit/>
          </a:bodyPr>
          <a:lstStyle/>
          <a:p>
            <a:r>
              <a:rPr lang="fr-FR" sz="3200" dirty="0"/>
              <a:t>Exemple d’ouragan IRMA (</a:t>
            </a:r>
            <a:r>
              <a:rPr lang="fr-FR" sz="3200" dirty="0" err="1"/>
              <a:t>Caraîbes</a:t>
            </a:r>
            <a:r>
              <a:rPr lang="fr-FR" sz="3200" dirty="0"/>
              <a:t> 2017)</a:t>
            </a:r>
          </a:p>
        </p:txBody>
      </p:sp>
      <p:sp>
        <p:nvSpPr>
          <p:cNvPr id="13" name="Espace réservé du contenu 12">
            <a:extLst>
              <a:ext uri="{FF2B5EF4-FFF2-40B4-BE49-F238E27FC236}">
                <a16:creationId xmlns:a16="http://schemas.microsoft.com/office/drawing/2014/main" id="{06D558A3-6E03-480E-B27A-9F19426C7E48}"/>
              </a:ext>
            </a:extLst>
          </p:cNvPr>
          <p:cNvSpPr>
            <a:spLocks noGrp="1"/>
          </p:cNvSpPr>
          <p:nvPr>
            <p:ph idx="1"/>
          </p:nvPr>
        </p:nvSpPr>
        <p:spPr>
          <a:xfrm>
            <a:off x="792478" y="2673530"/>
            <a:ext cx="7705453" cy="3459889"/>
          </a:xfrm>
        </p:spPr>
        <p:txBody>
          <a:bodyPr/>
          <a:lstStyle/>
          <a:p>
            <a:pPr marL="0" indent="0">
              <a:buNone/>
            </a:pPr>
            <a:r>
              <a:rPr lang="en-US" b="1" u="sng" dirty="0"/>
              <a:t>Observations: </a:t>
            </a:r>
          </a:p>
          <a:p>
            <a:r>
              <a:rPr lang="en-US" dirty="0"/>
              <a:t>Une SST de 23,5 C</a:t>
            </a:r>
          </a:p>
          <a:p>
            <a:r>
              <a:rPr lang="en-US" dirty="0"/>
              <a:t>Vitesse du vent : 287 km/h – 360 km/h</a:t>
            </a:r>
          </a:p>
          <a:p>
            <a:r>
              <a:rPr lang="fr-FR" dirty="0"/>
              <a:t>Pression atmosphérique : 914 hPa</a:t>
            </a:r>
          </a:p>
          <a:p>
            <a:r>
              <a:rPr lang="fr-FR" dirty="0"/>
              <a:t>Tempêtes tropicale</a:t>
            </a:r>
          </a:p>
          <a:p>
            <a:endParaRPr lang="en-US" dirty="0"/>
          </a:p>
          <a:p>
            <a:pPr marL="0" indent="0">
              <a:buNone/>
            </a:pPr>
            <a:r>
              <a:rPr lang="en-US" b="1" u="sng" dirty="0"/>
              <a:t>Retours:</a:t>
            </a:r>
          </a:p>
          <a:p>
            <a:r>
              <a:rPr lang="fr-FR" dirty="0"/>
              <a:t>Des systèmes d’observation non coordonnés</a:t>
            </a:r>
          </a:p>
        </p:txBody>
      </p:sp>
      <p:pic>
        <p:nvPicPr>
          <p:cNvPr id="9" name="Picture 2" descr="RÃ©sultat de recherche d'images pour &quot;irma hurricane Caribbean 2017&quot;">
            <a:extLst>
              <a:ext uri="{FF2B5EF4-FFF2-40B4-BE49-F238E27FC236}">
                <a16:creationId xmlns:a16="http://schemas.microsoft.com/office/drawing/2014/main" id="{1F59A1C1-9D8B-4D0D-B9AD-4390F19D5D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1147" y="1068269"/>
            <a:ext cx="2059636" cy="13730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ultat de recherche d'images pour &quot;irma hurricane&quot;">
            <a:extLst>
              <a:ext uri="{FF2B5EF4-FFF2-40B4-BE49-F238E27FC236}">
                <a16:creationId xmlns:a16="http://schemas.microsoft.com/office/drawing/2014/main" id="{BD9BD7C3-CC73-46C9-9616-3BC9A0C24E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480" y="1054600"/>
            <a:ext cx="2050742" cy="1366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Ã©sultat de recherche d'images pour &quot;irma hurricane&quot;">
            <a:extLst>
              <a:ext uri="{FF2B5EF4-FFF2-40B4-BE49-F238E27FC236}">
                <a16:creationId xmlns:a16="http://schemas.microsoft.com/office/drawing/2014/main" id="{B11E182C-BB07-4E75-AC10-6E17BF4BA8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93" y="1036659"/>
            <a:ext cx="2068873" cy="1164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Ã©sultat de recherche d'images pour &quot;irma hurricane carribean  african sahara&quot;">
            <a:extLst>
              <a:ext uri="{FF2B5EF4-FFF2-40B4-BE49-F238E27FC236}">
                <a16:creationId xmlns:a16="http://schemas.microsoft.com/office/drawing/2014/main" id="{0F34F2B9-1558-4769-A9B1-CE7471CAAE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947" y="1472343"/>
            <a:ext cx="7334142" cy="412545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41D7AC08-BF10-4630-8ACE-459C291C84EF}"/>
              </a:ext>
            </a:extLst>
          </p:cNvPr>
          <p:cNvPicPr>
            <a:picLocks noChangeAspect="1"/>
          </p:cNvPicPr>
          <p:nvPr/>
        </p:nvPicPr>
        <p:blipFill>
          <a:blip r:embed="rId8"/>
          <a:stretch>
            <a:fillRect/>
          </a:stretch>
        </p:blipFill>
        <p:spPr>
          <a:xfrm>
            <a:off x="1881105" y="3979194"/>
            <a:ext cx="1888857" cy="1259238"/>
          </a:xfrm>
          <a:prstGeom prst="ellipse">
            <a:avLst/>
          </a:prstGeom>
          <a:ln>
            <a:noFill/>
          </a:ln>
          <a:effectLst>
            <a:softEdge rad="112500"/>
          </a:effectLst>
        </p:spPr>
      </p:pic>
    </p:spTree>
    <p:extLst>
      <p:ext uri="{BB962C8B-B14F-4D97-AF65-F5344CB8AC3E}">
        <p14:creationId xmlns:p14="http://schemas.microsoft.com/office/powerpoint/2010/main" val="222608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5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xEl>
                                              <p:pRg st="4" end="4"/>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9B9AA1-5A37-4592-8C22-ADDCF48B11A7}"/>
              </a:ext>
            </a:extLst>
          </p:cNvPr>
          <p:cNvSpPr>
            <a:spLocks noGrp="1"/>
          </p:cNvSpPr>
          <p:nvPr>
            <p:ph type="title" idx="4294967295"/>
          </p:nvPr>
        </p:nvSpPr>
        <p:spPr>
          <a:xfrm>
            <a:off x="296334" y="200795"/>
            <a:ext cx="8229600" cy="684113"/>
          </a:xfrm>
        </p:spPr>
        <p:txBody>
          <a:bodyPr/>
          <a:lstStyle/>
          <a:p>
            <a:r>
              <a:rPr lang="en-US" dirty="0" err="1"/>
              <a:t>Plateforme</a:t>
            </a:r>
            <a:r>
              <a:rPr lang="en-US" dirty="0"/>
              <a:t> PREDICAT</a:t>
            </a:r>
          </a:p>
        </p:txBody>
      </p:sp>
      <p:sp>
        <p:nvSpPr>
          <p:cNvPr id="3" name="Espace réservé du contenu 2">
            <a:extLst>
              <a:ext uri="{FF2B5EF4-FFF2-40B4-BE49-F238E27FC236}">
                <a16:creationId xmlns:a16="http://schemas.microsoft.com/office/drawing/2014/main" id="{2AEA2499-8900-4B5D-88FB-8A8928EBCB1A}"/>
              </a:ext>
            </a:extLst>
          </p:cNvPr>
          <p:cNvSpPr>
            <a:spLocks noGrp="1"/>
          </p:cNvSpPr>
          <p:nvPr>
            <p:ph idx="1"/>
          </p:nvPr>
        </p:nvSpPr>
        <p:spPr>
          <a:xfrm>
            <a:off x="205316" y="1182158"/>
            <a:ext cx="8938684" cy="4351338"/>
          </a:xfrm>
        </p:spPr>
        <p:txBody>
          <a:bodyPr>
            <a:normAutofit/>
          </a:bodyPr>
          <a:lstStyle/>
          <a:p>
            <a:pPr marL="0" indent="0">
              <a:buNone/>
            </a:pPr>
            <a:r>
              <a:rPr lang="fr-FR" sz="2200" dirty="0">
                <a:cs typeface="Times New Roman" panose="02020603050405020304" pitchFamily="18" charset="0"/>
              </a:rPr>
              <a:t>Un projet franco-tunisien financé par le projet PHC-Utique </a:t>
            </a:r>
            <a:r>
              <a:rPr lang="en-US" sz="2200" dirty="0">
                <a:ea typeface="Cambria" panose="02040503050406030204" pitchFamily="18" charset="0"/>
              </a:rPr>
              <a:t>N°17G1122</a:t>
            </a:r>
          </a:p>
          <a:p>
            <a:endParaRPr lang="en-US" sz="2200" dirty="0"/>
          </a:p>
        </p:txBody>
      </p:sp>
      <p:pic>
        <p:nvPicPr>
          <p:cNvPr id="4" name="Image 3">
            <a:extLst>
              <a:ext uri="{FF2B5EF4-FFF2-40B4-BE49-F238E27FC236}">
                <a16:creationId xmlns:a16="http://schemas.microsoft.com/office/drawing/2014/main" id="{F8B719C1-79A7-44EF-B42C-704438DD3EC5}"/>
              </a:ext>
            </a:extLst>
          </p:cNvPr>
          <p:cNvPicPr>
            <a:picLocks noChangeAspect="1"/>
          </p:cNvPicPr>
          <p:nvPr/>
        </p:nvPicPr>
        <p:blipFill rotWithShape="1">
          <a:blip r:embed="rId3"/>
          <a:srcRect b="12815"/>
          <a:stretch/>
        </p:blipFill>
        <p:spPr>
          <a:xfrm>
            <a:off x="2944220" y="2567762"/>
            <a:ext cx="3660717" cy="2164298"/>
          </a:xfrm>
          <a:prstGeom prst="rect">
            <a:avLst/>
          </a:prstGeom>
        </p:spPr>
      </p:pic>
      <p:sp>
        <p:nvSpPr>
          <p:cNvPr id="5" name="Rectangle 4">
            <a:extLst>
              <a:ext uri="{FF2B5EF4-FFF2-40B4-BE49-F238E27FC236}">
                <a16:creationId xmlns:a16="http://schemas.microsoft.com/office/drawing/2014/main" id="{DC775284-84BE-40CB-9B51-B6D6BBAB096D}"/>
              </a:ext>
            </a:extLst>
          </p:cNvPr>
          <p:cNvSpPr/>
          <p:nvPr/>
        </p:nvSpPr>
        <p:spPr>
          <a:xfrm>
            <a:off x="4094789" y="3557121"/>
            <a:ext cx="1422249" cy="460895"/>
          </a:xfrm>
          <a:prstGeom prst="rect">
            <a:avLst/>
          </a:prstGeom>
        </p:spPr>
        <p:txBody>
          <a:bodyPr wrap="none">
            <a:spAutoFit/>
          </a:bodyPr>
          <a:lstStyle/>
          <a:p>
            <a:r>
              <a:rPr lang="fr-FR" sz="2395" b="1" dirty="0">
                <a:cs typeface="Times New Roman" panose="02020603050405020304" pitchFamily="18" charset="0"/>
              </a:rPr>
              <a:t>PREDICAT</a:t>
            </a:r>
            <a:endParaRPr lang="fr-FR" sz="2395" dirty="0">
              <a:cs typeface="Times New Roman" panose="02020603050405020304" pitchFamily="18" charset="0"/>
            </a:endParaRPr>
          </a:p>
        </p:txBody>
      </p:sp>
      <p:sp>
        <p:nvSpPr>
          <p:cNvPr id="9" name="Rectangle 8">
            <a:extLst>
              <a:ext uri="{FF2B5EF4-FFF2-40B4-BE49-F238E27FC236}">
                <a16:creationId xmlns:a16="http://schemas.microsoft.com/office/drawing/2014/main" id="{18A672D3-777D-425A-9575-E2E6170FD356}"/>
              </a:ext>
            </a:extLst>
          </p:cNvPr>
          <p:cNvSpPr/>
          <p:nvPr/>
        </p:nvSpPr>
        <p:spPr>
          <a:xfrm>
            <a:off x="237070" y="1665638"/>
            <a:ext cx="2760130" cy="189128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fr-FR" sz="2000" dirty="0">
                <a:solidFill>
                  <a:srgbClr val="000000"/>
                </a:solidFill>
              </a:rPr>
              <a:t>Un accès uniforme au données basé sur les technologies de services web</a:t>
            </a:r>
          </a:p>
        </p:txBody>
      </p:sp>
      <p:sp>
        <p:nvSpPr>
          <p:cNvPr id="10" name="Rectangle 9">
            <a:extLst>
              <a:ext uri="{FF2B5EF4-FFF2-40B4-BE49-F238E27FC236}">
                <a16:creationId xmlns:a16="http://schemas.microsoft.com/office/drawing/2014/main" id="{7E686518-59E5-4932-8FD6-BA74D80335B7}"/>
              </a:ext>
            </a:extLst>
          </p:cNvPr>
          <p:cNvSpPr/>
          <p:nvPr/>
        </p:nvSpPr>
        <p:spPr>
          <a:xfrm>
            <a:off x="268941" y="4091507"/>
            <a:ext cx="3557993" cy="14296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2000" dirty="0">
                <a:solidFill>
                  <a:srgbClr val="000000"/>
                </a:solidFill>
              </a:rPr>
              <a:t>Une intégration sémantique des données à l’aide d’une ontologie de domaine de l’environnement.</a:t>
            </a:r>
          </a:p>
        </p:txBody>
      </p:sp>
      <p:sp>
        <p:nvSpPr>
          <p:cNvPr id="11" name="Rectangle 10">
            <a:extLst>
              <a:ext uri="{FF2B5EF4-FFF2-40B4-BE49-F238E27FC236}">
                <a16:creationId xmlns:a16="http://schemas.microsoft.com/office/drawing/2014/main" id="{6B98C23B-9C77-4A6C-AA5F-3FE26A1FB859}"/>
              </a:ext>
            </a:extLst>
          </p:cNvPr>
          <p:cNvSpPr/>
          <p:nvPr/>
        </p:nvSpPr>
        <p:spPr>
          <a:xfrm>
            <a:off x="5727548" y="4052442"/>
            <a:ext cx="3226798" cy="189128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pPr>
            <a:r>
              <a:rPr lang="fr-FR" sz="2000" dirty="0">
                <a:solidFill>
                  <a:srgbClr val="000000"/>
                </a:solidFill>
              </a:rPr>
              <a:t>Une approche de prédiction en temps réel basée sur des mécanismes d'apprentissage automatique.</a:t>
            </a:r>
          </a:p>
        </p:txBody>
      </p:sp>
    </p:spTree>
    <p:extLst>
      <p:ext uri="{BB962C8B-B14F-4D97-AF65-F5344CB8AC3E}">
        <p14:creationId xmlns:p14="http://schemas.microsoft.com/office/powerpoint/2010/main" val="1521230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7B546-FE55-4DB6-91C0-9104E8A232F6}"/>
              </a:ext>
            </a:extLst>
          </p:cNvPr>
          <p:cNvSpPr>
            <a:spLocks noGrp="1"/>
          </p:cNvSpPr>
          <p:nvPr>
            <p:ph type="title" idx="4294967295"/>
          </p:nvPr>
        </p:nvSpPr>
        <p:spPr>
          <a:xfrm>
            <a:off x="180975" y="144992"/>
            <a:ext cx="7886700" cy="735541"/>
          </a:xfrm>
        </p:spPr>
        <p:txBody>
          <a:bodyPr/>
          <a:lstStyle/>
          <a:p>
            <a:r>
              <a:rPr lang="fr-FR" dirty="0"/>
              <a:t>Verrous scientifiques</a:t>
            </a:r>
          </a:p>
        </p:txBody>
      </p:sp>
      <p:sp>
        <p:nvSpPr>
          <p:cNvPr id="3" name="Espace réservé du contenu 2">
            <a:extLst>
              <a:ext uri="{FF2B5EF4-FFF2-40B4-BE49-F238E27FC236}">
                <a16:creationId xmlns:a16="http://schemas.microsoft.com/office/drawing/2014/main" id="{4C804AE1-305F-4039-BCE8-A6B507114814}"/>
              </a:ext>
            </a:extLst>
          </p:cNvPr>
          <p:cNvSpPr>
            <a:spLocks noGrp="1"/>
          </p:cNvSpPr>
          <p:nvPr>
            <p:ph idx="1"/>
          </p:nvPr>
        </p:nvSpPr>
        <p:spPr>
          <a:xfrm>
            <a:off x="0" y="824865"/>
            <a:ext cx="4724400" cy="5288068"/>
          </a:xfrm>
        </p:spPr>
        <p:txBody>
          <a:bodyPr>
            <a:normAutofit/>
          </a:bodyPr>
          <a:lstStyle/>
          <a:p>
            <a:pPr marL="0" indent="0" algn="ctr">
              <a:lnSpc>
                <a:spcPct val="210000"/>
              </a:lnSpc>
              <a:buNone/>
            </a:pPr>
            <a:r>
              <a:rPr lang="en-US" b="1" u="sng" dirty="0" err="1">
                <a:latin typeface="+mn-lt"/>
                <a:cs typeface="Times New Roman" panose="02020603050405020304" pitchFamily="18" charset="0"/>
              </a:rPr>
              <a:t>Verrous</a:t>
            </a:r>
            <a:r>
              <a:rPr lang="en-US" b="1" u="sng" dirty="0">
                <a:latin typeface="+mn-lt"/>
                <a:cs typeface="Times New Roman" panose="02020603050405020304" pitchFamily="18" charset="0"/>
              </a:rPr>
              <a:t> </a:t>
            </a:r>
            <a:r>
              <a:rPr lang="en-US" b="1" u="sng" dirty="0" err="1">
                <a:latin typeface="+mn-lt"/>
                <a:cs typeface="Times New Roman" panose="02020603050405020304" pitchFamily="18" charset="0"/>
              </a:rPr>
              <a:t>scientifiques</a:t>
            </a:r>
            <a:endParaRPr lang="en-US" b="1" u="sng" dirty="0">
              <a:latin typeface="+mn-lt"/>
              <a:cs typeface="Times New Roman" panose="02020603050405020304" pitchFamily="18" charset="0"/>
            </a:endParaRPr>
          </a:p>
          <a:p>
            <a:pPr marL="0" indent="0" algn="ctr">
              <a:lnSpc>
                <a:spcPct val="210000"/>
              </a:lnSpc>
              <a:buNone/>
            </a:pPr>
            <a:endParaRPr lang="en-US" b="1" dirty="0">
              <a:latin typeface="+mn-lt"/>
              <a:cs typeface="Times New Roman" panose="02020603050405020304" pitchFamily="18" charset="0"/>
            </a:endParaRPr>
          </a:p>
          <a:p>
            <a:r>
              <a:rPr lang="fr-FR" sz="2000" dirty="0">
                <a:solidFill>
                  <a:schemeClr val="tx1"/>
                </a:solidFill>
                <a:latin typeface="+mn-lt"/>
                <a:cs typeface="Times New Roman" panose="02020603050405020304" pitchFamily="18" charset="0"/>
              </a:rPr>
              <a:t>Comment garantir une interopérabilité sémantique des données?</a:t>
            </a:r>
          </a:p>
          <a:p>
            <a:pPr marL="0" indent="0">
              <a:buNone/>
            </a:pPr>
            <a:endParaRPr lang="fr-FR" sz="2000" dirty="0">
              <a:solidFill>
                <a:schemeClr val="tx1"/>
              </a:solidFill>
              <a:latin typeface="+mn-lt"/>
              <a:cs typeface="Times New Roman" panose="02020603050405020304" pitchFamily="18" charset="0"/>
            </a:endParaRPr>
          </a:p>
          <a:p>
            <a:r>
              <a:rPr lang="fr-FR" sz="2000" dirty="0">
                <a:solidFill>
                  <a:schemeClr val="tx1"/>
                </a:solidFill>
                <a:latin typeface="+mn-lt"/>
                <a:cs typeface="Times New Roman" panose="02020603050405020304" pitchFamily="18" charset="0"/>
              </a:rPr>
              <a:t>Comment garantir une vision </a:t>
            </a:r>
            <a:br>
              <a:rPr lang="fr-FR" sz="2000" dirty="0">
                <a:solidFill>
                  <a:schemeClr val="tx1"/>
                </a:solidFill>
                <a:latin typeface="+mn-lt"/>
                <a:cs typeface="Times New Roman" panose="02020603050405020304" pitchFamily="18" charset="0"/>
              </a:rPr>
            </a:br>
            <a:r>
              <a:rPr lang="fr-FR" sz="2000" dirty="0">
                <a:solidFill>
                  <a:schemeClr val="tx1"/>
                </a:solidFill>
                <a:latin typeface="+mn-lt"/>
                <a:cs typeface="Times New Roman" panose="02020603050405020304" pitchFamily="18" charset="0"/>
              </a:rPr>
              <a:t>globale et liée des données?</a:t>
            </a:r>
            <a:br>
              <a:rPr lang="fr-FR" sz="2000" dirty="0">
                <a:solidFill>
                  <a:schemeClr val="tx1"/>
                </a:solidFill>
                <a:latin typeface="+mn-lt"/>
                <a:cs typeface="Times New Roman" panose="02020603050405020304" pitchFamily="18" charset="0"/>
              </a:rPr>
            </a:br>
            <a:endParaRPr lang="fr-FR" sz="2000" dirty="0">
              <a:solidFill>
                <a:schemeClr val="tx1"/>
              </a:solidFill>
              <a:latin typeface="+mn-lt"/>
              <a:cs typeface="Times New Roman" panose="02020603050405020304" pitchFamily="18" charset="0"/>
            </a:endParaRPr>
          </a:p>
          <a:p>
            <a:r>
              <a:rPr lang="fr-FR" sz="2000" dirty="0">
                <a:solidFill>
                  <a:schemeClr val="tx1"/>
                </a:solidFill>
                <a:latin typeface="+mn-lt"/>
                <a:cs typeface="Times New Roman" panose="02020603050405020304" pitchFamily="18" charset="0"/>
              </a:rPr>
              <a:t>Comment agréger des nouvelles connaissances implicites et les </a:t>
            </a:r>
            <a:br>
              <a:rPr lang="fr-FR" sz="2000" dirty="0">
                <a:solidFill>
                  <a:schemeClr val="tx1"/>
                </a:solidFill>
                <a:latin typeface="+mn-lt"/>
                <a:cs typeface="Times New Roman" panose="02020603050405020304" pitchFamily="18" charset="0"/>
              </a:rPr>
            </a:br>
            <a:r>
              <a:rPr lang="fr-FR" sz="2000" dirty="0">
                <a:solidFill>
                  <a:schemeClr val="tx1"/>
                </a:solidFill>
                <a:latin typeface="+mn-lt"/>
                <a:cs typeface="Times New Roman" panose="02020603050405020304" pitchFamily="18" charset="0"/>
              </a:rPr>
              <a:t>employer dans un mécanisme de prédiction pour la gestion des crises?</a:t>
            </a:r>
            <a:endParaRPr lang="en-US" sz="2000" dirty="0">
              <a:solidFill>
                <a:schemeClr val="tx1"/>
              </a:solidFill>
              <a:latin typeface="+mn-lt"/>
              <a:cs typeface="Times New Roman" panose="02020603050405020304" pitchFamily="18" charset="0"/>
            </a:endParaRPr>
          </a:p>
          <a:p>
            <a:pPr marL="0" indent="0">
              <a:buNone/>
            </a:pPr>
            <a:endParaRPr lang="fr-FR" sz="2000" dirty="0">
              <a:solidFill>
                <a:schemeClr val="tx1"/>
              </a:solidFill>
              <a:latin typeface="+mn-lt"/>
              <a:cs typeface="Times New Roman" panose="02020603050405020304" pitchFamily="18" charset="0"/>
            </a:endParaRPr>
          </a:p>
          <a:p>
            <a:pPr marL="0" indent="0">
              <a:buNone/>
            </a:pPr>
            <a:endParaRPr lang="en-US" dirty="0">
              <a:latin typeface="+mn-lt"/>
            </a:endParaRPr>
          </a:p>
        </p:txBody>
      </p:sp>
      <p:sp>
        <p:nvSpPr>
          <p:cNvPr id="4" name="Espace réservé du contenu 2">
            <a:extLst>
              <a:ext uri="{FF2B5EF4-FFF2-40B4-BE49-F238E27FC236}">
                <a16:creationId xmlns:a16="http://schemas.microsoft.com/office/drawing/2014/main" id="{6AB0B7F2-B1DB-4290-AC56-8821C262B9D0}"/>
              </a:ext>
            </a:extLst>
          </p:cNvPr>
          <p:cNvSpPr txBox="1">
            <a:spLocks/>
          </p:cNvSpPr>
          <p:nvPr/>
        </p:nvSpPr>
        <p:spPr>
          <a:xfrm>
            <a:off x="5167453" y="931332"/>
            <a:ext cx="3976548" cy="5181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Core Rhino 25 Thin" panose="02010403030302020204"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85000"/>
                    <a:lumOff val="15000"/>
                  </a:schemeClr>
                </a:solidFill>
                <a:latin typeface="Core Rhino 25 Thin" panose="02010403030302020204"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Core Rhino 25 Thin" panose="02010403030302020204"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Core Rhino 25 Thin" panose="02010403030302020204"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Core Rhino 25 Thin" panose="02010403030302020204"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200000"/>
              </a:lnSpc>
              <a:buNone/>
            </a:pPr>
            <a:r>
              <a:rPr lang="fr-FR" b="1" u="sng" dirty="0">
                <a:latin typeface="+mn-lt"/>
                <a:cs typeface="Times New Roman" panose="02020603050405020304" pitchFamily="18" charset="0"/>
              </a:rPr>
              <a:t>Contributions</a:t>
            </a:r>
          </a:p>
          <a:p>
            <a:pPr marL="0" indent="0" algn="ctr">
              <a:lnSpc>
                <a:spcPct val="200000"/>
              </a:lnSpc>
              <a:buNone/>
            </a:pPr>
            <a:endParaRPr lang="fr-FR" sz="2000" b="1" dirty="0">
              <a:latin typeface="+mn-lt"/>
              <a:cs typeface="Times New Roman" panose="02020603050405020304" pitchFamily="18" charset="0"/>
            </a:endParaRPr>
          </a:p>
          <a:p>
            <a:pPr marL="457200" indent="-457200">
              <a:lnSpc>
                <a:spcPct val="80000"/>
              </a:lnSpc>
              <a:buFont typeface="+mj-lt"/>
              <a:buAutoNum type="arabicParenR"/>
            </a:pPr>
            <a:r>
              <a:rPr lang="fr-FR" sz="2000" dirty="0">
                <a:solidFill>
                  <a:schemeClr val="tx1"/>
                </a:solidFill>
                <a:latin typeface="+mn-lt"/>
                <a:cs typeface="Times New Roman" panose="02020603050405020304" pitchFamily="18" charset="0"/>
              </a:rPr>
              <a:t>Une Ontologie de domaine de l’environnement (</a:t>
            </a:r>
            <a:r>
              <a:rPr lang="fr-FR" sz="2000" dirty="0" err="1">
                <a:solidFill>
                  <a:schemeClr val="tx1"/>
                </a:solidFill>
                <a:latin typeface="+mn-lt"/>
                <a:cs typeface="Times New Roman" panose="02020603050405020304" pitchFamily="18" charset="0"/>
              </a:rPr>
              <a:t>MEMOn</a:t>
            </a:r>
            <a:r>
              <a:rPr lang="fr-FR" sz="2000" dirty="0">
                <a:solidFill>
                  <a:schemeClr val="tx1"/>
                </a:solidFill>
                <a:latin typeface="+mn-lt"/>
                <a:cs typeface="Times New Roman" panose="02020603050405020304" pitchFamily="18" charset="0"/>
              </a:rPr>
              <a:t>)</a:t>
            </a:r>
          </a:p>
          <a:p>
            <a:pPr marL="457200" indent="-457200">
              <a:lnSpc>
                <a:spcPct val="80000"/>
              </a:lnSpc>
              <a:buFont typeface="+mj-lt"/>
              <a:buAutoNum type="arabicParenR"/>
            </a:pPr>
            <a:endParaRPr lang="fr-FR" sz="2000" dirty="0">
              <a:solidFill>
                <a:schemeClr val="tx1"/>
              </a:solidFill>
              <a:latin typeface="+mn-lt"/>
              <a:cs typeface="Times New Roman" panose="02020603050405020304" pitchFamily="18" charset="0"/>
            </a:endParaRPr>
          </a:p>
          <a:p>
            <a:pPr marL="457200" indent="-457200">
              <a:lnSpc>
                <a:spcPct val="80000"/>
              </a:lnSpc>
              <a:buFont typeface="+mj-lt"/>
              <a:buAutoNum type="arabicParenR"/>
            </a:pPr>
            <a:r>
              <a:rPr lang="fr-FR" sz="2000" dirty="0">
                <a:solidFill>
                  <a:schemeClr val="tx1"/>
                </a:solidFill>
                <a:latin typeface="+mn-lt"/>
                <a:cs typeface="Times New Roman" panose="02020603050405020304" pitchFamily="18" charset="0"/>
              </a:rPr>
              <a:t>Une approche d’intégration sémantique orientée services basée sur l’ontologie </a:t>
            </a:r>
            <a:r>
              <a:rPr lang="fr-FR" sz="2000" dirty="0" err="1">
                <a:solidFill>
                  <a:schemeClr val="tx1"/>
                </a:solidFill>
                <a:latin typeface="+mn-lt"/>
                <a:cs typeface="Times New Roman" panose="02020603050405020304" pitchFamily="18" charset="0"/>
              </a:rPr>
              <a:t>MEMOn</a:t>
            </a:r>
            <a:endParaRPr lang="fr-FR" sz="2000" dirty="0">
              <a:solidFill>
                <a:schemeClr val="tx1"/>
              </a:solidFill>
              <a:latin typeface="+mn-lt"/>
              <a:cs typeface="Times New Roman" panose="02020603050405020304" pitchFamily="18" charset="0"/>
            </a:endParaRPr>
          </a:p>
          <a:p>
            <a:pPr marL="457200" indent="-457200">
              <a:lnSpc>
                <a:spcPct val="80000"/>
              </a:lnSpc>
              <a:buFont typeface="+mj-lt"/>
              <a:buAutoNum type="arabicParenR"/>
            </a:pPr>
            <a:endParaRPr lang="fr-FR" sz="2000" dirty="0">
              <a:solidFill>
                <a:schemeClr val="tx1"/>
              </a:solidFill>
              <a:latin typeface="+mn-lt"/>
              <a:cs typeface="Times New Roman" panose="02020603050405020304" pitchFamily="18" charset="0"/>
            </a:endParaRPr>
          </a:p>
          <a:p>
            <a:pPr marL="457200" indent="-457200">
              <a:lnSpc>
                <a:spcPct val="80000"/>
              </a:lnSpc>
              <a:buFont typeface="+mj-lt"/>
              <a:buAutoNum type="arabicParenR"/>
            </a:pPr>
            <a:r>
              <a:rPr lang="fr-FR" sz="2000" dirty="0">
                <a:solidFill>
                  <a:schemeClr val="tx1"/>
                </a:solidFill>
                <a:latin typeface="+mn-lt"/>
                <a:cs typeface="Times New Roman" panose="02020603050405020304" pitchFamily="18" charset="0"/>
              </a:rPr>
              <a:t>Une approche hybride de prédiction basée sur l’apprentissage automatique.</a:t>
            </a:r>
          </a:p>
          <a:p>
            <a:pPr marL="457200" indent="-457200">
              <a:lnSpc>
                <a:spcPct val="80000"/>
              </a:lnSpc>
              <a:buFont typeface="+mj-lt"/>
              <a:buAutoNum type="arabicParenR"/>
            </a:pPr>
            <a:endParaRPr lang="fr-FR" sz="1900" dirty="0">
              <a:solidFill>
                <a:schemeClr val="tx1"/>
              </a:solidFill>
              <a:latin typeface="+mn-lt"/>
              <a:cs typeface="Times New Roman" panose="02020603050405020304" pitchFamily="18" charset="0"/>
            </a:endParaRPr>
          </a:p>
        </p:txBody>
      </p:sp>
      <p:cxnSp>
        <p:nvCxnSpPr>
          <p:cNvPr id="6" name="Connecteur droit avec flèche 5">
            <a:extLst>
              <a:ext uri="{FF2B5EF4-FFF2-40B4-BE49-F238E27FC236}">
                <a16:creationId xmlns:a16="http://schemas.microsoft.com/office/drawing/2014/main" id="{B9B706B0-B482-40EC-AC0E-2037E69D90BD}"/>
              </a:ext>
            </a:extLst>
          </p:cNvPr>
          <p:cNvCxnSpPr/>
          <p:nvPr/>
        </p:nvCxnSpPr>
        <p:spPr>
          <a:xfrm>
            <a:off x="4236403" y="2472267"/>
            <a:ext cx="93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B8D7F1CB-9AE8-48C7-80B4-1F0FEFD7058F}"/>
              </a:ext>
            </a:extLst>
          </p:cNvPr>
          <p:cNvCxnSpPr/>
          <p:nvPr/>
        </p:nvCxnSpPr>
        <p:spPr>
          <a:xfrm>
            <a:off x="4521200" y="795868"/>
            <a:ext cx="0" cy="536400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id="{4639DB6B-6FC1-425F-8C60-9CC27F22D986}"/>
              </a:ext>
            </a:extLst>
          </p:cNvPr>
          <p:cNvCxnSpPr/>
          <p:nvPr/>
        </p:nvCxnSpPr>
        <p:spPr>
          <a:xfrm>
            <a:off x="4236403" y="3437467"/>
            <a:ext cx="93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C49EFADC-021D-454D-8281-B4F4C1289467}"/>
              </a:ext>
            </a:extLst>
          </p:cNvPr>
          <p:cNvCxnSpPr/>
          <p:nvPr/>
        </p:nvCxnSpPr>
        <p:spPr>
          <a:xfrm>
            <a:off x="4236403" y="4624340"/>
            <a:ext cx="93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67396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A6A62-FBB9-4C6A-8B85-34EF4C4573CD}"/>
              </a:ext>
            </a:extLst>
          </p:cNvPr>
          <p:cNvSpPr>
            <a:spLocks noGrp="1"/>
          </p:cNvSpPr>
          <p:nvPr>
            <p:ph type="title" idx="4294967295"/>
          </p:nvPr>
        </p:nvSpPr>
        <p:spPr>
          <a:xfrm>
            <a:off x="245192" y="320882"/>
            <a:ext cx="7886700" cy="447674"/>
          </a:xfrm>
        </p:spPr>
        <p:txBody>
          <a:bodyPr>
            <a:normAutofit fontScale="90000"/>
          </a:bodyPr>
          <a:lstStyle/>
          <a:p>
            <a:r>
              <a:rPr lang="en-US" dirty="0" err="1"/>
              <a:t>Etat</a:t>
            </a:r>
            <a:r>
              <a:rPr lang="en-US" dirty="0"/>
              <a:t> de </a:t>
            </a:r>
            <a:r>
              <a:rPr lang="en-US" dirty="0" err="1"/>
              <a:t>l’art</a:t>
            </a:r>
            <a:r>
              <a:rPr lang="en-US" dirty="0"/>
              <a:t> sur les </a:t>
            </a:r>
            <a:r>
              <a:rPr lang="en-US" dirty="0" err="1"/>
              <a:t>plateformes</a:t>
            </a:r>
            <a:r>
              <a:rPr lang="en-US" dirty="0"/>
              <a:t> </a:t>
            </a:r>
            <a:r>
              <a:rPr lang="en-US" dirty="0" err="1"/>
              <a:t>existantes</a:t>
            </a:r>
            <a:endParaRPr lang="en-US" dirty="0"/>
          </a:p>
        </p:txBody>
      </p:sp>
      <p:graphicFrame>
        <p:nvGraphicFramePr>
          <p:cNvPr id="4" name="Espace réservé du contenu 3">
            <a:extLst>
              <a:ext uri="{FF2B5EF4-FFF2-40B4-BE49-F238E27FC236}">
                <a16:creationId xmlns:a16="http://schemas.microsoft.com/office/drawing/2014/main" id="{E2966E63-276A-407E-87CE-4D6404CEF801}"/>
              </a:ext>
            </a:extLst>
          </p:cNvPr>
          <p:cNvGraphicFramePr>
            <a:graphicFrameLocks noGrp="1"/>
          </p:cNvGraphicFramePr>
          <p:nvPr>
            <p:ph idx="1"/>
            <p:extLst>
              <p:ext uri="{D42A27DB-BD31-4B8C-83A1-F6EECF244321}">
                <p14:modId xmlns:p14="http://schemas.microsoft.com/office/powerpoint/2010/main" val="3152535109"/>
              </p:ext>
            </p:extLst>
          </p:nvPr>
        </p:nvGraphicFramePr>
        <p:xfrm>
          <a:off x="573232" y="1354570"/>
          <a:ext cx="7886700" cy="451612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146293650"/>
                    </a:ext>
                  </a:extLst>
                </a:gridCol>
                <a:gridCol w="2628900">
                  <a:extLst>
                    <a:ext uri="{9D8B030D-6E8A-4147-A177-3AD203B41FA5}">
                      <a16:colId xmlns:a16="http://schemas.microsoft.com/office/drawing/2014/main" val="108264621"/>
                    </a:ext>
                  </a:extLst>
                </a:gridCol>
                <a:gridCol w="2628900">
                  <a:extLst>
                    <a:ext uri="{9D8B030D-6E8A-4147-A177-3AD203B41FA5}">
                      <a16:colId xmlns:a16="http://schemas.microsoft.com/office/drawing/2014/main" val="2744327176"/>
                    </a:ext>
                  </a:extLst>
                </a:gridCol>
              </a:tblGrid>
              <a:tr h="370840">
                <a:tc>
                  <a:txBody>
                    <a:bodyPr/>
                    <a:lstStyle/>
                    <a:p>
                      <a:r>
                        <a:rPr lang="en-US" dirty="0" err="1"/>
                        <a:t>Projet</a:t>
                      </a:r>
                      <a:endParaRPr lang="en-US" dirty="0"/>
                    </a:p>
                  </a:txBody>
                  <a:tcPr/>
                </a:tc>
                <a:tc>
                  <a:txBody>
                    <a:bodyPr/>
                    <a:lstStyle/>
                    <a:p>
                      <a:r>
                        <a:rPr lang="en-US" dirty="0"/>
                        <a:t>Description</a:t>
                      </a:r>
                    </a:p>
                  </a:txBody>
                  <a:tcPr/>
                </a:tc>
                <a:tc>
                  <a:txBody>
                    <a:bodyPr/>
                    <a:lstStyle/>
                    <a:p>
                      <a:r>
                        <a:rPr lang="en-US" dirty="0"/>
                        <a:t>Limitations</a:t>
                      </a:r>
                    </a:p>
                  </a:txBody>
                  <a:tcPr/>
                </a:tc>
                <a:extLst>
                  <a:ext uri="{0D108BD9-81ED-4DB2-BD59-A6C34878D82A}">
                    <a16:rowId xmlns:a16="http://schemas.microsoft.com/office/drawing/2014/main" val="1554256924"/>
                  </a:ext>
                </a:extLst>
              </a:tr>
              <a:tr h="370840">
                <a:tc>
                  <a:txBody>
                    <a:bodyPr/>
                    <a:lstStyle/>
                    <a:p>
                      <a:r>
                        <a:rPr lang="en-US" dirty="0" err="1"/>
                        <a:t>Plateforme</a:t>
                      </a:r>
                      <a:r>
                        <a:rPr lang="en-US" dirty="0"/>
                        <a:t> EOPEN</a:t>
                      </a:r>
                    </a:p>
                  </a:txBody>
                  <a:tcPr/>
                </a:tc>
                <a:tc>
                  <a:txBody>
                    <a:bodyPr/>
                    <a:lstStyle/>
                    <a:p>
                      <a:r>
                        <a:rPr lang="fr-FR" sz="1350" u="none" strike="noStrike" kern="1200" baseline="0" dirty="0"/>
                        <a:t>Une plate-forme open-source interopérable pour un accès unifié et une analyse des données environnementales</a:t>
                      </a:r>
                      <a:endParaRPr lang="en-US" b="0" dirty="0"/>
                    </a:p>
                  </a:txBody>
                  <a:tcPr/>
                </a:tc>
                <a:tc rowSpan="2">
                  <a:txBody>
                    <a:bodyPr/>
                    <a:lstStyle/>
                    <a:p>
                      <a:pPr marL="0" indent="0" algn="l" defTabSz="685800" rtl="0" eaLnBrk="1" latinLnBrk="0" hangingPunct="1">
                        <a:buFont typeface="Wingdings" panose="05000000000000000000" pitchFamily="2" charset="2"/>
                        <a:buNone/>
                      </a:pPr>
                      <a:r>
                        <a:rPr lang="fr-FR" dirty="0"/>
                        <a:t>Beaucoup </a:t>
                      </a:r>
                      <a:r>
                        <a:rPr lang="fr-FR" sz="1350" kern="1200" dirty="0"/>
                        <a:t>d'investissement pour le s</a:t>
                      </a:r>
                      <a:r>
                        <a:rPr lang="fr-FR" dirty="0"/>
                        <a:t>tockage et la gestion de données</a:t>
                      </a:r>
                      <a:r>
                        <a:rPr lang="fr-FR" sz="1350" kern="1200" dirty="0"/>
                        <a:t>.</a:t>
                      </a:r>
                    </a:p>
                  </a:txBody>
                  <a:tcPr anchor="ctr"/>
                </a:tc>
                <a:extLst>
                  <a:ext uri="{0D108BD9-81ED-4DB2-BD59-A6C34878D82A}">
                    <a16:rowId xmlns:a16="http://schemas.microsoft.com/office/drawing/2014/main" val="3464769909"/>
                  </a:ext>
                </a:extLst>
              </a:tr>
              <a:tr h="370840">
                <a:tc>
                  <a:txBody>
                    <a:bodyPr/>
                    <a:lstStyle/>
                    <a:p>
                      <a:r>
                        <a:rPr lang="en-US" dirty="0" err="1"/>
                        <a:t>Projet</a:t>
                      </a:r>
                      <a:r>
                        <a:rPr lang="en-US" dirty="0"/>
                        <a:t> I-REACT</a:t>
                      </a:r>
                    </a:p>
                  </a:txBody>
                  <a:tcPr/>
                </a:tc>
                <a:tc>
                  <a:txBody>
                    <a:bodyPr/>
                    <a:lstStyle/>
                    <a:p>
                      <a:pPr lvl="0"/>
                      <a:r>
                        <a:rPr lang="fr-FR" sz="1400" dirty="0"/>
                        <a:t>Une plate-forme européenne pour l’ intégration et l’analyse des données multi-source de gestion des situations d'urgence afin de prévenir et/ou de réagir efficacement aux catastrophes.</a:t>
                      </a:r>
                      <a:endParaRPr lang="en-US" sz="1400" dirty="0">
                        <a:latin typeface="+mn-lt"/>
                        <a:cs typeface="Times New Roman" panose="02020603050405020304" pitchFamily="18" charset="0"/>
                      </a:endParaRPr>
                    </a:p>
                  </a:txBody>
                  <a:tcPr/>
                </a:tc>
                <a:tc vMerge="1">
                  <a:txBody>
                    <a:bodyPr/>
                    <a:lstStyle/>
                    <a:p>
                      <a:pPr marL="285750" indent="-285750">
                        <a:buFont typeface="Wingdings" panose="05000000000000000000" pitchFamily="2" charset="2"/>
                        <a:buChar char="q"/>
                      </a:pPr>
                      <a:endParaRPr lang="en-US" dirty="0"/>
                    </a:p>
                  </a:txBody>
                  <a:tcPr/>
                </a:tc>
                <a:extLst>
                  <a:ext uri="{0D108BD9-81ED-4DB2-BD59-A6C34878D82A}">
                    <a16:rowId xmlns:a16="http://schemas.microsoft.com/office/drawing/2014/main" val="2773122670"/>
                  </a:ext>
                </a:extLst>
              </a:tr>
              <a:tr h="370840">
                <a:tc>
                  <a:txBody>
                    <a:bodyPr/>
                    <a:lstStyle/>
                    <a:p>
                      <a:r>
                        <a:rPr lang="en-US" dirty="0"/>
                        <a:t>SEGO-based reasoning approach about geographic occurrences</a:t>
                      </a:r>
                    </a:p>
                  </a:txBody>
                  <a:tcPr/>
                </a:tc>
                <a:tc>
                  <a:txBody>
                    <a:bodyPr/>
                    <a:lstStyle/>
                    <a:p>
                      <a:pPr lvl="0"/>
                      <a:r>
                        <a:rPr lang="fr-FR" sz="1400" dirty="0"/>
                        <a:t>Un mécanisme basé sur des règles pour inférer des occurrences géographiques à partir d'observations in situ.</a:t>
                      </a:r>
                      <a:endParaRPr lang="en-US" sz="1400" dirty="0">
                        <a:latin typeface="+mn-lt"/>
                        <a:cs typeface="Times New Roman" panose="02020603050405020304" pitchFamily="18" charset="0"/>
                      </a:endParaRPr>
                    </a:p>
                  </a:txBody>
                  <a:tcPr/>
                </a:tc>
                <a:tc>
                  <a:txBody>
                    <a:bodyPr/>
                    <a:lstStyle/>
                    <a:p>
                      <a:pPr marL="285750" indent="-285750">
                        <a:buFont typeface="Wingdings" panose="05000000000000000000" pitchFamily="2" charset="2"/>
                        <a:buChar char="q"/>
                      </a:pPr>
                      <a:r>
                        <a:rPr lang="fr-FR" dirty="0"/>
                        <a:t>Uniquement des observations venant des capteurs in-situ</a:t>
                      </a:r>
                    </a:p>
                    <a:p>
                      <a:pPr marL="285750" indent="-285750">
                        <a:buFont typeface="Wingdings" panose="05000000000000000000" pitchFamily="2" charset="2"/>
                        <a:buChar char="q"/>
                      </a:pPr>
                      <a:r>
                        <a:rPr lang="fr-FR" dirty="0"/>
                        <a:t>L’ontologie utilisée n’englobe pas toutes les situations.</a:t>
                      </a:r>
                      <a:endParaRPr lang="en-US" dirty="0"/>
                    </a:p>
                  </a:txBody>
                  <a:tcPr/>
                </a:tc>
                <a:extLst>
                  <a:ext uri="{0D108BD9-81ED-4DB2-BD59-A6C34878D82A}">
                    <a16:rowId xmlns:a16="http://schemas.microsoft.com/office/drawing/2014/main" val="3096822997"/>
                  </a:ext>
                </a:extLst>
              </a:tr>
              <a:tr h="370840">
                <a:tc>
                  <a:txBody>
                    <a:bodyPr/>
                    <a:lstStyle/>
                    <a:p>
                      <a:r>
                        <a:rPr lang="en-US" sz="1350" u="none" strike="noStrike" kern="1200" baseline="0" dirty="0"/>
                        <a:t>A geo-ontology-based approach to decision-making in emergency management of meteorological disasters</a:t>
                      </a:r>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u="none" strike="noStrike" kern="1200" baseline="0" dirty="0"/>
                        <a:t>un </a:t>
                      </a:r>
                      <a:r>
                        <a:rPr lang="en-US" sz="1350" u="none" strike="noStrike" kern="1200" baseline="0" dirty="0" err="1"/>
                        <a:t>modèle</a:t>
                      </a:r>
                      <a:r>
                        <a:rPr lang="en-US" sz="1350" u="none" strike="noStrike" kern="1200" baseline="0" dirty="0"/>
                        <a:t> </a:t>
                      </a:r>
                      <a:r>
                        <a:rPr lang="en-US" sz="1350" u="none" strike="noStrike" kern="1200" baseline="0" dirty="0" err="1"/>
                        <a:t>sémantique</a:t>
                      </a:r>
                      <a:r>
                        <a:rPr lang="en-US" sz="1350" u="none" strike="noStrike" kern="1200" baseline="0" dirty="0"/>
                        <a:t> </a:t>
                      </a:r>
                      <a:r>
                        <a:rPr lang="en-US" sz="1350" u="none" strike="noStrike" kern="1200" baseline="0" dirty="0" err="1"/>
                        <a:t>basé</a:t>
                      </a:r>
                      <a:r>
                        <a:rPr lang="en-US" sz="1350" u="none" strike="noStrike" kern="1200" baseline="0" dirty="0"/>
                        <a:t> sur des ontologies multi-</a:t>
                      </a:r>
                      <a:r>
                        <a:rPr lang="en-US" sz="1350" u="none" strike="noStrike" kern="1200" baseline="0" dirty="0" err="1"/>
                        <a:t>niveaux</a:t>
                      </a:r>
                      <a:r>
                        <a:rPr lang="en-US" sz="1350" u="none" strike="noStrike" kern="1200" baseline="0" dirty="0"/>
                        <a:t> a</a:t>
                      </a:r>
                      <a:r>
                        <a:rPr lang="fr-FR" sz="1350" u="none" strike="noStrike" kern="1200" baseline="0" dirty="0"/>
                        <a:t>fin de renforcer la gestion des catastrophes météorologiques</a:t>
                      </a:r>
                      <a:endParaRPr lang="en-US" sz="1350" b="0" i="0" u="none" strike="noStrike" kern="1200" baseline="0" dirty="0">
                        <a:solidFill>
                          <a:schemeClr val="dk1"/>
                        </a:solidFill>
                        <a:latin typeface="+mn-lt"/>
                        <a:ea typeface="+mn-ea"/>
                        <a:cs typeface="+mn-cs"/>
                      </a:endParaRPr>
                    </a:p>
                  </a:txBody>
                  <a:tcPr/>
                </a:tc>
                <a:tc>
                  <a:txBody>
                    <a:bodyPr/>
                    <a:lstStyle/>
                    <a:p>
                      <a:r>
                        <a:rPr lang="en-US" dirty="0"/>
                        <a:t>Un </a:t>
                      </a:r>
                      <a:r>
                        <a:rPr lang="en-US" dirty="0" err="1"/>
                        <a:t>domaine</a:t>
                      </a:r>
                      <a:r>
                        <a:rPr lang="en-US" dirty="0"/>
                        <a:t> </a:t>
                      </a:r>
                      <a:r>
                        <a:rPr lang="en-US" dirty="0" err="1"/>
                        <a:t>spécifique</a:t>
                      </a:r>
                      <a:r>
                        <a:rPr lang="en-US" dirty="0"/>
                        <a:t> (les catastrophes </a:t>
                      </a:r>
                      <a:r>
                        <a:rPr lang="en-US" dirty="0" err="1"/>
                        <a:t>météorologiques</a:t>
                      </a:r>
                      <a:r>
                        <a:rPr lang="en-US" dirty="0"/>
                        <a:t>)</a:t>
                      </a:r>
                    </a:p>
                  </a:txBody>
                  <a:tcPr/>
                </a:tc>
                <a:extLst>
                  <a:ext uri="{0D108BD9-81ED-4DB2-BD59-A6C34878D82A}">
                    <a16:rowId xmlns:a16="http://schemas.microsoft.com/office/drawing/2014/main" val="2439738002"/>
                  </a:ext>
                </a:extLst>
              </a:tr>
            </a:tbl>
          </a:graphicData>
        </a:graphic>
      </p:graphicFrame>
      <p:sp>
        <p:nvSpPr>
          <p:cNvPr id="5" name="Ellipse 4">
            <a:extLst>
              <a:ext uri="{FF2B5EF4-FFF2-40B4-BE49-F238E27FC236}">
                <a16:creationId xmlns:a16="http://schemas.microsoft.com/office/drawing/2014/main" id="{84D7F16D-CE3C-4357-AABB-17B21F778EAD}"/>
              </a:ext>
            </a:extLst>
          </p:cNvPr>
          <p:cNvSpPr/>
          <p:nvPr/>
        </p:nvSpPr>
        <p:spPr>
          <a:xfrm rot="5400000">
            <a:off x="6727049" y="1407629"/>
            <a:ext cx="882597" cy="294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Ellipse 5">
            <a:extLst>
              <a:ext uri="{FF2B5EF4-FFF2-40B4-BE49-F238E27FC236}">
                <a16:creationId xmlns:a16="http://schemas.microsoft.com/office/drawing/2014/main" id="{447AB5B4-1821-4AC3-A5D5-5D4A494482DC}"/>
              </a:ext>
            </a:extLst>
          </p:cNvPr>
          <p:cNvSpPr/>
          <p:nvPr/>
        </p:nvSpPr>
        <p:spPr>
          <a:xfrm rot="5400000">
            <a:off x="6672715" y="3850006"/>
            <a:ext cx="882597" cy="294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Ellipse 6">
            <a:extLst>
              <a:ext uri="{FF2B5EF4-FFF2-40B4-BE49-F238E27FC236}">
                <a16:creationId xmlns:a16="http://schemas.microsoft.com/office/drawing/2014/main" id="{3C031130-CE08-4286-B283-5CC424256736}"/>
              </a:ext>
            </a:extLst>
          </p:cNvPr>
          <p:cNvSpPr/>
          <p:nvPr/>
        </p:nvSpPr>
        <p:spPr>
          <a:xfrm rot="5400000">
            <a:off x="6411648" y="2981990"/>
            <a:ext cx="1311967" cy="294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5874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par>
                          <p:cTn id="20" fill="hold">
                            <p:stCondLst>
                              <p:cond delay="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à coins arrondis 146"/>
          <p:cNvSpPr/>
          <p:nvPr/>
        </p:nvSpPr>
        <p:spPr>
          <a:xfrm>
            <a:off x="5008246" y="3644897"/>
            <a:ext cx="2967859" cy="2283800"/>
          </a:xfrm>
          <a:prstGeom prst="roundRect">
            <a:avLst/>
          </a:prstGeom>
          <a:solidFill>
            <a:schemeClr val="accent4">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685800">
              <a:defRPr/>
            </a:pPr>
            <a:endParaRPr lang="fr-FR" sz="1350">
              <a:solidFill>
                <a:prstClr val="black"/>
              </a:solidFill>
              <a:latin typeface="Calibri" panose="020F0502020204030204"/>
            </a:endParaRPr>
          </a:p>
        </p:txBody>
      </p:sp>
      <p:sp>
        <p:nvSpPr>
          <p:cNvPr id="333" name="Rogner un rectangle avec un coin diagonal 150">
            <a:extLst>
              <a:ext uri="{FF2B5EF4-FFF2-40B4-BE49-F238E27FC236}">
                <a16:creationId xmlns:a16="http://schemas.microsoft.com/office/drawing/2014/main" id="{AF983B3F-F11C-4475-9FBB-0F45AB052A57}"/>
              </a:ext>
            </a:extLst>
          </p:cNvPr>
          <p:cNvSpPr/>
          <p:nvPr/>
        </p:nvSpPr>
        <p:spPr>
          <a:xfrm>
            <a:off x="5085759" y="4145881"/>
            <a:ext cx="2660431" cy="629316"/>
          </a:xfrm>
          <a:prstGeom prst="snip2DiagRect">
            <a:avLst>
              <a:gd name="adj1" fmla="val 9677"/>
              <a:gd name="adj2"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defRPr/>
            </a:pPr>
            <a:endParaRPr lang="fr-FR" sz="1350" b="1" dirty="0">
              <a:solidFill>
                <a:prstClr val="white"/>
              </a:solidFill>
              <a:latin typeface="Calibri" panose="020F0502020204030204"/>
            </a:endParaRPr>
          </a:p>
        </p:txBody>
      </p:sp>
      <p:sp>
        <p:nvSpPr>
          <p:cNvPr id="149" name="Organigramme : Disque magnétique 148"/>
          <p:cNvSpPr/>
          <p:nvPr/>
        </p:nvSpPr>
        <p:spPr>
          <a:xfrm>
            <a:off x="5271619" y="5240273"/>
            <a:ext cx="366548" cy="366548"/>
          </a:xfrm>
          <a:prstGeom prst="flowChartMagneticDis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350" b="1" dirty="0">
                <a:solidFill>
                  <a:prstClr val="white"/>
                </a:solidFill>
                <a:latin typeface="Calibri" panose="020F0502020204030204"/>
              </a:rPr>
              <a:t>KB</a:t>
            </a:r>
          </a:p>
        </p:txBody>
      </p:sp>
      <p:sp>
        <p:nvSpPr>
          <p:cNvPr id="151" name="Rogner un rectangle avec un coin diagonal 150"/>
          <p:cNvSpPr/>
          <p:nvPr/>
        </p:nvSpPr>
        <p:spPr>
          <a:xfrm>
            <a:off x="5161959" y="5136481"/>
            <a:ext cx="2660431" cy="709448"/>
          </a:xfrm>
          <a:prstGeom prst="snip2DiagRect">
            <a:avLst>
              <a:gd name="adj1" fmla="val 9677"/>
              <a:gd name="adj2"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defRPr/>
            </a:pPr>
            <a:endParaRPr lang="fr-FR" sz="1350" b="1" dirty="0">
              <a:solidFill>
                <a:prstClr val="white"/>
              </a:solidFill>
              <a:latin typeface="Calibri" panose="020F0502020204030204"/>
            </a:endParaRPr>
          </a:p>
        </p:txBody>
      </p:sp>
      <p:sp>
        <p:nvSpPr>
          <p:cNvPr id="153" name="ZoneTexte 152"/>
          <p:cNvSpPr txBox="1"/>
          <p:nvPr/>
        </p:nvSpPr>
        <p:spPr>
          <a:xfrm>
            <a:off x="5394501" y="5298077"/>
            <a:ext cx="1950983" cy="276999"/>
          </a:xfrm>
          <a:prstGeom prst="rect">
            <a:avLst/>
          </a:prstGeom>
          <a:noFill/>
          <a:ln>
            <a:noFill/>
          </a:ln>
        </p:spPr>
        <p:txBody>
          <a:bodyPr wrap="square" rtlCol="0">
            <a:spAutoFit/>
          </a:bodyPr>
          <a:lstStyle/>
          <a:p>
            <a:pPr algn="ctr" defTabSz="685800">
              <a:defRPr/>
            </a:pPr>
            <a:r>
              <a:rPr lang="fr-FR" sz="1200" b="1" dirty="0">
                <a:solidFill>
                  <a:schemeClr val="tx1">
                    <a:lumMod val="50000"/>
                  </a:schemeClr>
                </a:solidFill>
                <a:latin typeface="Cambria" panose="02040503050406030204" pitchFamily="18" charset="0"/>
                <a:ea typeface="Cambria" panose="02040503050406030204" pitchFamily="18" charset="0"/>
              </a:rPr>
              <a:t>Learning engine</a:t>
            </a:r>
          </a:p>
        </p:txBody>
      </p:sp>
      <p:sp>
        <p:nvSpPr>
          <p:cNvPr id="155" name="ZoneTexte 154"/>
          <p:cNvSpPr txBox="1"/>
          <p:nvPr/>
        </p:nvSpPr>
        <p:spPr>
          <a:xfrm>
            <a:off x="5699301" y="4283829"/>
            <a:ext cx="1690852" cy="276999"/>
          </a:xfrm>
          <a:prstGeom prst="rect">
            <a:avLst/>
          </a:prstGeom>
          <a:noFill/>
        </p:spPr>
        <p:txBody>
          <a:bodyPr wrap="square" rtlCol="0">
            <a:spAutoFit/>
          </a:bodyPr>
          <a:lstStyle/>
          <a:p>
            <a:pPr defTabSz="685800">
              <a:defRPr/>
            </a:pPr>
            <a:r>
              <a:rPr lang="fr-FR" sz="1200" b="1" dirty="0" err="1">
                <a:solidFill>
                  <a:schemeClr val="tx1">
                    <a:lumMod val="50000"/>
                  </a:schemeClr>
                </a:solidFill>
                <a:latin typeface="Cambria" panose="02040503050406030204" pitchFamily="18" charset="0"/>
                <a:ea typeface="Cambria" panose="02040503050406030204" pitchFamily="18" charset="0"/>
              </a:rPr>
              <a:t>Awareness</a:t>
            </a:r>
            <a:r>
              <a:rPr lang="fr-FR" sz="1200" dirty="0">
                <a:ln w="18415" cmpd="sng">
                  <a:solidFill>
                    <a:srgbClr val="FFFFFF"/>
                  </a:solidFill>
                  <a:prstDash val="solid"/>
                </a:ln>
                <a:solidFill>
                  <a:schemeClr val="tx1">
                    <a:lumMod val="50000"/>
                  </a:schemeClr>
                </a:solidFill>
                <a:latin typeface="Cambria" panose="02040503050406030204" pitchFamily="18" charset="0"/>
                <a:ea typeface="Cambria" panose="02040503050406030204" pitchFamily="18" charset="0"/>
              </a:rPr>
              <a:t> </a:t>
            </a:r>
            <a:r>
              <a:rPr lang="fr-FR" sz="1200" b="1" dirty="0">
                <a:solidFill>
                  <a:schemeClr val="tx1">
                    <a:lumMod val="50000"/>
                  </a:schemeClr>
                </a:solidFill>
                <a:latin typeface="Cambria" panose="02040503050406030204" pitchFamily="18" charset="0"/>
                <a:ea typeface="Cambria" panose="02040503050406030204" pitchFamily="18" charset="0"/>
              </a:rPr>
              <a:t>engine</a:t>
            </a:r>
          </a:p>
        </p:txBody>
      </p:sp>
      <p:sp>
        <p:nvSpPr>
          <p:cNvPr id="159" name="Organigramme : Disque magnétique 158"/>
          <p:cNvSpPr/>
          <p:nvPr/>
        </p:nvSpPr>
        <p:spPr>
          <a:xfrm>
            <a:off x="7181697" y="5321297"/>
            <a:ext cx="536027" cy="443616"/>
          </a:xfrm>
          <a:prstGeom prst="flowChartMagneticDisk">
            <a:avLst/>
          </a:prstGeom>
          <a:solidFill>
            <a:schemeClr val="accent1">
              <a:lumMod val="40000"/>
              <a:lumOff val="60000"/>
            </a:schemeClr>
          </a:solidFill>
          <a:ln w="127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350" b="1" dirty="0">
                <a:solidFill>
                  <a:schemeClr val="tx1">
                    <a:lumMod val="50000"/>
                  </a:schemeClr>
                </a:solidFill>
                <a:latin typeface="Calibri" panose="020F0502020204030204"/>
              </a:rPr>
              <a:t>KB</a:t>
            </a:r>
          </a:p>
        </p:txBody>
      </p:sp>
      <p:cxnSp>
        <p:nvCxnSpPr>
          <p:cNvPr id="173" name="Connecteur droit avec flèche 172"/>
          <p:cNvCxnSpPr>
            <a:cxnSpLocks/>
          </p:cNvCxnSpPr>
          <p:nvPr/>
        </p:nvCxnSpPr>
        <p:spPr>
          <a:xfrm>
            <a:off x="6131540" y="4769932"/>
            <a:ext cx="0" cy="360000"/>
          </a:xfrm>
          <a:prstGeom prst="straightConnector1">
            <a:avLst/>
          </a:prstGeom>
          <a:ln w="3810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p:cNvCxnSpPr>
            <a:cxnSpLocks/>
          </p:cNvCxnSpPr>
          <p:nvPr/>
        </p:nvCxnSpPr>
        <p:spPr>
          <a:xfrm flipH="1">
            <a:off x="7018349" y="4769932"/>
            <a:ext cx="1" cy="360000"/>
          </a:xfrm>
          <a:prstGeom prst="straightConnector1">
            <a:avLst/>
          </a:prstGeom>
          <a:ln w="3810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0" name="ZoneTexte 179"/>
          <p:cNvSpPr txBox="1"/>
          <p:nvPr/>
        </p:nvSpPr>
        <p:spPr>
          <a:xfrm>
            <a:off x="5111793" y="3728071"/>
            <a:ext cx="1686000" cy="307777"/>
          </a:xfrm>
          <a:prstGeom prst="rect">
            <a:avLst/>
          </a:prstGeom>
          <a:noFill/>
        </p:spPr>
        <p:txBody>
          <a:bodyPr wrap="square" rtlCol="0">
            <a:spAutoFit/>
          </a:bodyPr>
          <a:lstStyle/>
          <a:p>
            <a:pPr defTabSz="685800">
              <a:defRPr/>
            </a:pPr>
            <a:r>
              <a:rPr lang="fr-FR" sz="1400" b="1" dirty="0">
                <a:solidFill>
                  <a:schemeClr val="tx1">
                    <a:lumMod val="50000"/>
                  </a:schemeClr>
                </a:solidFill>
                <a:latin typeface="Cambria" panose="02040503050406030204" pitchFamily="18" charset="0"/>
                <a:ea typeface="Cambria" panose="02040503050406030204" pitchFamily="18" charset="0"/>
              </a:rPr>
              <a:t>Application</a:t>
            </a:r>
            <a:r>
              <a:rPr lang="fr-FR" sz="1400" b="1" dirty="0">
                <a:solidFill>
                  <a:schemeClr val="tx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fr-FR" sz="1400" b="1" dirty="0">
                <a:solidFill>
                  <a:schemeClr val="tx1">
                    <a:lumMod val="50000"/>
                  </a:schemeClr>
                </a:solidFill>
                <a:latin typeface="Cambria" panose="02040503050406030204" pitchFamily="18" charset="0"/>
                <a:ea typeface="Cambria" panose="02040503050406030204" pitchFamily="18" charset="0"/>
              </a:rPr>
              <a:t>layer</a:t>
            </a:r>
          </a:p>
        </p:txBody>
      </p:sp>
      <p:sp>
        <p:nvSpPr>
          <p:cNvPr id="194" name="Rectangle : coins arrondis 127">
            <a:extLst>
              <a:ext uri="{FF2B5EF4-FFF2-40B4-BE49-F238E27FC236}">
                <a16:creationId xmlns:a16="http://schemas.microsoft.com/office/drawing/2014/main" id="{DB2C322D-CEF8-4C14-94C0-D452E8C2C638}"/>
              </a:ext>
            </a:extLst>
          </p:cNvPr>
          <p:cNvSpPr/>
          <p:nvPr/>
        </p:nvSpPr>
        <p:spPr>
          <a:xfrm>
            <a:off x="8423504" y="2293495"/>
            <a:ext cx="682808" cy="3302310"/>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white"/>
              </a:solidFill>
              <a:latin typeface="Calibri" panose="020F0502020204030204"/>
            </a:endParaRPr>
          </a:p>
        </p:txBody>
      </p:sp>
      <p:sp>
        <p:nvSpPr>
          <p:cNvPr id="195" name="ZoneTexte 194">
            <a:extLst>
              <a:ext uri="{FF2B5EF4-FFF2-40B4-BE49-F238E27FC236}">
                <a16:creationId xmlns:a16="http://schemas.microsoft.com/office/drawing/2014/main" id="{1EA450A6-467D-4D48-94C3-62984C358DB8}"/>
              </a:ext>
            </a:extLst>
          </p:cNvPr>
          <p:cNvSpPr txBox="1"/>
          <p:nvPr/>
        </p:nvSpPr>
        <p:spPr>
          <a:xfrm>
            <a:off x="8365068" y="2293992"/>
            <a:ext cx="931333" cy="646331"/>
          </a:xfrm>
          <a:prstGeom prst="rect">
            <a:avLst/>
          </a:prstGeom>
          <a:noFill/>
        </p:spPr>
        <p:txBody>
          <a:bodyPr wrap="square" rtlCol="0">
            <a:spAutoFit/>
          </a:bodyPr>
          <a:lstStyle/>
          <a:p>
            <a:pPr defTabSz="685800">
              <a:defRPr/>
            </a:pPr>
            <a:r>
              <a:rPr lang="fr-FR" sz="1200" b="1" dirty="0">
                <a:latin typeface="Cambria" panose="02040503050406030204" pitchFamily="18" charset="0"/>
                <a:ea typeface="Cambria" panose="02040503050406030204" pitchFamily="18" charset="0"/>
                <a:cs typeface="Calibri" panose="020F0502020204030204" pitchFamily="34" charset="0"/>
              </a:rPr>
              <a:t>User interface layer</a:t>
            </a:r>
          </a:p>
        </p:txBody>
      </p:sp>
      <p:pic>
        <p:nvPicPr>
          <p:cNvPr id="196" name="Picture 4" descr="Résultat de recherche d'images pour &quot;user computer&quot;">
            <a:extLst>
              <a:ext uri="{FF2B5EF4-FFF2-40B4-BE49-F238E27FC236}">
                <a16:creationId xmlns:a16="http://schemas.microsoft.com/office/drawing/2014/main" id="{0933A880-BF21-49E6-BF7E-2A1B7166A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760" y="3546088"/>
            <a:ext cx="685586" cy="685586"/>
          </a:xfrm>
          <a:prstGeom prst="rect">
            <a:avLst/>
          </a:prstGeom>
          <a:noFill/>
          <a:extLst>
            <a:ext uri="{909E8E84-426E-40DD-AFC4-6F175D3DCCD1}">
              <a14:hiddenFill xmlns:a14="http://schemas.microsoft.com/office/drawing/2010/main">
                <a:solidFill>
                  <a:srgbClr val="FFFFFF"/>
                </a:solidFill>
              </a14:hiddenFill>
            </a:ext>
          </a:extLst>
        </p:spPr>
      </p:pic>
      <p:sp>
        <p:nvSpPr>
          <p:cNvPr id="197" name="Rectangle 196">
            <a:extLst>
              <a:ext uri="{FF2B5EF4-FFF2-40B4-BE49-F238E27FC236}">
                <a16:creationId xmlns:a16="http://schemas.microsoft.com/office/drawing/2014/main" id="{EB755AC1-13B3-4054-8435-5969A5FAA12C}"/>
              </a:ext>
            </a:extLst>
          </p:cNvPr>
          <p:cNvSpPr/>
          <p:nvPr/>
        </p:nvSpPr>
        <p:spPr>
          <a:xfrm>
            <a:off x="8534400" y="4252398"/>
            <a:ext cx="476308" cy="252633"/>
          </a:xfrm>
          <a:prstGeom prst="rect">
            <a:avLst/>
          </a:prstGeom>
        </p:spPr>
        <p:txBody>
          <a:bodyPr wrap="square">
            <a:spAutoFit/>
          </a:bodyPr>
          <a:lstStyle/>
          <a:p>
            <a:pPr algn="ctr" defTabSz="685800">
              <a:lnSpc>
                <a:spcPct val="107000"/>
              </a:lnSpc>
              <a:spcAft>
                <a:spcPts val="600"/>
              </a:spcAft>
              <a:defRPr/>
            </a:pPr>
            <a:r>
              <a:rPr lang="en-US" sz="1050" b="1" dirty="0">
                <a:solidFill>
                  <a:srgbClr val="000000"/>
                </a:solidFill>
                <a:latin typeface="Cambria" panose="02040503050406030204" pitchFamily="18" charset="0"/>
                <a:ea typeface="Cambria" panose="02040503050406030204" pitchFamily="18" charset="0"/>
                <a:cs typeface="Arial" panose="020B0604020202020204" pitchFamily="34" charset="0"/>
              </a:rPr>
              <a:t>User</a:t>
            </a:r>
            <a:endParaRPr lang="fr-FR" sz="1050"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200" name="Double flèche horizontale 199"/>
          <p:cNvSpPr/>
          <p:nvPr/>
        </p:nvSpPr>
        <p:spPr>
          <a:xfrm>
            <a:off x="4491154" y="5373522"/>
            <a:ext cx="535003" cy="244098"/>
          </a:xfrm>
          <a:prstGeom prst="leftRightArrow">
            <a:avLst/>
          </a:prstGeom>
          <a:solidFill>
            <a:schemeClr val="accent6">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sp>
        <p:nvSpPr>
          <p:cNvPr id="201" name="Flèche droite 200"/>
          <p:cNvSpPr/>
          <p:nvPr/>
        </p:nvSpPr>
        <p:spPr>
          <a:xfrm>
            <a:off x="4497277" y="4627620"/>
            <a:ext cx="517306" cy="224659"/>
          </a:xfrm>
          <a:prstGeom prst="rightArrow">
            <a:avLst/>
          </a:prstGeom>
          <a:solidFill>
            <a:schemeClr val="accent6">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sp>
        <p:nvSpPr>
          <p:cNvPr id="202" name="Rectangle à coins arrondis 201"/>
          <p:cNvSpPr/>
          <p:nvPr/>
        </p:nvSpPr>
        <p:spPr>
          <a:xfrm>
            <a:off x="132060" y="1168400"/>
            <a:ext cx="1478017" cy="467709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fr-FR" sz="1350">
              <a:solidFill>
                <a:prstClr val="white"/>
              </a:solidFill>
              <a:latin typeface="Calibri" panose="020F0502020204030204"/>
            </a:endParaRPr>
          </a:p>
        </p:txBody>
      </p:sp>
      <p:grpSp>
        <p:nvGrpSpPr>
          <p:cNvPr id="203" name="Groupe 202">
            <a:extLst>
              <a:ext uri="{FF2B5EF4-FFF2-40B4-BE49-F238E27FC236}">
                <a16:creationId xmlns:a16="http://schemas.microsoft.com/office/drawing/2014/main" id="{E92E737A-5484-4DBB-B8D3-F870AE4CA0E4}"/>
              </a:ext>
            </a:extLst>
          </p:cNvPr>
          <p:cNvGrpSpPr/>
          <p:nvPr/>
        </p:nvGrpSpPr>
        <p:grpSpPr>
          <a:xfrm>
            <a:off x="933662" y="1509417"/>
            <a:ext cx="426837" cy="671946"/>
            <a:chOff x="702129" y="5191329"/>
            <a:chExt cx="569116" cy="895928"/>
          </a:xfrm>
          <a:solidFill>
            <a:schemeClr val="tx1">
              <a:lumMod val="60000"/>
              <a:lumOff val="40000"/>
            </a:schemeClr>
          </a:solidFill>
        </p:grpSpPr>
        <p:grpSp>
          <p:nvGrpSpPr>
            <p:cNvPr id="204" name="Groupe 72">
              <a:extLst>
                <a:ext uri="{FF2B5EF4-FFF2-40B4-BE49-F238E27FC236}">
                  <a16:creationId xmlns:a16="http://schemas.microsoft.com/office/drawing/2014/main" id="{94E60AE4-B707-4FD3-BA83-D378AE1ABBAD}"/>
                </a:ext>
              </a:extLst>
            </p:cNvPr>
            <p:cNvGrpSpPr/>
            <p:nvPr/>
          </p:nvGrpSpPr>
          <p:grpSpPr>
            <a:xfrm>
              <a:off x="702129" y="5191329"/>
              <a:ext cx="533400" cy="523875"/>
              <a:chOff x="0" y="0"/>
              <a:chExt cx="533400" cy="523875"/>
            </a:xfrm>
            <a:grpFill/>
          </p:grpSpPr>
          <p:sp>
            <p:nvSpPr>
              <p:cNvPr id="214" name="Ellipse 213">
                <a:extLst>
                  <a:ext uri="{FF2B5EF4-FFF2-40B4-BE49-F238E27FC236}">
                    <a16:creationId xmlns:a16="http://schemas.microsoft.com/office/drawing/2014/main" id="{E49806BB-E460-4102-BF67-AE04C55D20EA}"/>
                  </a:ext>
                </a:extLst>
              </p:cNvPr>
              <p:cNvSpPr>
                <a:spLocks/>
              </p:cNvSpPr>
              <p:nvPr/>
            </p:nvSpPr>
            <p:spPr>
              <a:xfrm>
                <a:off x="171450" y="0"/>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215" name="Groupe 83">
                <a:extLst>
                  <a:ext uri="{FF2B5EF4-FFF2-40B4-BE49-F238E27FC236}">
                    <a16:creationId xmlns:a16="http://schemas.microsoft.com/office/drawing/2014/main" id="{7C389358-3EE6-4989-A232-2187BF002E47}"/>
                  </a:ext>
                </a:extLst>
              </p:cNvPr>
              <p:cNvGrpSpPr>
                <a:grpSpLocks/>
              </p:cNvGrpSpPr>
              <p:nvPr/>
            </p:nvGrpSpPr>
            <p:grpSpPr>
              <a:xfrm>
                <a:off x="0" y="161925"/>
                <a:ext cx="533400" cy="361950"/>
                <a:chOff x="0" y="0"/>
                <a:chExt cx="533400" cy="361950"/>
              </a:xfrm>
              <a:grpFill/>
            </p:grpSpPr>
            <p:sp>
              <p:nvSpPr>
                <p:cNvPr id="216" name="Ellipse 215">
                  <a:extLst>
                    <a:ext uri="{FF2B5EF4-FFF2-40B4-BE49-F238E27FC236}">
                      <a16:creationId xmlns:a16="http://schemas.microsoft.com/office/drawing/2014/main" id="{150DA4D9-107C-48D2-8BAF-1B2B546E467B}"/>
                    </a:ext>
                  </a:extLst>
                </p:cNvPr>
                <p:cNvSpPr/>
                <p:nvPr/>
              </p:nvSpPr>
              <p:spPr>
                <a:xfrm>
                  <a:off x="0" y="161925"/>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17" name="Ellipse 216">
                  <a:extLst>
                    <a:ext uri="{FF2B5EF4-FFF2-40B4-BE49-F238E27FC236}">
                      <a16:creationId xmlns:a16="http://schemas.microsoft.com/office/drawing/2014/main" id="{B0126D45-1546-46FD-8C92-51753187FC57}"/>
                    </a:ext>
                  </a:extLst>
                </p:cNvPr>
                <p:cNvSpPr/>
                <p:nvPr/>
              </p:nvSpPr>
              <p:spPr>
                <a:xfrm>
                  <a:off x="209550" y="209550"/>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18" name="Ellipse 217">
                  <a:extLst>
                    <a:ext uri="{FF2B5EF4-FFF2-40B4-BE49-F238E27FC236}">
                      <a16:creationId xmlns:a16="http://schemas.microsoft.com/office/drawing/2014/main" id="{A777DABA-4BB0-461C-B445-27FC52A34232}"/>
                    </a:ext>
                  </a:extLst>
                </p:cNvPr>
                <p:cNvSpPr/>
                <p:nvPr/>
              </p:nvSpPr>
              <p:spPr>
                <a:xfrm>
                  <a:off x="409575" y="161925"/>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219" name="Connecteur droit 218">
                  <a:extLst>
                    <a:ext uri="{FF2B5EF4-FFF2-40B4-BE49-F238E27FC236}">
                      <a16:creationId xmlns:a16="http://schemas.microsoft.com/office/drawing/2014/main" id="{F08A1CE8-807D-49FD-B966-95FF29143402}"/>
                    </a:ext>
                  </a:extLst>
                </p:cNvPr>
                <p:cNvCxnSpPr/>
                <p:nvPr/>
              </p:nvCxnSpPr>
              <p:spPr>
                <a:xfrm flipH="1">
                  <a:off x="114300" y="0"/>
                  <a:ext cx="76200" cy="161925"/>
                </a:xfrm>
                <a:prstGeom prst="line">
                  <a:avLst/>
                </a:prstGeom>
                <a:grpFill/>
                <a:ln>
                  <a:solidFill>
                    <a:schemeClr val="tx1">
                      <a:lumMod val="50000"/>
                    </a:schemeClr>
                  </a:solidFill>
                </a:ln>
              </p:spPr>
              <p:style>
                <a:lnRef idx="1">
                  <a:schemeClr val="accent2"/>
                </a:lnRef>
                <a:fillRef idx="0">
                  <a:schemeClr val="accent2"/>
                </a:fillRef>
                <a:effectRef idx="0">
                  <a:schemeClr val="accent2"/>
                </a:effectRef>
                <a:fontRef idx="minor">
                  <a:schemeClr val="tx1"/>
                </a:fontRef>
              </p:style>
            </p:cxnSp>
            <p:cxnSp>
              <p:nvCxnSpPr>
                <p:cNvPr id="220" name="Connecteur droit 219">
                  <a:extLst>
                    <a:ext uri="{FF2B5EF4-FFF2-40B4-BE49-F238E27FC236}">
                      <a16:creationId xmlns:a16="http://schemas.microsoft.com/office/drawing/2014/main" id="{986152EF-3916-43EF-94DE-ABF40F7267BF}"/>
                    </a:ext>
                  </a:extLst>
                </p:cNvPr>
                <p:cNvCxnSpPr/>
                <p:nvPr/>
              </p:nvCxnSpPr>
              <p:spPr>
                <a:xfrm>
                  <a:off x="247650" y="0"/>
                  <a:ext cx="0" cy="257175"/>
                </a:xfrm>
                <a:prstGeom prst="line">
                  <a:avLst/>
                </a:prstGeom>
                <a:grpFill/>
                <a:ln>
                  <a:solidFill>
                    <a:schemeClr val="tx1">
                      <a:lumMod val="50000"/>
                    </a:schemeClr>
                  </a:solidFill>
                </a:ln>
              </p:spPr>
              <p:style>
                <a:lnRef idx="1">
                  <a:schemeClr val="accent2"/>
                </a:lnRef>
                <a:fillRef idx="0">
                  <a:schemeClr val="accent2"/>
                </a:fillRef>
                <a:effectRef idx="0">
                  <a:schemeClr val="accent2"/>
                </a:effectRef>
                <a:fontRef idx="minor">
                  <a:schemeClr val="tx1"/>
                </a:fontRef>
              </p:style>
            </p:cxnSp>
            <p:cxnSp>
              <p:nvCxnSpPr>
                <p:cNvPr id="221" name="Connecteur droit 220">
                  <a:extLst>
                    <a:ext uri="{FF2B5EF4-FFF2-40B4-BE49-F238E27FC236}">
                      <a16:creationId xmlns:a16="http://schemas.microsoft.com/office/drawing/2014/main" id="{9AB15C2C-89F2-47C9-9948-155EF88326F9}"/>
                    </a:ext>
                  </a:extLst>
                </p:cNvPr>
                <p:cNvCxnSpPr/>
                <p:nvPr/>
              </p:nvCxnSpPr>
              <p:spPr>
                <a:xfrm>
                  <a:off x="295275" y="0"/>
                  <a:ext cx="161925" cy="209550"/>
                </a:xfrm>
                <a:prstGeom prst="line">
                  <a:avLst/>
                </a:prstGeom>
                <a:grpFill/>
                <a:ln>
                  <a:solidFill>
                    <a:schemeClr val="tx1">
                      <a:lumMod val="50000"/>
                    </a:schemeClr>
                  </a:solidFill>
                </a:ln>
              </p:spPr>
              <p:style>
                <a:lnRef idx="1">
                  <a:schemeClr val="accent2"/>
                </a:lnRef>
                <a:fillRef idx="0">
                  <a:schemeClr val="accent2"/>
                </a:fillRef>
                <a:effectRef idx="0">
                  <a:schemeClr val="accent2"/>
                </a:effectRef>
                <a:fontRef idx="minor">
                  <a:schemeClr val="tx1"/>
                </a:fontRef>
              </p:style>
            </p:cxnSp>
          </p:grpSp>
        </p:grpSp>
        <p:grpSp>
          <p:nvGrpSpPr>
            <p:cNvPr id="205" name="Groupe 73">
              <a:extLst>
                <a:ext uri="{FF2B5EF4-FFF2-40B4-BE49-F238E27FC236}">
                  <a16:creationId xmlns:a16="http://schemas.microsoft.com/office/drawing/2014/main" id="{293614F8-7E87-415E-B5F6-D7C2837C948E}"/>
                </a:ext>
              </a:extLst>
            </p:cNvPr>
            <p:cNvGrpSpPr/>
            <p:nvPr/>
          </p:nvGrpSpPr>
          <p:grpSpPr>
            <a:xfrm>
              <a:off x="737845" y="5563382"/>
              <a:ext cx="533400" cy="523875"/>
              <a:chOff x="0" y="0"/>
              <a:chExt cx="533400" cy="523875"/>
            </a:xfrm>
            <a:grpFill/>
          </p:grpSpPr>
          <p:sp>
            <p:nvSpPr>
              <p:cNvPr id="206" name="Ellipse 205">
                <a:extLst>
                  <a:ext uri="{FF2B5EF4-FFF2-40B4-BE49-F238E27FC236}">
                    <a16:creationId xmlns:a16="http://schemas.microsoft.com/office/drawing/2014/main" id="{3F44B739-4B63-47DA-8700-D5C1721946AC}"/>
                  </a:ext>
                </a:extLst>
              </p:cNvPr>
              <p:cNvSpPr>
                <a:spLocks/>
              </p:cNvSpPr>
              <p:nvPr/>
            </p:nvSpPr>
            <p:spPr>
              <a:xfrm>
                <a:off x="171450" y="0"/>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dirty="0">
                  <a:solidFill>
                    <a:prstClr val="white"/>
                  </a:solidFill>
                  <a:latin typeface="Calibri" panose="020F0502020204030204"/>
                </a:endParaRPr>
              </a:p>
            </p:txBody>
          </p:sp>
          <p:grpSp>
            <p:nvGrpSpPr>
              <p:cNvPr id="207" name="Groupe 75">
                <a:extLst>
                  <a:ext uri="{FF2B5EF4-FFF2-40B4-BE49-F238E27FC236}">
                    <a16:creationId xmlns:a16="http://schemas.microsoft.com/office/drawing/2014/main" id="{A55EEE43-38EE-4DCC-BDC8-20B6F6F69339}"/>
                  </a:ext>
                </a:extLst>
              </p:cNvPr>
              <p:cNvGrpSpPr>
                <a:grpSpLocks/>
              </p:cNvGrpSpPr>
              <p:nvPr/>
            </p:nvGrpSpPr>
            <p:grpSpPr>
              <a:xfrm>
                <a:off x="0" y="161925"/>
                <a:ext cx="533400" cy="361950"/>
                <a:chOff x="0" y="0"/>
                <a:chExt cx="533400" cy="361950"/>
              </a:xfrm>
              <a:grpFill/>
            </p:grpSpPr>
            <p:sp>
              <p:nvSpPr>
                <p:cNvPr id="208" name="Ellipse 207">
                  <a:extLst>
                    <a:ext uri="{FF2B5EF4-FFF2-40B4-BE49-F238E27FC236}">
                      <a16:creationId xmlns:a16="http://schemas.microsoft.com/office/drawing/2014/main" id="{4BC22C91-6A76-463B-8806-3F454019BC49}"/>
                    </a:ext>
                  </a:extLst>
                </p:cNvPr>
                <p:cNvSpPr/>
                <p:nvPr/>
              </p:nvSpPr>
              <p:spPr>
                <a:xfrm>
                  <a:off x="0" y="161925"/>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09" name="Ellipse 208">
                  <a:extLst>
                    <a:ext uri="{FF2B5EF4-FFF2-40B4-BE49-F238E27FC236}">
                      <a16:creationId xmlns:a16="http://schemas.microsoft.com/office/drawing/2014/main" id="{C8525A2D-8011-4F0C-9EF3-F8850C199790}"/>
                    </a:ext>
                  </a:extLst>
                </p:cNvPr>
                <p:cNvSpPr/>
                <p:nvPr/>
              </p:nvSpPr>
              <p:spPr>
                <a:xfrm>
                  <a:off x="209550" y="209550"/>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10" name="Ellipse 209">
                  <a:extLst>
                    <a:ext uri="{FF2B5EF4-FFF2-40B4-BE49-F238E27FC236}">
                      <a16:creationId xmlns:a16="http://schemas.microsoft.com/office/drawing/2014/main" id="{C939C443-2296-4A19-AEF4-D7D50C98F885}"/>
                    </a:ext>
                  </a:extLst>
                </p:cNvPr>
                <p:cNvSpPr/>
                <p:nvPr/>
              </p:nvSpPr>
              <p:spPr>
                <a:xfrm>
                  <a:off x="409575" y="161925"/>
                  <a:ext cx="123825" cy="152400"/>
                </a:xfrm>
                <a:prstGeom prst="ellipse">
                  <a:avLst/>
                </a:prstGeom>
                <a:grpFill/>
                <a:ln>
                  <a:solidFill>
                    <a:schemeClr val="tx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211" name="Connecteur droit 210">
                  <a:extLst>
                    <a:ext uri="{FF2B5EF4-FFF2-40B4-BE49-F238E27FC236}">
                      <a16:creationId xmlns:a16="http://schemas.microsoft.com/office/drawing/2014/main" id="{46CCD0FD-221F-4157-BD64-0EB3AA60E500}"/>
                    </a:ext>
                  </a:extLst>
                </p:cNvPr>
                <p:cNvCxnSpPr/>
                <p:nvPr/>
              </p:nvCxnSpPr>
              <p:spPr>
                <a:xfrm flipH="1">
                  <a:off x="114300" y="0"/>
                  <a:ext cx="76200" cy="161925"/>
                </a:xfrm>
                <a:prstGeom prst="line">
                  <a:avLst/>
                </a:prstGeom>
                <a:grpFill/>
                <a:ln>
                  <a:solidFill>
                    <a:schemeClr val="tx1">
                      <a:lumMod val="50000"/>
                    </a:schemeClr>
                  </a:solidFill>
                </a:ln>
              </p:spPr>
              <p:style>
                <a:lnRef idx="1">
                  <a:schemeClr val="accent2"/>
                </a:lnRef>
                <a:fillRef idx="0">
                  <a:schemeClr val="accent2"/>
                </a:fillRef>
                <a:effectRef idx="0">
                  <a:schemeClr val="accent2"/>
                </a:effectRef>
                <a:fontRef idx="minor">
                  <a:schemeClr val="tx1"/>
                </a:fontRef>
              </p:style>
            </p:cxnSp>
            <p:cxnSp>
              <p:nvCxnSpPr>
                <p:cNvPr id="212" name="Connecteur droit 211">
                  <a:extLst>
                    <a:ext uri="{FF2B5EF4-FFF2-40B4-BE49-F238E27FC236}">
                      <a16:creationId xmlns:a16="http://schemas.microsoft.com/office/drawing/2014/main" id="{B5FA1C9D-F1F2-4969-958B-F2916A1A131C}"/>
                    </a:ext>
                  </a:extLst>
                </p:cNvPr>
                <p:cNvCxnSpPr/>
                <p:nvPr/>
              </p:nvCxnSpPr>
              <p:spPr>
                <a:xfrm>
                  <a:off x="247650" y="0"/>
                  <a:ext cx="0" cy="257175"/>
                </a:xfrm>
                <a:prstGeom prst="line">
                  <a:avLst/>
                </a:prstGeom>
                <a:grpFill/>
                <a:ln>
                  <a:solidFill>
                    <a:schemeClr val="tx1">
                      <a:lumMod val="50000"/>
                    </a:schemeClr>
                  </a:solidFill>
                </a:ln>
              </p:spPr>
              <p:style>
                <a:lnRef idx="1">
                  <a:schemeClr val="accent2"/>
                </a:lnRef>
                <a:fillRef idx="0">
                  <a:schemeClr val="accent2"/>
                </a:fillRef>
                <a:effectRef idx="0">
                  <a:schemeClr val="accent2"/>
                </a:effectRef>
                <a:fontRef idx="minor">
                  <a:schemeClr val="tx1"/>
                </a:fontRef>
              </p:style>
            </p:cxnSp>
            <p:cxnSp>
              <p:nvCxnSpPr>
                <p:cNvPr id="213" name="Connecteur droit 212">
                  <a:extLst>
                    <a:ext uri="{FF2B5EF4-FFF2-40B4-BE49-F238E27FC236}">
                      <a16:creationId xmlns:a16="http://schemas.microsoft.com/office/drawing/2014/main" id="{6BE2947B-C123-44B8-BCDF-A56953DD20D9}"/>
                    </a:ext>
                  </a:extLst>
                </p:cNvPr>
                <p:cNvCxnSpPr/>
                <p:nvPr/>
              </p:nvCxnSpPr>
              <p:spPr>
                <a:xfrm>
                  <a:off x="295275" y="0"/>
                  <a:ext cx="161925" cy="209550"/>
                </a:xfrm>
                <a:prstGeom prst="line">
                  <a:avLst/>
                </a:prstGeom>
                <a:grpFill/>
                <a:ln>
                  <a:solidFill>
                    <a:schemeClr val="tx1">
                      <a:lumMod val="50000"/>
                    </a:schemeClr>
                  </a:solidFill>
                </a:ln>
              </p:spPr>
              <p:style>
                <a:lnRef idx="1">
                  <a:schemeClr val="accent2"/>
                </a:lnRef>
                <a:fillRef idx="0">
                  <a:schemeClr val="accent2"/>
                </a:fillRef>
                <a:effectRef idx="0">
                  <a:schemeClr val="accent2"/>
                </a:effectRef>
                <a:fontRef idx="minor">
                  <a:schemeClr val="tx1"/>
                </a:fontRef>
              </p:style>
            </p:cxnSp>
          </p:grpSp>
        </p:grpSp>
      </p:grpSp>
      <p:sp>
        <p:nvSpPr>
          <p:cNvPr id="222" name="Rectangle 221">
            <a:extLst>
              <a:ext uri="{FF2B5EF4-FFF2-40B4-BE49-F238E27FC236}">
                <a16:creationId xmlns:a16="http://schemas.microsoft.com/office/drawing/2014/main" id="{52FB7441-AD65-4F4D-838D-0009160EAF36}"/>
              </a:ext>
            </a:extLst>
          </p:cNvPr>
          <p:cNvSpPr/>
          <p:nvPr/>
        </p:nvSpPr>
        <p:spPr>
          <a:xfrm>
            <a:off x="116557" y="1637050"/>
            <a:ext cx="792145" cy="369332"/>
          </a:xfrm>
          <a:prstGeom prst="rect">
            <a:avLst/>
          </a:prstGeom>
        </p:spPr>
        <p:txBody>
          <a:bodyPr wrap="square">
            <a:spAutoFit/>
          </a:bodyPr>
          <a:lstStyle/>
          <a:p>
            <a:pPr algn="ctr" defTabSz="685800">
              <a:defRPr/>
            </a:pPr>
            <a:r>
              <a:rPr lang="fr-FR" sz="900" b="1" dirty="0">
                <a:solidFill>
                  <a:schemeClr val="tx1">
                    <a:lumMod val="50000"/>
                  </a:schemeClr>
                </a:solidFill>
                <a:latin typeface="Cambria" panose="02040503050406030204" pitchFamily="18" charset="0"/>
                <a:ea typeface="Cambria" panose="02040503050406030204" pitchFamily="18" charset="0"/>
                <a:cs typeface="Calibri" panose="020F0502020204030204" pitchFamily="34" charset="0"/>
              </a:rPr>
              <a:t>Source</a:t>
            </a:r>
            <a:r>
              <a:rPr lang="fr-FR" sz="900" b="1" dirty="0">
                <a:solidFill>
                  <a:schemeClr val="tx1">
                    <a:lumMod val="50000"/>
                  </a:schemeClr>
                </a:solidFill>
                <a:latin typeface="Cambria" panose="02040503050406030204" pitchFamily="18" charset="0"/>
                <a:ea typeface="Cambria" panose="02040503050406030204" pitchFamily="18" charset="0"/>
              </a:rPr>
              <a:t> </a:t>
            </a:r>
            <a:r>
              <a:rPr lang="fr-FR" sz="900" b="1" dirty="0" err="1">
                <a:solidFill>
                  <a:schemeClr val="tx1">
                    <a:lumMod val="50000"/>
                  </a:schemeClr>
                </a:solidFill>
                <a:latin typeface="Cambria" panose="02040503050406030204" pitchFamily="18" charset="0"/>
                <a:ea typeface="Cambria" panose="02040503050406030204" pitchFamily="18" charset="0"/>
                <a:cs typeface="Calibri" panose="020F0502020204030204" pitchFamily="34" charset="0"/>
              </a:rPr>
              <a:t>ontology</a:t>
            </a:r>
            <a:endParaRPr lang="fr-FR" sz="900" b="1" dirty="0">
              <a:solidFill>
                <a:schemeClr val="tx1">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228" name="Groupe 227">
            <a:extLst>
              <a:ext uri="{FF2B5EF4-FFF2-40B4-BE49-F238E27FC236}">
                <a16:creationId xmlns:a16="http://schemas.microsoft.com/office/drawing/2014/main" id="{3C935D09-9845-4BBD-A326-A48E655C7004}"/>
              </a:ext>
            </a:extLst>
          </p:cNvPr>
          <p:cNvGrpSpPr/>
          <p:nvPr/>
        </p:nvGrpSpPr>
        <p:grpSpPr>
          <a:xfrm>
            <a:off x="929026" y="2397767"/>
            <a:ext cx="426837" cy="671946"/>
            <a:chOff x="1559516" y="5175905"/>
            <a:chExt cx="569116" cy="895928"/>
          </a:xfrm>
          <a:solidFill>
            <a:schemeClr val="accent5">
              <a:lumMod val="20000"/>
              <a:lumOff val="80000"/>
            </a:schemeClr>
          </a:solidFill>
        </p:grpSpPr>
        <p:grpSp>
          <p:nvGrpSpPr>
            <p:cNvPr id="229" name="Groupe 53">
              <a:extLst>
                <a:ext uri="{FF2B5EF4-FFF2-40B4-BE49-F238E27FC236}">
                  <a16:creationId xmlns:a16="http://schemas.microsoft.com/office/drawing/2014/main" id="{7BF772C1-B59A-44BD-BDD2-DAD9CB45EE74}"/>
                </a:ext>
              </a:extLst>
            </p:cNvPr>
            <p:cNvGrpSpPr/>
            <p:nvPr/>
          </p:nvGrpSpPr>
          <p:grpSpPr>
            <a:xfrm>
              <a:off x="1559516" y="5175905"/>
              <a:ext cx="533400" cy="523875"/>
              <a:chOff x="0" y="0"/>
              <a:chExt cx="533400" cy="523875"/>
            </a:xfrm>
            <a:grpFill/>
          </p:grpSpPr>
          <p:sp>
            <p:nvSpPr>
              <p:cNvPr id="239" name="Ellipse 238">
                <a:extLst>
                  <a:ext uri="{FF2B5EF4-FFF2-40B4-BE49-F238E27FC236}">
                    <a16:creationId xmlns:a16="http://schemas.microsoft.com/office/drawing/2014/main" id="{1D627381-E0B2-42E0-A08F-309D3F4E5932}"/>
                  </a:ext>
                </a:extLst>
              </p:cNvPr>
              <p:cNvSpPr>
                <a:spLocks/>
              </p:cNvSpPr>
              <p:nvPr/>
            </p:nvSpPr>
            <p:spPr>
              <a:xfrm>
                <a:off x="171450" y="0"/>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240" name="Groupe 64">
                <a:extLst>
                  <a:ext uri="{FF2B5EF4-FFF2-40B4-BE49-F238E27FC236}">
                    <a16:creationId xmlns:a16="http://schemas.microsoft.com/office/drawing/2014/main" id="{149B2687-03B8-4C2E-8697-86BE71F12C92}"/>
                  </a:ext>
                </a:extLst>
              </p:cNvPr>
              <p:cNvGrpSpPr>
                <a:grpSpLocks/>
              </p:cNvGrpSpPr>
              <p:nvPr/>
            </p:nvGrpSpPr>
            <p:grpSpPr>
              <a:xfrm>
                <a:off x="0" y="161925"/>
                <a:ext cx="533400" cy="361950"/>
                <a:chOff x="0" y="0"/>
                <a:chExt cx="533400" cy="361950"/>
              </a:xfrm>
              <a:grpFill/>
            </p:grpSpPr>
            <p:sp>
              <p:nvSpPr>
                <p:cNvPr id="241" name="Ellipse 240">
                  <a:extLst>
                    <a:ext uri="{FF2B5EF4-FFF2-40B4-BE49-F238E27FC236}">
                      <a16:creationId xmlns:a16="http://schemas.microsoft.com/office/drawing/2014/main" id="{13E75016-9311-4DCB-8ACC-809A85159A0D}"/>
                    </a:ext>
                  </a:extLst>
                </p:cNvPr>
                <p:cNvSpPr/>
                <p:nvPr/>
              </p:nvSpPr>
              <p:spPr>
                <a:xfrm>
                  <a:off x="0" y="161925"/>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42" name="Ellipse 241">
                  <a:extLst>
                    <a:ext uri="{FF2B5EF4-FFF2-40B4-BE49-F238E27FC236}">
                      <a16:creationId xmlns:a16="http://schemas.microsoft.com/office/drawing/2014/main" id="{46F8A845-F9CB-4656-B781-5A4816FDD551}"/>
                    </a:ext>
                  </a:extLst>
                </p:cNvPr>
                <p:cNvSpPr/>
                <p:nvPr/>
              </p:nvSpPr>
              <p:spPr>
                <a:xfrm>
                  <a:off x="209550" y="209550"/>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43" name="Ellipse 242">
                  <a:extLst>
                    <a:ext uri="{FF2B5EF4-FFF2-40B4-BE49-F238E27FC236}">
                      <a16:creationId xmlns:a16="http://schemas.microsoft.com/office/drawing/2014/main" id="{30EE03C4-2D79-4CAA-A591-016E37824B2C}"/>
                    </a:ext>
                  </a:extLst>
                </p:cNvPr>
                <p:cNvSpPr/>
                <p:nvPr/>
              </p:nvSpPr>
              <p:spPr>
                <a:xfrm>
                  <a:off x="409575" y="161925"/>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244" name="Connecteur droit 243">
                  <a:extLst>
                    <a:ext uri="{FF2B5EF4-FFF2-40B4-BE49-F238E27FC236}">
                      <a16:creationId xmlns:a16="http://schemas.microsoft.com/office/drawing/2014/main" id="{60BD086A-B647-4F6F-8952-51E4DB492C95}"/>
                    </a:ext>
                  </a:extLst>
                </p:cNvPr>
                <p:cNvCxnSpPr/>
                <p:nvPr/>
              </p:nvCxnSpPr>
              <p:spPr>
                <a:xfrm flipH="1">
                  <a:off x="114300" y="0"/>
                  <a:ext cx="76200" cy="161925"/>
                </a:xfrm>
                <a:prstGeom prst="line">
                  <a:avLst/>
                </a:prstGeom>
                <a:grp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245" name="Connecteur droit 244">
                  <a:extLst>
                    <a:ext uri="{FF2B5EF4-FFF2-40B4-BE49-F238E27FC236}">
                      <a16:creationId xmlns:a16="http://schemas.microsoft.com/office/drawing/2014/main" id="{F6E030FA-A3ED-42D4-93B2-A574FF11BB71}"/>
                    </a:ext>
                  </a:extLst>
                </p:cNvPr>
                <p:cNvCxnSpPr/>
                <p:nvPr/>
              </p:nvCxnSpPr>
              <p:spPr>
                <a:xfrm>
                  <a:off x="247650" y="0"/>
                  <a:ext cx="0" cy="257175"/>
                </a:xfrm>
                <a:prstGeom prst="line">
                  <a:avLst/>
                </a:prstGeom>
                <a:grp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246" name="Connecteur droit 245">
                  <a:extLst>
                    <a:ext uri="{FF2B5EF4-FFF2-40B4-BE49-F238E27FC236}">
                      <a16:creationId xmlns:a16="http://schemas.microsoft.com/office/drawing/2014/main" id="{418CB193-1B66-4755-A772-039C2499FAF2}"/>
                    </a:ext>
                  </a:extLst>
                </p:cNvPr>
                <p:cNvCxnSpPr/>
                <p:nvPr/>
              </p:nvCxnSpPr>
              <p:spPr>
                <a:xfrm>
                  <a:off x="295275" y="0"/>
                  <a:ext cx="161925" cy="209550"/>
                </a:xfrm>
                <a:prstGeom prst="line">
                  <a:avLst/>
                </a:prstGeom>
                <a:grp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grpSp>
        </p:grpSp>
        <p:grpSp>
          <p:nvGrpSpPr>
            <p:cNvPr id="230" name="Groupe 54">
              <a:extLst>
                <a:ext uri="{FF2B5EF4-FFF2-40B4-BE49-F238E27FC236}">
                  <a16:creationId xmlns:a16="http://schemas.microsoft.com/office/drawing/2014/main" id="{3F1B4316-D86D-44D1-8B4C-DE7D95C54961}"/>
                </a:ext>
              </a:extLst>
            </p:cNvPr>
            <p:cNvGrpSpPr/>
            <p:nvPr/>
          </p:nvGrpSpPr>
          <p:grpSpPr>
            <a:xfrm>
              <a:off x="1595232" y="5547958"/>
              <a:ext cx="533400" cy="523875"/>
              <a:chOff x="0" y="0"/>
              <a:chExt cx="533400" cy="523875"/>
            </a:xfrm>
            <a:grpFill/>
          </p:grpSpPr>
          <p:sp>
            <p:nvSpPr>
              <p:cNvPr id="231" name="Ellipse 230">
                <a:extLst>
                  <a:ext uri="{FF2B5EF4-FFF2-40B4-BE49-F238E27FC236}">
                    <a16:creationId xmlns:a16="http://schemas.microsoft.com/office/drawing/2014/main" id="{54F05E38-8AA4-4DE4-988D-CB3315B92A4F}"/>
                  </a:ext>
                </a:extLst>
              </p:cNvPr>
              <p:cNvSpPr>
                <a:spLocks/>
              </p:cNvSpPr>
              <p:nvPr/>
            </p:nvSpPr>
            <p:spPr>
              <a:xfrm>
                <a:off x="171450" y="0"/>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232" name="Groupe 56">
                <a:extLst>
                  <a:ext uri="{FF2B5EF4-FFF2-40B4-BE49-F238E27FC236}">
                    <a16:creationId xmlns:a16="http://schemas.microsoft.com/office/drawing/2014/main" id="{C2188852-3200-4BD5-BB76-5BF4105303FE}"/>
                  </a:ext>
                </a:extLst>
              </p:cNvPr>
              <p:cNvGrpSpPr>
                <a:grpSpLocks/>
              </p:cNvGrpSpPr>
              <p:nvPr/>
            </p:nvGrpSpPr>
            <p:grpSpPr>
              <a:xfrm>
                <a:off x="0" y="161925"/>
                <a:ext cx="533400" cy="361950"/>
                <a:chOff x="0" y="0"/>
                <a:chExt cx="533400" cy="361950"/>
              </a:xfrm>
              <a:grpFill/>
            </p:grpSpPr>
            <p:sp>
              <p:nvSpPr>
                <p:cNvPr id="233" name="Ellipse 232">
                  <a:extLst>
                    <a:ext uri="{FF2B5EF4-FFF2-40B4-BE49-F238E27FC236}">
                      <a16:creationId xmlns:a16="http://schemas.microsoft.com/office/drawing/2014/main" id="{81239F46-C671-477D-A41B-722C06E7E747}"/>
                    </a:ext>
                  </a:extLst>
                </p:cNvPr>
                <p:cNvSpPr/>
                <p:nvPr/>
              </p:nvSpPr>
              <p:spPr>
                <a:xfrm>
                  <a:off x="0" y="161925"/>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34" name="Ellipse 233">
                  <a:extLst>
                    <a:ext uri="{FF2B5EF4-FFF2-40B4-BE49-F238E27FC236}">
                      <a16:creationId xmlns:a16="http://schemas.microsoft.com/office/drawing/2014/main" id="{103458FA-203A-4A6C-85DC-E5FF972757EE}"/>
                    </a:ext>
                  </a:extLst>
                </p:cNvPr>
                <p:cNvSpPr/>
                <p:nvPr/>
              </p:nvSpPr>
              <p:spPr>
                <a:xfrm>
                  <a:off x="209550" y="209550"/>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35" name="Ellipse 234">
                  <a:extLst>
                    <a:ext uri="{FF2B5EF4-FFF2-40B4-BE49-F238E27FC236}">
                      <a16:creationId xmlns:a16="http://schemas.microsoft.com/office/drawing/2014/main" id="{6412786F-8AEB-4635-97D4-47585C714694}"/>
                    </a:ext>
                  </a:extLst>
                </p:cNvPr>
                <p:cNvSpPr/>
                <p:nvPr/>
              </p:nvSpPr>
              <p:spPr>
                <a:xfrm>
                  <a:off x="409575" y="161925"/>
                  <a:ext cx="123825" cy="152400"/>
                </a:xfrm>
                <a:prstGeom prst="ellipse">
                  <a:avLst/>
                </a:prstGeom>
                <a:grp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236" name="Connecteur droit 235">
                  <a:extLst>
                    <a:ext uri="{FF2B5EF4-FFF2-40B4-BE49-F238E27FC236}">
                      <a16:creationId xmlns:a16="http://schemas.microsoft.com/office/drawing/2014/main" id="{6E61F7B7-7AE2-45C5-B3A1-E2ACD3BF4BF9}"/>
                    </a:ext>
                  </a:extLst>
                </p:cNvPr>
                <p:cNvCxnSpPr/>
                <p:nvPr/>
              </p:nvCxnSpPr>
              <p:spPr>
                <a:xfrm flipH="1">
                  <a:off x="114300" y="0"/>
                  <a:ext cx="76200" cy="161925"/>
                </a:xfrm>
                <a:prstGeom prst="line">
                  <a:avLst/>
                </a:prstGeom>
                <a:grp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237" name="Connecteur droit 236">
                  <a:extLst>
                    <a:ext uri="{FF2B5EF4-FFF2-40B4-BE49-F238E27FC236}">
                      <a16:creationId xmlns:a16="http://schemas.microsoft.com/office/drawing/2014/main" id="{7AEB041E-8C56-498B-A32F-0C1917EFD60E}"/>
                    </a:ext>
                  </a:extLst>
                </p:cNvPr>
                <p:cNvCxnSpPr/>
                <p:nvPr/>
              </p:nvCxnSpPr>
              <p:spPr>
                <a:xfrm>
                  <a:off x="247650" y="0"/>
                  <a:ext cx="0" cy="257175"/>
                </a:xfrm>
                <a:prstGeom prst="line">
                  <a:avLst/>
                </a:prstGeom>
                <a:grp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cxnSp>
              <p:nvCxnSpPr>
                <p:cNvPr id="238" name="Connecteur droit 237">
                  <a:extLst>
                    <a:ext uri="{FF2B5EF4-FFF2-40B4-BE49-F238E27FC236}">
                      <a16:creationId xmlns:a16="http://schemas.microsoft.com/office/drawing/2014/main" id="{57405D25-5F40-4BC1-A1CA-B2358560B642}"/>
                    </a:ext>
                  </a:extLst>
                </p:cNvPr>
                <p:cNvCxnSpPr/>
                <p:nvPr/>
              </p:nvCxnSpPr>
              <p:spPr>
                <a:xfrm>
                  <a:off x="295275" y="0"/>
                  <a:ext cx="161925" cy="209550"/>
                </a:xfrm>
                <a:prstGeom prst="line">
                  <a:avLst/>
                </a:prstGeom>
                <a:grpFill/>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grpSp>
        </p:grpSp>
      </p:grpSp>
      <p:sp>
        <p:nvSpPr>
          <p:cNvPr id="247" name="Rectangle 246">
            <a:extLst>
              <a:ext uri="{FF2B5EF4-FFF2-40B4-BE49-F238E27FC236}">
                <a16:creationId xmlns:a16="http://schemas.microsoft.com/office/drawing/2014/main" id="{9C424E1C-289F-48C4-BD99-41E1B80E87DC}"/>
              </a:ext>
            </a:extLst>
          </p:cNvPr>
          <p:cNvSpPr/>
          <p:nvPr/>
        </p:nvSpPr>
        <p:spPr>
          <a:xfrm>
            <a:off x="126545" y="2531094"/>
            <a:ext cx="914856" cy="369332"/>
          </a:xfrm>
          <a:prstGeom prst="rect">
            <a:avLst/>
          </a:prstGeom>
        </p:spPr>
        <p:txBody>
          <a:bodyPr wrap="square">
            <a:spAutoFit/>
          </a:bodyPr>
          <a:lstStyle/>
          <a:p>
            <a:pPr algn="ctr" defTabSz="685800">
              <a:defRPr/>
            </a:pPr>
            <a:r>
              <a:rPr lang="fr-FR" sz="900" b="1" dirty="0">
                <a:solidFill>
                  <a:schemeClr val="accent5">
                    <a:lumMod val="75000"/>
                  </a:schemeClr>
                </a:solidFill>
                <a:latin typeface="Cambria" panose="02040503050406030204" pitchFamily="18" charset="0"/>
              </a:rPr>
              <a:t>Service </a:t>
            </a:r>
            <a:r>
              <a:rPr lang="fr-FR" sz="900" b="1" dirty="0" err="1">
                <a:solidFill>
                  <a:schemeClr val="accent5">
                    <a:lumMod val="75000"/>
                  </a:schemeClr>
                </a:solidFill>
                <a:latin typeface="Cambria" panose="02040503050406030204" pitchFamily="18" charset="0"/>
              </a:rPr>
              <a:t>ontology</a:t>
            </a:r>
            <a:endParaRPr lang="fr-FR" sz="900" dirty="0">
              <a:solidFill>
                <a:schemeClr val="accent5">
                  <a:lumMod val="75000"/>
                </a:schemeClr>
              </a:solidFill>
              <a:latin typeface="Calibri" panose="020F0502020204030204"/>
            </a:endParaRPr>
          </a:p>
        </p:txBody>
      </p:sp>
      <p:grpSp>
        <p:nvGrpSpPr>
          <p:cNvPr id="253" name="Groupe 252">
            <a:extLst>
              <a:ext uri="{FF2B5EF4-FFF2-40B4-BE49-F238E27FC236}">
                <a16:creationId xmlns:a16="http://schemas.microsoft.com/office/drawing/2014/main" id="{E270A540-E1C7-419B-B0F5-2FB1E87E0E9C}"/>
              </a:ext>
            </a:extLst>
          </p:cNvPr>
          <p:cNvGrpSpPr/>
          <p:nvPr/>
        </p:nvGrpSpPr>
        <p:grpSpPr>
          <a:xfrm>
            <a:off x="259472" y="3014965"/>
            <a:ext cx="426837" cy="671946"/>
            <a:chOff x="2654702" y="5182288"/>
            <a:chExt cx="569116" cy="895928"/>
          </a:xfrm>
          <a:solidFill>
            <a:schemeClr val="accent1">
              <a:lumMod val="50000"/>
            </a:schemeClr>
          </a:solidFill>
        </p:grpSpPr>
        <p:grpSp>
          <p:nvGrpSpPr>
            <p:cNvPr id="254" name="Groupe 95">
              <a:extLst>
                <a:ext uri="{FF2B5EF4-FFF2-40B4-BE49-F238E27FC236}">
                  <a16:creationId xmlns:a16="http://schemas.microsoft.com/office/drawing/2014/main" id="{54BBEF0E-277D-4F69-A186-04BB1B14CC76}"/>
                </a:ext>
              </a:extLst>
            </p:cNvPr>
            <p:cNvGrpSpPr/>
            <p:nvPr/>
          </p:nvGrpSpPr>
          <p:grpSpPr>
            <a:xfrm>
              <a:off x="2654702" y="5182288"/>
              <a:ext cx="533400" cy="523875"/>
              <a:chOff x="0" y="0"/>
              <a:chExt cx="533400" cy="523875"/>
            </a:xfrm>
            <a:grpFill/>
          </p:grpSpPr>
          <p:sp>
            <p:nvSpPr>
              <p:cNvPr id="264" name="Ellipse 263">
                <a:extLst>
                  <a:ext uri="{FF2B5EF4-FFF2-40B4-BE49-F238E27FC236}">
                    <a16:creationId xmlns:a16="http://schemas.microsoft.com/office/drawing/2014/main" id="{324D3B9B-1451-45E6-AF8E-BDFED3E908BD}"/>
                  </a:ext>
                </a:extLst>
              </p:cNvPr>
              <p:cNvSpPr>
                <a:spLocks/>
              </p:cNvSpPr>
              <p:nvPr/>
            </p:nvSpPr>
            <p:spPr>
              <a:xfrm>
                <a:off x="171450" y="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265" name="Groupe 106">
                <a:extLst>
                  <a:ext uri="{FF2B5EF4-FFF2-40B4-BE49-F238E27FC236}">
                    <a16:creationId xmlns:a16="http://schemas.microsoft.com/office/drawing/2014/main" id="{855ED410-A7E4-4612-BB78-C7B49190C47A}"/>
                  </a:ext>
                </a:extLst>
              </p:cNvPr>
              <p:cNvGrpSpPr>
                <a:grpSpLocks/>
              </p:cNvGrpSpPr>
              <p:nvPr/>
            </p:nvGrpSpPr>
            <p:grpSpPr>
              <a:xfrm>
                <a:off x="0" y="161925"/>
                <a:ext cx="533400" cy="361950"/>
                <a:chOff x="0" y="0"/>
                <a:chExt cx="533400" cy="361950"/>
              </a:xfrm>
              <a:grpFill/>
            </p:grpSpPr>
            <p:sp>
              <p:nvSpPr>
                <p:cNvPr id="266" name="Ellipse 265">
                  <a:extLst>
                    <a:ext uri="{FF2B5EF4-FFF2-40B4-BE49-F238E27FC236}">
                      <a16:creationId xmlns:a16="http://schemas.microsoft.com/office/drawing/2014/main" id="{DA6ADD57-880E-46BA-BFD8-C2ED1A40DC90}"/>
                    </a:ext>
                  </a:extLst>
                </p:cNvPr>
                <p:cNvSpPr/>
                <p:nvPr/>
              </p:nvSpPr>
              <p:spPr>
                <a:xfrm>
                  <a:off x="0"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67" name="Ellipse 266">
                  <a:extLst>
                    <a:ext uri="{FF2B5EF4-FFF2-40B4-BE49-F238E27FC236}">
                      <a16:creationId xmlns:a16="http://schemas.microsoft.com/office/drawing/2014/main" id="{8959B1F0-8271-48C1-8745-3C8EDB922CF6}"/>
                    </a:ext>
                  </a:extLst>
                </p:cNvPr>
                <p:cNvSpPr/>
                <p:nvPr/>
              </p:nvSpPr>
              <p:spPr>
                <a:xfrm>
                  <a:off x="209550" y="20955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68" name="Ellipse 267">
                  <a:extLst>
                    <a:ext uri="{FF2B5EF4-FFF2-40B4-BE49-F238E27FC236}">
                      <a16:creationId xmlns:a16="http://schemas.microsoft.com/office/drawing/2014/main" id="{00F34B9F-2188-4CE1-B8A4-E0174FF32EA1}"/>
                    </a:ext>
                  </a:extLst>
                </p:cNvPr>
                <p:cNvSpPr/>
                <p:nvPr/>
              </p:nvSpPr>
              <p:spPr>
                <a:xfrm>
                  <a:off x="409575"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269" name="Connecteur droit 268">
                  <a:extLst>
                    <a:ext uri="{FF2B5EF4-FFF2-40B4-BE49-F238E27FC236}">
                      <a16:creationId xmlns:a16="http://schemas.microsoft.com/office/drawing/2014/main" id="{1C3BE986-B495-4ABC-9CF1-C11D83BF542F}"/>
                    </a:ext>
                  </a:extLst>
                </p:cNvPr>
                <p:cNvCxnSpPr/>
                <p:nvPr/>
              </p:nvCxnSpPr>
              <p:spPr>
                <a:xfrm flipH="1">
                  <a:off x="114300" y="0"/>
                  <a:ext cx="76200" cy="16192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70" name="Connecteur droit 269">
                  <a:extLst>
                    <a:ext uri="{FF2B5EF4-FFF2-40B4-BE49-F238E27FC236}">
                      <a16:creationId xmlns:a16="http://schemas.microsoft.com/office/drawing/2014/main" id="{D99950EA-1A64-41B9-BC26-6497F4AD01A9}"/>
                    </a:ext>
                  </a:extLst>
                </p:cNvPr>
                <p:cNvCxnSpPr/>
                <p:nvPr/>
              </p:nvCxnSpPr>
              <p:spPr>
                <a:xfrm>
                  <a:off x="247650" y="0"/>
                  <a:ext cx="0" cy="25717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71" name="Connecteur droit 270">
                  <a:extLst>
                    <a:ext uri="{FF2B5EF4-FFF2-40B4-BE49-F238E27FC236}">
                      <a16:creationId xmlns:a16="http://schemas.microsoft.com/office/drawing/2014/main" id="{DF6131F6-9474-4E45-AB76-9268715E6013}"/>
                    </a:ext>
                  </a:extLst>
                </p:cNvPr>
                <p:cNvCxnSpPr/>
                <p:nvPr/>
              </p:nvCxnSpPr>
              <p:spPr>
                <a:xfrm>
                  <a:off x="295275" y="0"/>
                  <a:ext cx="161925" cy="20955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grpSp>
        </p:grpSp>
        <p:grpSp>
          <p:nvGrpSpPr>
            <p:cNvPr id="255" name="Groupe 96">
              <a:extLst>
                <a:ext uri="{FF2B5EF4-FFF2-40B4-BE49-F238E27FC236}">
                  <a16:creationId xmlns:a16="http://schemas.microsoft.com/office/drawing/2014/main" id="{77935AB3-8600-4F10-AD56-49F62514FB0C}"/>
                </a:ext>
              </a:extLst>
            </p:cNvPr>
            <p:cNvGrpSpPr/>
            <p:nvPr/>
          </p:nvGrpSpPr>
          <p:grpSpPr>
            <a:xfrm>
              <a:off x="2690418" y="5554341"/>
              <a:ext cx="533400" cy="523875"/>
              <a:chOff x="0" y="0"/>
              <a:chExt cx="533400" cy="523875"/>
            </a:xfrm>
            <a:grpFill/>
          </p:grpSpPr>
          <p:sp>
            <p:nvSpPr>
              <p:cNvPr id="256" name="Ellipse 255">
                <a:extLst>
                  <a:ext uri="{FF2B5EF4-FFF2-40B4-BE49-F238E27FC236}">
                    <a16:creationId xmlns:a16="http://schemas.microsoft.com/office/drawing/2014/main" id="{F01F06BB-8A44-48C7-9A2B-1116C99F7661}"/>
                  </a:ext>
                </a:extLst>
              </p:cNvPr>
              <p:cNvSpPr>
                <a:spLocks/>
              </p:cNvSpPr>
              <p:nvPr/>
            </p:nvSpPr>
            <p:spPr>
              <a:xfrm>
                <a:off x="171450" y="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257" name="Groupe 98">
                <a:extLst>
                  <a:ext uri="{FF2B5EF4-FFF2-40B4-BE49-F238E27FC236}">
                    <a16:creationId xmlns:a16="http://schemas.microsoft.com/office/drawing/2014/main" id="{9340449A-90A3-46C8-BE84-C0FDAE500973}"/>
                  </a:ext>
                </a:extLst>
              </p:cNvPr>
              <p:cNvGrpSpPr>
                <a:grpSpLocks/>
              </p:cNvGrpSpPr>
              <p:nvPr/>
            </p:nvGrpSpPr>
            <p:grpSpPr>
              <a:xfrm>
                <a:off x="0" y="161925"/>
                <a:ext cx="533400" cy="361950"/>
                <a:chOff x="0" y="0"/>
                <a:chExt cx="533400" cy="361950"/>
              </a:xfrm>
              <a:grpFill/>
            </p:grpSpPr>
            <p:sp>
              <p:nvSpPr>
                <p:cNvPr id="258" name="Ellipse 257">
                  <a:extLst>
                    <a:ext uri="{FF2B5EF4-FFF2-40B4-BE49-F238E27FC236}">
                      <a16:creationId xmlns:a16="http://schemas.microsoft.com/office/drawing/2014/main" id="{69589B7A-7908-413A-9A4B-05CD11173DBB}"/>
                    </a:ext>
                  </a:extLst>
                </p:cNvPr>
                <p:cNvSpPr/>
                <p:nvPr/>
              </p:nvSpPr>
              <p:spPr>
                <a:xfrm>
                  <a:off x="0"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59" name="Ellipse 258">
                  <a:extLst>
                    <a:ext uri="{FF2B5EF4-FFF2-40B4-BE49-F238E27FC236}">
                      <a16:creationId xmlns:a16="http://schemas.microsoft.com/office/drawing/2014/main" id="{E687D9CE-5D19-49FF-BDB8-B54D4831DBAC}"/>
                    </a:ext>
                  </a:extLst>
                </p:cNvPr>
                <p:cNvSpPr/>
                <p:nvPr/>
              </p:nvSpPr>
              <p:spPr>
                <a:xfrm>
                  <a:off x="209550" y="20955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260" name="Ellipse 259">
                  <a:extLst>
                    <a:ext uri="{FF2B5EF4-FFF2-40B4-BE49-F238E27FC236}">
                      <a16:creationId xmlns:a16="http://schemas.microsoft.com/office/drawing/2014/main" id="{070593A9-617A-4D9A-83E0-D8D1671E13F7}"/>
                    </a:ext>
                  </a:extLst>
                </p:cNvPr>
                <p:cNvSpPr/>
                <p:nvPr/>
              </p:nvSpPr>
              <p:spPr>
                <a:xfrm>
                  <a:off x="409575"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dirty="0">
                    <a:solidFill>
                      <a:prstClr val="white"/>
                    </a:solidFill>
                    <a:latin typeface="Calibri" panose="020F0502020204030204"/>
                  </a:endParaRPr>
                </a:p>
              </p:txBody>
            </p:sp>
            <p:cxnSp>
              <p:nvCxnSpPr>
                <p:cNvPr id="261" name="Connecteur droit 260">
                  <a:extLst>
                    <a:ext uri="{FF2B5EF4-FFF2-40B4-BE49-F238E27FC236}">
                      <a16:creationId xmlns:a16="http://schemas.microsoft.com/office/drawing/2014/main" id="{D927592C-8C27-44DD-846B-7853A590C9E1}"/>
                    </a:ext>
                  </a:extLst>
                </p:cNvPr>
                <p:cNvCxnSpPr/>
                <p:nvPr/>
              </p:nvCxnSpPr>
              <p:spPr>
                <a:xfrm flipH="1">
                  <a:off x="114300" y="0"/>
                  <a:ext cx="76200" cy="16192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62" name="Connecteur droit 261">
                  <a:extLst>
                    <a:ext uri="{FF2B5EF4-FFF2-40B4-BE49-F238E27FC236}">
                      <a16:creationId xmlns:a16="http://schemas.microsoft.com/office/drawing/2014/main" id="{A06515F4-3DE0-4F07-A593-F5B785DFB7F8}"/>
                    </a:ext>
                  </a:extLst>
                </p:cNvPr>
                <p:cNvCxnSpPr/>
                <p:nvPr/>
              </p:nvCxnSpPr>
              <p:spPr>
                <a:xfrm>
                  <a:off x="247650" y="0"/>
                  <a:ext cx="0" cy="25717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263" name="Connecteur droit 262">
                  <a:extLst>
                    <a:ext uri="{FF2B5EF4-FFF2-40B4-BE49-F238E27FC236}">
                      <a16:creationId xmlns:a16="http://schemas.microsoft.com/office/drawing/2014/main" id="{45D32A01-86FC-4D4B-B860-B1F138BB3781}"/>
                    </a:ext>
                  </a:extLst>
                </p:cNvPr>
                <p:cNvCxnSpPr/>
                <p:nvPr/>
              </p:nvCxnSpPr>
              <p:spPr>
                <a:xfrm>
                  <a:off x="295275" y="0"/>
                  <a:ext cx="161925" cy="20955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grpSp>
        </p:grpSp>
      </p:grpSp>
      <p:sp>
        <p:nvSpPr>
          <p:cNvPr id="368" name="ZoneTexte 367"/>
          <p:cNvSpPr txBox="1"/>
          <p:nvPr/>
        </p:nvSpPr>
        <p:spPr>
          <a:xfrm>
            <a:off x="181047" y="1160704"/>
            <a:ext cx="1457253" cy="307777"/>
          </a:xfrm>
          <a:prstGeom prst="rect">
            <a:avLst/>
          </a:prstGeom>
          <a:noFill/>
        </p:spPr>
        <p:txBody>
          <a:bodyPr wrap="square" rtlCol="0">
            <a:spAutoFit/>
          </a:bodyPr>
          <a:lstStyle/>
          <a:p>
            <a:pPr defTabSz="685800">
              <a:defRPr/>
            </a:pPr>
            <a:r>
              <a:rPr lang="fr-FR" sz="1400" b="1" dirty="0" err="1">
                <a:solidFill>
                  <a:schemeClr val="tx1">
                    <a:lumMod val="50000"/>
                  </a:schemeClr>
                </a:solidFill>
                <a:latin typeface="Cambria" pitchFamily="18" charset="0"/>
              </a:rPr>
              <a:t>Semantic</a:t>
            </a:r>
            <a:r>
              <a:rPr lang="fr-FR" sz="1400" b="1" dirty="0">
                <a:solidFill>
                  <a:schemeClr val="tx1">
                    <a:lumMod val="50000"/>
                  </a:schemeClr>
                </a:solidFill>
                <a:latin typeface="Cambria" pitchFamily="18" charset="0"/>
              </a:rPr>
              <a:t> layer</a:t>
            </a:r>
          </a:p>
        </p:txBody>
      </p:sp>
      <p:sp>
        <p:nvSpPr>
          <p:cNvPr id="186" name="ZoneTexte 185"/>
          <p:cNvSpPr txBox="1"/>
          <p:nvPr/>
        </p:nvSpPr>
        <p:spPr>
          <a:xfrm>
            <a:off x="5168254" y="5530462"/>
            <a:ext cx="662152" cy="246221"/>
          </a:xfrm>
          <a:prstGeom prst="rect">
            <a:avLst/>
          </a:prstGeom>
          <a:noFill/>
        </p:spPr>
        <p:txBody>
          <a:bodyPr wrap="square" rtlCol="0">
            <a:spAutoFit/>
          </a:bodyPr>
          <a:lstStyle/>
          <a:p>
            <a:pPr defTabSz="685800">
              <a:defRPr/>
            </a:pPr>
            <a:r>
              <a:rPr lang="fr-FR" sz="1000" b="1" dirty="0">
                <a:solidFill>
                  <a:prstClr val="black"/>
                </a:solidFill>
                <a:latin typeface="Calibri" panose="020F0502020204030204"/>
              </a:rPr>
              <a:t>Offline</a:t>
            </a:r>
          </a:p>
        </p:txBody>
      </p:sp>
      <p:sp>
        <p:nvSpPr>
          <p:cNvPr id="187" name="ZoneTexte 186"/>
          <p:cNvSpPr txBox="1"/>
          <p:nvPr/>
        </p:nvSpPr>
        <p:spPr>
          <a:xfrm>
            <a:off x="5154076" y="4544835"/>
            <a:ext cx="573624" cy="246221"/>
          </a:xfrm>
          <a:prstGeom prst="rect">
            <a:avLst/>
          </a:prstGeom>
          <a:noFill/>
        </p:spPr>
        <p:txBody>
          <a:bodyPr wrap="square" rtlCol="0">
            <a:spAutoFit/>
          </a:bodyPr>
          <a:lstStyle/>
          <a:p>
            <a:pPr defTabSz="685800">
              <a:defRPr/>
            </a:pPr>
            <a:r>
              <a:rPr lang="fr-FR" sz="1000" b="1" dirty="0">
                <a:solidFill>
                  <a:prstClr val="black"/>
                </a:solidFill>
                <a:latin typeface="Calibri" panose="020F0502020204030204"/>
              </a:rPr>
              <a:t>Online</a:t>
            </a:r>
          </a:p>
        </p:txBody>
      </p:sp>
      <p:pic>
        <p:nvPicPr>
          <p:cNvPr id="188" name="Picture 2" descr="Résultat de recherche d'images pour &quot;gears icon&quot;">
            <a:extLst>
              <a:ext uri="{FF2B5EF4-FFF2-40B4-BE49-F238E27FC236}">
                <a16:creationId xmlns:a16="http://schemas.microsoft.com/office/drawing/2014/main" id="{EB9DCA36-19E5-4F0B-96BA-86426A7619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438" y="4407762"/>
            <a:ext cx="524113" cy="319252"/>
          </a:xfrm>
          <a:prstGeom prst="rect">
            <a:avLst/>
          </a:prstGeom>
          <a:noFill/>
          <a:extLst>
            <a:ext uri="{909E8E84-426E-40DD-AFC4-6F175D3DCCD1}">
              <a14:hiddenFill xmlns:a14="http://schemas.microsoft.com/office/drawing/2010/main">
                <a:solidFill>
                  <a:srgbClr val="FFFFFF"/>
                </a:solidFill>
              </a14:hiddenFill>
            </a:ext>
          </a:extLst>
        </p:spPr>
      </p:pic>
      <p:cxnSp>
        <p:nvCxnSpPr>
          <p:cNvPr id="226" name="Connecteur droit avec flèche 135">
            <a:extLst>
              <a:ext uri="{FF2B5EF4-FFF2-40B4-BE49-F238E27FC236}">
                <a16:creationId xmlns:a16="http://schemas.microsoft.com/office/drawing/2014/main" id="{38D77FDF-4FC6-4C6B-9299-ABDE409F459B}"/>
              </a:ext>
            </a:extLst>
          </p:cNvPr>
          <p:cNvCxnSpPr>
            <a:cxnSpLocks/>
          </p:cNvCxnSpPr>
          <p:nvPr/>
        </p:nvCxnSpPr>
        <p:spPr>
          <a:xfrm>
            <a:off x="588703" y="4376267"/>
            <a:ext cx="1476000" cy="837000"/>
          </a:xfrm>
          <a:prstGeom prst="bentConnector3">
            <a:avLst>
              <a:gd name="adj1" fmla="val 175"/>
            </a:avLst>
          </a:prstGeom>
          <a:ln w="19050">
            <a:solidFill>
              <a:schemeClr val="tx1">
                <a:lumMod val="50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27" name="Groupe 226">
            <a:extLst>
              <a:ext uri="{FF2B5EF4-FFF2-40B4-BE49-F238E27FC236}">
                <a16:creationId xmlns:a16="http://schemas.microsoft.com/office/drawing/2014/main" id="{817B34E4-C591-45FC-AC02-46CC575FD7DB}"/>
              </a:ext>
            </a:extLst>
          </p:cNvPr>
          <p:cNvGrpSpPr/>
          <p:nvPr/>
        </p:nvGrpSpPr>
        <p:grpSpPr>
          <a:xfrm>
            <a:off x="313250" y="3569311"/>
            <a:ext cx="426837" cy="671946"/>
            <a:chOff x="1559516" y="5175905"/>
            <a:chExt cx="569116" cy="895928"/>
          </a:xfrm>
          <a:solidFill>
            <a:schemeClr val="accent1">
              <a:lumMod val="50000"/>
            </a:schemeClr>
          </a:solidFill>
        </p:grpSpPr>
        <p:grpSp>
          <p:nvGrpSpPr>
            <p:cNvPr id="249" name="Groupe 53">
              <a:extLst>
                <a:ext uri="{FF2B5EF4-FFF2-40B4-BE49-F238E27FC236}">
                  <a16:creationId xmlns:a16="http://schemas.microsoft.com/office/drawing/2014/main" id="{91772029-7017-47B0-AD86-B8BBE48B63C9}"/>
                </a:ext>
              </a:extLst>
            </p:cNvPr>
            <p:cNvGrpSpPr/>
            <p:nvPr/>
          </p:nvGrpSpPr>
          <p:grpSpPr>
            <a:xfrm>
              <a:off x="1559516" y="5175905"/>
              <a:ext cx="533400" cy="523875"/>
              <a:chOff x="0" y="0"/>
              <a:chExt cx="533400" cy="523875"/>
            </a:xfrm>
            <a:grpFill/>
          </p:grpSpPr>
          <p:sp>
            <p:nvSpPr>
              <p:cNvPr id="308" name="Ellipse 307">
                <a:extLst>
                  <a:ext uri="{FF2B5EF4-FFF2-40B4-BE49-F238E27FC236}">
                    <a16:creationId xmlns:a16="http://schemas.microsoft.com/office/drawing/2014/main" id="{1C9579CD-F862-4B54-8564-25E24BC5F3C5}"/>
                  </a:ext>
                </a:extLst>
              </p:cNvPr>
              <p:cNvSpPr>
                <a:spLocks/>
              </p:cNvSpPr>
              <p:nvPr/>
            </p:nvSpPr>
            <p:spPr>
              <a:xfrm>
                <a:off x="171450" y="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309" name="Groupe 64">
                <a:extLst>
                  <a:ext uri="{FF2B5EF4-FFF2-40B4-BE49-F238E27FC236}">
                    <a16:creationId xmlns:a16="http://schemas.microsoft.com/office/drawing/2014/main" id="{03311009-3A1B-489F-86B8-77607D56692C}"/>
                  </a:ext>
                </a:extLst>
              </p:cNvPr>
              <p:cNvGrpSpPr>
                <a:grpSpLocks/>
              </p:cNvGrpSpPr>
              <p:nvPr/>
            </p:nvGrpSpPr>
            <p:grpSpPr>
              <a:xfrm>
                <a:off x="0" y="161925"/>
                <a:ext cx="533400" cy="361950"/>
                <a:chOff x="0" y="0"/>
                <a:chExt cx="533400" cy="361950"/>
              </a:xfrm>
              <a:grpFill/>
            </p:grpSpPr>
            <p:sp>
              <p:nvSpPr>
                <p:cNvPr id="310" name="Ellipse 309">
                  <a:extLst>
                    <a:ext uri="{FF2B5EF4-FFF2-40B4-BE49-F238E27FC236}">
                      <a16:creationId xmlns:a16="http://schemas.microsoft.com/office/drawing/2014/main" id="{B6FE81DA-8C13-4BA7-BC5D-7AA23FED5949}"/>
                    </a:ext>
                  </a:extLst>
                </p:cNvPr>
                <p:cNvSpPr/>
                <p:nvPr/>
              </p:nvSpPr>
              <p:spPr>
                <a:xfrm>
                  <a:off x="0"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311" name="Ellipse 310">
                  <a:extLst>
                    <a:ext uri="{FF2B5EF4-FFF2-40B4-BE49-F238E27FC236}">
                      <a16:creationId xmlns:a16="http://schemas.microsoft.com/office/drawing/2014/main" id="{154579D9-D9A5-4205-9748-54AE1588232C}"/>
                    </a:ext>
                  </a:extLst>
                </p:cNvPr>
                <p:cNvSpPr/>
                <p:nvPr/>
              </p:nvSpPr>
              <p:spPr>
                <a:xfrm>
                  <a:off x="209550" y="20955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312" name="Ellipse 311">
                  <a:extLst>
                    <a:ext uri="{FF2B5EF4-FFF2-40B4-BE49-F238E27FC236}">
                      <a16:creationId xmlns:a16="http://schemas.microsoft.com/office/drawing/2014/main" id="{5F6DFCB7-C518-4897-BF87-422E15674FBA}"/>
                    </a:ext>
                  </a:extLst>
                </p:cNvPr>
                <p:cNvSpPr/>
                <p:nvPr/>
              </p:nvSpPr>
              <p:spPr>
                <a:xfrm>
                  <a:off x="409575"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314" name="Connecteur droit 313">
                  <a:extLst>
                    <a:ext uri="{FF2B5EF4-FFF2-40B4-BE49-F238E27FC236}">
                      <a16:creationId xmlns:a16="http://schemas.microsoft.com/office/drawing/2014/main" id="{3BB0D703-6F3F-4760-AE99-FFF240961DAB}"/>
                    </a:ext>
                  </a:extLst>
                </p:cNvPr>
                <p:cNvCxnSpPr/>
                <p:nvPr/>
              </p:nvCxnSpPr>
              <p:spPr>
                <a:xfrm flipH="1">
                  <a:off x="114300" y="0"/>
                  <a:ext cx="76200" cy="16192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315" name="Connecteur droit 314">
                  <a:extLst>
                    <a:ext uri="{FF2B5EF4-FFF2-40B4-BE49-F238E27FC236}">
                      <a16:creationId xmlns:a16="http://schemas.microsoft.com/office/drawing/2014/main" id="{28BF0164-7164-4D56-98A8-9F6A73D700B7}"/>
                    </a:ext>
                  </a:extLst>
                </p:cNvPr>
                <p:cNvCxnSpPr/>
                <p:nvPr/>
              </p:nvCxnSpPr>
              <p:spPr>
                <a:xfrm>
                  <a:off x="247650" y="0"/>
                  <a:ext cx="0" cy="25717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316" name="Connecteur droit 315">
                  <a:extLst>
                    <a:ext uri="{FF2B5EF4-FFF2-40B4-BE49-F238E27FC236}">
                      <a16:creationId xmlns:a16="http://schemas.microsoft.com/office/drawing/2014/main" id="{A8EEF9C8-97FC-4AFA-A521-B2F2782A72B0}"/>
                    </a:ext>
                  </a:extLst>
                </p:cNvPr>
                <p:cNvCxnSpPr/>
                <p:nvPr/>
              </p:nvCxnSpPr>
              <p:spPr>
                <a:xfrm>
                  <a:off x="295275" y="0"/>
                  <a:ext cx="161925" cy="20955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grpSp>
        </p:grpSp>
        <p:grpSp>
          <p:nvGrpSpPr>
            <p:cNvPr id="250" name="Groupe 54">
              <a:extLst>
                <a:ext uri="{FF2B5EF4-FFF2-40B4-BE49-F238E27FC236}">
                  <a16:creationId xmlns:a16="http://schemas.microsoft.com/office/drawing/2014/main" id="{994BE99C-D50E-4E1C-B96F-144E12655F67}"/>
                </a:ext>
              </a:extLst>
            </p:cNvPr>
            <p:cNvGrpSpPr/>
            <p:nvPr/>
          </p:nvGrpSpPr>
          <p:grpSpPr>
            <a:xfrm>
              <a:off x="1595232" y="5547958"/>
              <a:ext cx="533400" cy="523875"/>
              <a:chOff x="0" y="0"/>
              <a:chExt cx="533400" cy="523875"/>
            </a:xfrm>
            <a:grpFill/>
          </p:grpSpPr>
          <p:sp>
            <p:nvSpPr>
              <p:cNvPr id="251" name="Ellipse 250">
                <a:extLst>
                  <a:ext uri="{FF2B5EF4-FFF2-40B4-BE49-F238E27FC236}">
                    <a16:creationId xmlns:a16="http://schemas.microsoft.com/office/drawing/2014/main" id="{1F3A601F-27F1-464C-98F8-46D2F2ED331F}"/>
                  </a:ext>
                </a:extLst>
              </p:cNvPr>
              <p:cNvSpPr>
                <a:spLocks/>
              </p:cNvSpPr>
              <p:nvPr/>
            </p:nvSpPr>
            <p:spPr>
              <a:xfrm>
                <a:off x="171450" y="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grpSp>
            <p:nvGrpSpPr>
              <p:cNvPr id="273" name="Groupe 56">
                <a:extLst>
                  <a:ext uri="{FF2B5EF4-FFF2-40B4-BE49-F238E27FC236}">
                    <a16:creationId xmlns:a16="http://schemas.microsoft.com/office/drawing/2014/main" id="{EC65AD25-2532-480E-9FDF-FD9BB8FD643B}"/>
                  </a:ext>
                </a:extLst>
              </p:cNvPr>
              <p:cNvGrpSpPr>
                <a:grpSpLocks/>
              </p:cNvGrpSpPr>
              <p:nvPr/>
            </p:nvGrpSpPr>
            <p:grpSpPr>
              <a:xfrm>
                <a:off x="0" y="161925"/>
                <a:ext cx="533400" cy="361950"/>
                <a:chOff x="0" y="0"/>
                <a:chExt cx="533400" cy="361950"/>
              </a:xfrm>
              <a:grpFill/>
            </p:grpSpPr>
            <p:sp>
              <p:nvSpPr>
                <p:cNvPr id="274" name="Ellipse 273">
                  <a:extLst>
                    <a:ext uri="{FF2B5EF4-FFF2-40B4-BE49-F238E27FC236}">
                      <a16:creationId xmlns:a16="http://schemas.microsoft.com/office/drawing/2014/main" id="{A2E0EFB1-2A86-46C5-A338-913F943B344B}"/>
                    </a:ext>
                  </a:extLst>
                </p:cNvPr>
                <p:cNvSpPr/>
                <p:nvPr/>
              </p:nvSpPr>
              <p:spPr>
                <a:xfrm>
                  <a:off x="0"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303" name="Ellipse 302">
                  <a:extLst>
                    <a:ext uri="{FF2B5EF4-FFF2-40B4-BE49-F238E27FC236}">
                      <a16:creationId xmlns:a16="http://schemas.microsoft.com/office/drawing/2014/main" id="{E3A048A8-1109-4944-A558-273C30C1202A}"/>
                    </a:ext>
                  </a:extLst>
                </p:cNvPr>
                <p:cNvSpPr/>
                <p:nvPr/>
              </p:nvSpPr>
              <p:spPr>
                <a:xfrm>
                  <a:off x="209550" y="209550"/>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sp>
              <p:nvSpPr>
                <p:cNvPr id="304" name="Ellipse 303">
                  <a:extLst>
                    <a:ext uri="{FF2B5EF4-FFF2-40B4-BE49-F238E27FC236}">
                      <a16:creationId xmlns:a16="http://schemas.microsoft.com/office/drawing/2014/main" id="{3FC55CBD-56E7-4B04-8B70-2307BB509616}"/>
                    </a:ext>
                  </a:extLst>
                </p:cNvPr>
                <p:cNvSpPr/>
                <p:nvPr/>
              </p:nvSpPr>
              <p:spPr>
                <a:xfrm>
                  <a:off x="409575" y="161925"/>
                  <a:ext cx="123825" cy="1524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a:solidFill>
                      <a:prstClr val="white"/>
                    </a:solidFill>
                    <a:latin typeface="Calibri" panose="020F0502020204030204"/>
                  </a:endParaRPr>
                </a:p>
              </p:txBody>
            </p:sp>
            <p:cxnSp>
              <p:nvCxnSpPr>
                <p:cNvPr id="305" name="Connecteur droit 304">
                  <a:extLst>
                    <a:ext uri="{FF2B5EF4-FFF2-40B4-BE49-F238E27FC236}">
                      <a16:creationId xmlns:a16="http://schemas.microsoft.com/office/drawing/2014/main" id="{F310FB84-52BE-4D61-8CB9-1F426FD0B0F5}"/>
                    </a:ext>
                  </a:extLst>
                </p:cNvPr>
                <p:cNvCxnSpPr/>
                <p:nvPr/>
              </p:nvCxnSpPr>
              <p:spPr>
                <a:xfrm flipH="1">
                  <a:off x="114300" y="0"/>
                  <a:ext cx="76200" cy="16192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306" name="Connecteur droit 305">
                  <a:extLst>
                    <a:ext uri="{FF2B5EF4-FFF2-40B4-BE49-F238E27FC236}">
                      <a16:creationId xmlns:a16="http://schemas.microsoft.com/office/drawing/2014/main" id="{80C82ADB-972D-427D-9195-5CDEBEA58530}"/>
                    </a:ext>
                  </a:extLst>
                </p:cNvPr>
                <p:cNvCxnSpPr/>
                <p:nvPr/>
              </p:nvCxnSpPr>
              <p:spPr>
                <a:xfrm>
                  <a:off x="247650" y="0"/>
                  <a:ext cx="0" cy="257175"/>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cxnSp>
              <p:nvCxnSpPr>
                <p:cNvPr id="307" name="Connecteur droit 306">
                  <a:extLst>
                    <a:ext uri="{FF2B5EF4-FFF2-40B4-BE49-F238E27FC236}">
                      <a16:creationId xmlns:a16="http://schemas.microsoft.com/office/drawing/2014/main" id="{2C135606-74E6-4780-A034-64F8831A3DAA}"/>
                    </a:ext>
                  </a:extLst>
                </p:cNvPr>
                <p:cNvCxnSpPr/>
                <p:nvPr/>
              </p:nvCxnSpPr>
              <p:spPr>
                <a:xfrm>
                  <a:off x="295275" y="0"/>
                  <a:ext cx="161925" cy="209550"/>
                </a:xfrm>
                <a:prstGeom prst="line">
                  <a:avLst/>
                </a:prstGeom>
                <a:ln/>
              </p:spPr>
              <p:style>
                <a:lnRef idx="2">
                  <a:schemeClr val="accent5">
                    <a:shade val="50000"/>
                  </a:schemeClr>
                </a:lnRef>
                <a:fillRef idx="1">
                  <a:schemeClr val="accent5"/>
                </a:fillRef>
                <a:effectRef idx="0">
                  <a:schemeClr val="accent5"/>
                </a:effectRef>
                <a:fontRef idx="minor">
                  <a:schemeClr val="lt1"/>
                </a:fontRef>
              </p:style>
            </p:cxnSp>
          </p:grpSp>
        </p:grpSp>
      </p:grpSp>
      <p:sp>
        <p:nvSpPr>
          <p:cNvPr id="252" name="Rectangle 251">
            <a:extLst>
              <a:ext uri="{FF2B5EF4-FFF2-40B4-BE49-F238E27FC236}">
                <a16:creationId xmlns:a16="http://schemas.microsoft.com/office/drawing/2014/main" id="{80A5B161-5966-4E4C-9D05-D4122E2FA1E0}"/>
              </a:ext>
            </a:extLst>
          </p:cNvPr>
          <p:cNvSpPr/>
          <p:nvPr/>
        </p:nvSpPr>
        <p:spPr>
          <a:xfrm>
            <a:off x="150927" y="4283597"/>
            <a:ext cx="1168207" cy="646331"/>
          </a:xfrm>
          <a:prstGeom prst="rect">
            <a:avLst/>
          </a:prstGeom>
          <a:solidFill>
            <a:schemeClr val="bg1"/>
          </a:solidFill>
        </p:spPr>
        <p:txBody>
          <a:bodyPr wrap="square">
            <a:spAutoFit/>
          </a:bodyPr>
          <a:lstStyle/>
          <a:p>
            <a:pPr algn="ctr" defTabSz="685800">
              <a:defRPr/>
            </a:pPr>
            <a:r>
              <a:rPr lang="fr-FR" sz="900" b="1" dirty="0" err="1">
                <a:solidFill>
                  <a:srgbClr val="5B9BD5">
                    <a:lumMod val="75000"/>
                  </a:srgbClr>
                </a:solidFill>
                <a:latin typeface="Cambria" panose="02040503050406030204" pitchFamily="18" charset="0"/>
              </a:rPr>
              <a:t>Modular</a:t>
            </a:r>
            <a:r>
              <a:rPr lang="fr-FR" sz="900" b="1" dirty="0">
                <a:solidFill>
                  <a:srgbClr val="5B9BD5">
                    <a:lumMod val="75000"/>
                  </a:srgbClr>
                </a:solidFill>
                <a:latin typeface="Cambria" panose="02040503050406030204" pitchFamily="18" charset="0"/>
              </a:rPr>
              <a:t> </a:t>
            </a:r>
            <a:r>
              <a:rPr lang="fr-FR" sz="900" b="1" dirty="0" err="1">
                <a:solidFill>
                  <a:srgbClr val="5B9BD5">
                    <a:lumMod val="75000"/>
                  </a:srgbClr>
                </a:solidFill>
                <a:latin typeface="Cambria" panose="02040503050406030204" pitchFamily="18" charset="0"/>
              </a:rPr>
              <a:t>environmental</a:t>
            </a:r>
            <a:r>
              <a:rPr lang="fr-FR" sz="900" b="1" dirty="0">
                <a:solidFill>
                  <a:srgbClr val="5B9BD5">
                    <a:lumMod val="75000"/>
                  </a:srgbClr>
                </a:solidFill>
                <a:latin typeface="Cambria" panose="02040503050406030204" pitchFamily="18" charset="0"/>
              </a:rPr>
              <a:t> monitoring </a:t>
            </a:r>
            <a:r>
              <a:rPr lang="fr-FR" sz="900" b="1" dirty="0" err="1">
                <a:solidFill>
                  <a:srgbClr val="5B9BD5">
                    <a:lumMod val="75000"/>
                  </a:srgbClr>
                </a:solidFill>
                <a:latin typeface="Cambria" panose="02040503050406030204" pitchFamily="18" charset="0"/>
              </a:rPr>
              <a:t>ontology</a:t>
            </a:r>
            <a:endParaRPr lang="fr-FR" sz="900" dirty="0">
              <a:solidFill>
                <a:srgbClr val="5B9BD5">
                  <a:lumMod val="75000"/>
                </a:srgbClr>
              </a:solidFill>
              <a:latin typeface="Calibri" panose="020F0502020204030204"/>
            </a:endParaRPr>
          </a:p>
        </p:txBody>
      </p:sp>
      <p:cxnSp>
        <p:nvCxnSpPr>
          <p:cNvPr id="295" name="Connecteur droit avec flèche 294">
            <a:extLst>
              <a:ext uri="{FF2B5EF4-FFF2-40B4-BE49-F238E27FC236}">
                <a16:creationId xmlns:a16="http://schemas.microsoft.com/office/drawing/2014/main" id="{F4A32C59-5F87-47BB-9123-2E213448F9EF}"/>
              </a:ext>
            </a:extLst>
          </p:cNvPr>
          <p:cNvCxnSpPr>
            <a:cxnSpLocks/>
          </p:cNvCxnSpPr>
          <p:nvPr/>
        </p:nvCxnSpPr>
        <p:spPr>
          <a:xfrm>
            <a:off x="1376786" y="1740279"/>
            <a:ext cx="540000" cy="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96" name="Connecteur droit avec flèche 295">
            <a:extLst>
              <a:ext uri="{FF2B5EF4-FFF2-40B4-BE49-F238E27FC236}">
                <a16:creationId xmlns:a16="http://schemas.microsoft.com/office/drawing/2014/main" id="{0FC1FAD0-8756-416E-A5B4-A56166973254}"/>
              </a:ext>
            </a:extLst>
          </p:cNvPr>
          <p:cNvCxnSpPr>
            <a:cxnSpLocks/>
          </p:cNvCxnSpPr>
          <p:nvPr/>
        </p:nvCxnSpPr>
        <p:spPr>
          <a:xfrm>
            <a:off x="1376786" y="2721601"/>
            <a:ext cx="540000" cy="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48" name="Connecteur droit avec flèche 247">
            <a:extLst>
              <a:ext uri="{FF2B5EF4-FFF2-40B4-BE49-F238E27FC236}">
                <a16:creationId xmlns:a16="http://schemas.microsoft.com/office/drawing/2014/main" id="{88799707-FEC1-4DD2-B797-CBBC96F49567}"/>
              </a:ext>
            </a:extLst>
          </p:cNvPr>
          <p:cNvCxnSpPr>
            <a:cxnSpLocks/>
          </p:cNvCxnSpPr>
          <p:nvPr/>
        </p:nvCxnSpPr>
        <p:spPr>
          <a:xfrm>
            <a:off x="7738534" y="4595758"/>
            <a:ext cx="662106" cy="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8" name="Titre 7">
            <a:extLst>
              <a:ext uri="{FF2B5EF4-FFF2-40B4-BE49-F238E27FC236}">
                <a16:creationId xmlns:a16="http://schemas.microsoft.com/office/drawing/2014/main" id="{D6EE7540-6E63-4687-93DB-DA4B7075B75B}"/>
              </a:ext>
            </a:extLst>
          </p:cNvPr>
          <p:cNvSpPr>
            <a:spLocks noGrp="1"/>
          </p:cNvSpPr>
          <p:nvPr>
            <p:ph type="title" idx="4294967295"/>
          </p:nvPr>
        </p:nvSpPr>
        <p:spPr>
          <a:xfrm>
            <a:off x="279372" y="211143"/>
            <a:ext cx="8229600" cy="684113"/>
          </a:xfrm>
        </p:spPr>
        <p:txBody>
          <a:bodyPr/>
          <a:lstStyle/>
          <a:p>
            <a:r>
              <a:rPr lang="fr-FR" dirty="0"/>
              <a:t>PREDICAT </a:t>
            </a:r>
            <a:r>
              <a:rPr lang="en-US" dirty="0"/>
              <a:t>architecture</a:t>
            </a:r>
          </a:p>
        </p:txBody>
      </p:sp>
      <p:grpSp>
        <p:nvGrpSpPr>
          <p:cNvPr id="18" name="Groupe 17">
            <a:extLst>
              <a:ext uri="{FF2B5EF4-FFF2-40B4-BE49-F238E27FC236}">
                <a16:creationId xmlns:a16="http://schemas.microsoft.com/office/drawing/2014/main" id="{6BF326AE-0EA3-4883-A504-8ED65669DAB9}"/>
              </a:ext>
            </a:extLst>
          </p:cNvPr>
          <p:cNvGrpSpPr/>
          <p:nvPr/>
        </p:nvGrpSpPr>
        <p:grpSpPr>
          <a:xfrm>
            <a:off x="1934639" y="1154094"/>
            <a:ext cx="6124997" cy="1079437"/>
            <a:chOff x="1898754" y="869284"/>
            <a:chExt cx="6124997" cy="1079437"/>
          </a:xfrm>
        </p:grpSpPr>
        <p:pic>
          <p:nvPicPr>
            <p:cNvPr id="21" name="Picture 2" descr="Résultat de recherche d'images pour &quot;satellite&quot;">
              <a:extLst>
                <a:ext uri="{FF2B5EF4-FFF2-40B4-BE49-F238E27FC236}">
                  <a16:creationId xmlns:a16="http://schemas.microsoft.com/office/drawing/2014/main" id="{01D21739-CFDE-4275-A2E6-35FD4912EB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59053">
              <a:off x="2998860" y="924128"/>
              <a:ext cx="551713" cy="35661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A5AAC5DD-7A83-4ACE-8903-63D7195BD613}"/>
                </a:ext>
              </a:extLst>
            </p:cNvPr>
            <p:cNvPicPr>
              <a:picLocks noChangeAspect="1"/>
            </p:cNvPicPr>
            <p:nvPr/>
          </p:nvPicPr>
          <p:blipFill>
            <a:blip r:embed="rId6"/>
            <a:stretch>
              <a:fillRect/>
            </a:stretch>
          </p:blipFill>
          <p:spPr>
            <a:xfrm>
              <a:off x="4738692" y="1034967"/>
              <a:ext cx="840145" cy="285429"/>
            </a:xfrm>
            <a:prstGeom prst="rect">
              <a:avLst/>
            </a:prstGeom>
          </p:spPr>
        </p:pic>
        <p:sp>
          <p:nvSpPr>
            <p:cNvPr id="25" name="Rectangle : coins arrondis 36">
              <a:extLst>
                <a:ext uri="{FF2B5EF4-FFF2-40B4-BE49-F238E27FC236}">
                  <a16:creationId xmlns:a16="http://schemas.microsoft.com/office/drawing/2014/main" id="{BE1BDCEA-E846-449F-91AD-C7F2465C37F2}"/>
                </a:ext>
              </a:extLst>
            </p:cNvPr>
            <p:cNvSpPr/>
            <p:nvPr/>
          </p:nvSpPr>
          <p:spPr>
            <a:xfrm>
              <a:off x="1903751" y="869284"/>
              <a:ext cx="6120000" cy="1079437"/>
            </a:xfrm>
            <a:prstGeom prst="roundRect">
              <a:avLst>
                <a:gd name="adj" fmla="val 13812"/>
              </a:avLst>
            </a:prstGeom>
            <a:noFill/>
            <a:ln w="12700"/>
          </p:spPr>
          <p:style>
            <a:lnRef idx="2">
              <a:schemeClr val="dk1"/>
            </a:lnRef>
            <a:fillRef idx="1">
              <a:schemeClr val="lt1"/>
            </a:fillRef>
            <a:effectRef idx="0">
              <a:schemeClr val="dk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lang="fr-FR" sz="1350" dirty="0">
                <a:solidFill>
                  <a:prstClr val="black"/>
                </a:solidFill>
                <a:latin typeface="Calibri" panose="020F0502020204030204"/>
              </a:endParaRPr>
            </a:p>
          </p:txBody>
        </p:sp>
        <p:sp>
          <p:nvSpPr>
            <p:cNvPr id="26" name="ZoneTexte 25">
              <a:extLst>
                <a:ext uri="{FF2B5EF4-FFF2-40B4-BE49-F238E27FC236}">
                  <a16:creationId xmlns:a16="http://schemas.microsoft.com/office/drawing/2014/main" id="{53683D8F-4D6B-4F6B-9E07-D7B5366E80B9}"/>
                </a:ext>
              </a:extLst>
            </p:cNvPr>
            <p:cNvSpPr txBox="1"/>
            <p:nvPr/>
          </p:nvSpPr>
          <p:spPr>
            <a:xfrm>
              <a:off x="1915993" y="932202"/>
              <a:ext cx="1045321" cy="307777"/>
            </a:xfrm>
            <a:prstGeom prst="rect">
              <a:avLst/>
            </a:prstGeom>
            <a:noFill/>
          </p:spPr>
          <p:txBody>
            <a:bodyPr wrap="square" rtlCol="0">
              <a:spAutoFit/>
            </a:bodyPr>
            <a:lstStyle/>
            <a:p>
              <a:pPr defTabSz="685800">
                <a:defRPr/>
              </a:pPr>
              <a:r>
                <a:rPr lang="fr-FR" sz="1400" b="1" dirty="0">
                  <a:latin typeface="Cambria" panose="02040503050406030204" pitchFamily="18" charset="0"/>
                  <a:ea typeface="Cambria" panose="02040503050406030204" pitchFamily="18" charset="0"/>
                  <a:cs typeface="Calibri" panose="020F0502020204030204" pitchFamily="34" charset="0"/>
                </a:rPr>
                <a:t>Data layer</a:t>
              </a:r>
            </a:p>
          </p:txBody>
        </p:sp>
        <p:pic>
          <p:nvPicPr>
            <p:cNvPr id="34" name="Picture 2" descr="Résultat de recherche d'images pour &quot;international disaster database EM-DAT logo&quot;">
              <a:extLst>
                <a:ext uri="{FF2B5EF4-FFF2-40B4-BE49-F238E27FC236}">
                  <a16:creationId xmlns:a16="http://schemas.microsoft.com/office/drawing/2014/main" id="{C9C273A7-2665-411C-BC39-0255C41EA2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7047" y="933582"/>
              <a:ext cx="286526" cy="329689"/>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608C00FA-1FDF-443A-8004-70D9A29E4EAA}"/>
                </a:ext>
              </a:extLst>
            </p:cNvPr>
            <p:cNvSpPr txBox="1"/>
            <p:nvPr/>
          </p:nvSpPr>
          <p:spPr>
            <a:xfrm>
              <a:off x="3908455" y="1220470"/>
              <a:ext cx="635110" cy="253916"/>
            </a:xfrm>
            <a:prstGeom prst="rect">
              <a:avLst/>
            </a:prstGeom>
            <a:noFill/>
          </p:spPr>
          <p:txBody>
            <a:bodyPr wrap="none" rtlCol="0">
              <a:spAutoFit/>
            </a:bodyPr>
            <a:lstStyle/>
            <a:p>
              <a:pPr defTabSz="685800">
                <a:defRPr/>
              </a:pPr>
              <a:r>
                <a:rPr lang="en-US" sz="1050" dirty="0">
                  <a:solidFill>
                    <a:prstClr val="black"/>
                  </a:solidFill>
                  <a:latin typeface="Calibri" panose="020F0502020204030204"/>
                </a:rPr>
                <a:t>EM-DAT</a:t>
              </a:r>
            </a:p>
          </p:txBody>
        </p:sp>
        <p:pic>
          <p:nvPicPr>
            <p:cNvPr id="36" name="Picture 2" descr="Résultat de recherche d'images pour &quot;database international soil infiltration ISMC&quot;">
              <a:extLst>
                <a:ext uri="{FF2B5EF4-FFF2-40B4-BE49-F238E27FC236}">
                  <a16:creationId xmlns:a16="http://schemas.microsoft.com/office/drawing/2014/main" id="{5B0B34A0-6D4A-41A3-B05A-EC95A7A2356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4" t="9007" r="78121" b="8569"/>
            <a:stretch/>
          </p:blipFill>
          <p:spPr bwMode="auto">
            <a:xfrm>
              <a:off x="7245478" y="910586"/>
              <a:ext cx="608992" cy="483500"/>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a:extLst>
                <a:ext uri="{FF2B5EF4-FFF2-40B4-BE49-F238E27FC236}">
                  <a16:creationId xmlns:a16="http://schemas.microsoft.com/office/drawing/2014/main" id="{6A16286B-630B-4915-AABE-131B1302AB84}"/>
                </a:ext>
              </a:extLst>
            </p:cNvPr>
            <p:cNvSpPr txBox="1"/>
            <p:nvPr/>
          </p:nvSpPr>
          <p:spPr>
            <a:xfrm>
              <a:off x="3057801" y="1206576"/>
              <a:ext cx="740908" cy="230832"/>
            </a:xfrm>
            <a:prstGeom prst="rect">
              <a:avLst/>
            </a:prstGeom>
            <a:noFill/>
          </p:spPr>
          <p:txBody>
            <a:bodyPr wrap="none" rtlCol="0">
              <a:spAutoFit/>
            </a:bodyPr>
            <a:lstStyle/>
            <a:p>
              <a:pPr defTabSz="685800">
                <a:defRPr/>
              </a:pPr>
              <a:r>
                <a:rPr lang="en-US" sz="900" dirty="0">
                  <a:solidFill>
                    <a:prstClr val="black"/>
                  </a:solidFill>
                  <a:latin typeface="Cambria" panose="02040503050406030204" pitchFamily="18" charset="0"/>
                  <a:ea typeface="Cambria" panose="02040503050406030204" pitchFamily="18" charset="0"/>
                </a:rPr>
                <a:t>Copernicus</a:t>
              </a:r>
            </a:p>
          </p:txBody>
        </p:sp>
        <p:cxnSp>
          <p:nvCxnSpPr>
            <p:cNvPr id="225" name="Connecteur droit 224">
              <a:extLst>
                <a:ext uri="{FF2B5EF4-FFF2-40B4-BE49-F238E27FC236}">
                  <a16:creationId xmlns:a16="http://schemas.microsoft.com/office/drawing/2014/main" id="{0A3152A4-48CE-4CDF-A17A-EF99CC4590ED}"/>
                </a:ext>
              </a:extLst>
            </p:cNvPr>
            <p:cNvCxnSpPr>
              <a:cxnSpLocks/>
            </p:cNvCxnSpPr>
            <p:nvPr/>
          </p:nvCxnSpPr>
          <p:spPr>
            <a:xfrm>
              <a:off x="1898754" y="1422494"/>
              <a:ext cx="6120000" cy="0"/>
            </a:xfrm>
            <a:prstGeom prst="line">
              <a:avLst/>
            </a:prstGeom>
            <a:ln>
              <a:prstDash val="dash"/>
            </a:ln>
          </p:spPr>
          <p:style>
            <a:lnRef idx="1">
              <a:schemeClr val="dk1"/>
            </a:lnRef>
            <a:fillRef idx="0">
              <a:schemeClr val="dk1"/>
            </a:fillRef>
            <a:effectRef idx="0">
              <a:schemeClr val="dk1"/>
            </a:effectRef>
            <a:fontRef idx="minor">
              <a:schemeClr val="tx1"/>
            </a:fontRef>
          </p:style>
        </p:cxnSp>
        <p:pic>
          <p:nvPicPr>
            <p:cNvPr id="289" name="Picture 6" descr="RÃ©sultat de recherche d'images pour &quot;oss observatory sahara sahel&quot;">
              <a:extLst>
                <a:ext uri="{FF2B5EF4-FFF2-40B4-BE49-F238E27FC236}">
                  <a16:creationId xmlns:a16="http://schemas.microsoft.com/office/drawing/2014/main" id="{548FEA5C-C639-4FAB-B2C4-39EB3697D4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7233" y="929390"/>
              <a:ext cx="1339759" cy="486697"/>
            </a:xfrm>
            <a:prstGeom prst="rect">
              <a:avLst/>
            </a:prstGeom>
            <a:noFill/>
            <a:extLst>
              <a:ext uri="{909E8E84-426E-40DD-AFC4-6F175D3DCCD1}">
                <a14:hiddenFill xmlns:a14="http://schemas.microsoft.com/office/drawing/2010/main">
                  <a:solidFill>
                    <a:srgbClr val="FFFFFF"/>
                  </a:solidFill>
                </a14:hiddenFill>
              </a:ext>
            </a:extLst>
          </p:spPr>
        </p:pic>
        <p:sp>
          <p:nvSpPr>
            <p:cNvPr id="301" name="Organigramme : Disque magnétique 300">
              <a:extLst>
                <a:ext uri="{FF2B5EF4-FFF2-40B4-BE49-F238E27FC236}">
                  <a16:creationId xmlns:a16="http://schemas.microsoft.com/office/drawing/2014/main" id="{EC14AD32-8564-4672-BF50-77E73E598B2F}"/>
                </a:ext>
              </a:extLst>
            </p:cNvPr>
            <p:cNvSpPr/>
            <p:nvPr/>
          </p:nvSpPr>
          <p:spPr>
            <a:xfrm>
              <a:off x="5517629" y="1499016"/>
              <a:ext cx="389745" cy="374753"/>
            </a:xfrm>
            <a:prstGeom prst="flowChartMagneticDisk">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7" name="Picture 2" descr="Image associée">
              <a:extLst>
                <a:ext uri="{FF2B5EF4-FFF2-40B4-BE49-F238E27FC236}">
                  <a16:creationId xmlns:a16="http://schemas.microsoft.com/office/drawing/2014/main" id="{E88B0B6D-AFAB-49CB-8D22-56D97AAFF2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63601" y="1501968"/>
              <a:ext cx="421594" cy="421594"/>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4" descr="RÃ©sultat de recherche d'images pour &quot;image raster precipitation&quot;">
              <a:extLst>
                <a:ext uri="{FF2B5EF4-FFF2-40B4-BE49-F238E27FC236}">
                  <a16:creationId xmlns:a16="http://schemas.microsoft.com/office/drawing/2014/main" id="{ADC0C51D-0538-4E6B-9D0E-6C81D1AB912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50509" r="69417" b="267"/>
            <a:stretch/>
          </p:blipFill>
          <p:spPr bwMode="auto">
            <a:xfrm>
              <a:off x="6750362" y="1441440"/>
              <a:ext cx="366070" cy="478834"/>
            </a:xfrm>
            <a:prstGeom prst="rect">
              <a:avLst/>
            </a:prstGeom>
            <a:noFill/>
            <a:extLst>
              <a:ext uri="{909E8E84-426E-40DD-AFC4-6F175D3DCCD1}">
                <a14:hiddenFill xmlns:a14="http://schemas.microsoft.com/office/drawing/2010/main">
                  <a:solidFill>
                    <a:srgbClr val="FFFFFF"/>
                  </a:solidFill>
                </a14:hiddenFill>
              </a:ext>
            </a:extLst>
          </p:spPr>
        </p:pic>
        <p:pic>
          <p:nvPicPr>
            <p:cNvPr id="320" name="Picture 12" descr="Image associÃ©e">
              <a:extLst>
                <a:ext uri="{FF2B5EF4-FFF2-40B4-BE49-F238E27FC236}">
                  <a16:creationId xmlns:a16="http://schemas.microsoft.com/office/drawing/2014/main" id="{386032A0-1721-4D21-84E7-C7038A087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31927" y="1476065"/>
              <a:ext cx="399381" cy="399381"/>
            </a:xfrm>
            <a:prstGeom prst="rect">
              <a:avLst/>
            </a:prstGeom>
            <a:noFill/>
            <a:extLst>
              <a:ext uri="{909E8E84-426E-40DD-AFC4-6F175D3DCCD1}">
                <a14:hiddenFill xmlns:a14="http://schemas.microsoft.com/office/drawing/2010/main">
                  <a:solidFill>
                    <a:srgbClr val="FFFFFF"/>
                  </a:solidFill>
                </a14:hiddenFill>
              </a:ext>
            </a:extLst>
          </p:spPr>
        </p:pic>
        <p:pic>
          <p:nvPicPr>
            <p:cNvPr id="324" name="Picture 12" descr="Image associÃ©e">
              <a:extLst>
                <a:ext uri="{FF2B5EF4-FFF2-40B4-BE49-F238E27FC236}">
                  <a16:creationId xmlns:a16="http://schemas.microsoft.com/office/drawing/2014/main" id="{7EE534C4-5280-4C01-8273-1F59E6052B8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245" r="16725"/>
            <a:stretch/>
          </p:blipFill>
          <p:spPr bwMode="auto">
            <a:xfrm>
              <a:off x="3227941" y="1531790"/>
              <a:ext cx="332586" cy="386421"/>
            </a:xfrm>
            <a:prstGeom prst="rect">
              <a:avLst/>
            </a:prstGeom>
            <a:noFill/>
            <a:extLst>
              <a:ext uri="{909E8E84-426E-40DD-AFC4-6F175D3DCCD1}">
                <a14:hiddenFill xmlns:a14="http://schemas.microsoft.com/office/drawing/2010/main">
                  <a:solidFill>
                    <a:srgbClr val="FFFFFF"/>
                  </a:solidFill>
                </a14:hiddenFill>
              </a:ext>
            </a:extLst>
          </p:spPr>
        </p:pic>
      </p:grpSp>
      <p:sp>
        <p:nvSpPr>
          <p:cNvPr id="328" name="Rectangle à coins arrondis 113">
            <a:extLst>
              <a:ext uri="{FF2B5EF4-FFF2-40B4-BE49-F238E27FC236}">
                <a16:creationId xmlns:a16="http://schemas.microsoft.com/office/drawing/2014/main" id="{0AE786DA-2FC2-45EE-B920-A33950D7508F}"/>
              </a:ext>
            </a:extLst>
          </p:cNvPr>
          <p:cNvSpPr/>
          <p:nvPr/>
        </p:nvSpPr>
        <p:spPr>
          <a:xfrm>
            <a:off x="1939636" y="2502054"/>
            <a:ext cx="6120000" cy="398519"/>
          </a:xfrm>
          <a:prstGeom prst="roundRect">
            <a:avLst/>
          </a:prstGeom>
          <a:solidFill>
            <a:schemeClr val="accent5">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400" b="1" dirty="0">
                <a:solidFill>
                  <a:prstClr val="black"/>
                </a:solidFill>
                <a:latin typeface="Cambria" panose="02040503050406030204" pitchFamily="18" charset="0"/>
                <a:ea typeface="Cambria" panose="02040503050406030204" pitchFamily="18" charset="0"/>
              </a:rPr>
              <a:t>Service layer</a:t>
            </a:r>
          </a:p>
        </p:txBody>
      </p:sp>
      <p:pic>
        <p:nvPicPr>
          <p:cNvPr id="334" name="Picture 4" descr="Image associÃ©e">
            <a:extLst>
              <a:ext uri="{FF2B5EF4-FFF2-40B4-BE49-F238E27FC236}">
                <a16:creationId xmlns:a16="http://schemas.microsoft.com/office/drawing/2014/main" id="{A77FF4D9-93C7-4973-A5AA-19F2CA4D3F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3693" y="4228234"/>
            <a:ext cx="423125" cy="281576"/>
          </a:xfrm>
          <a:prstGeom prst="rect">
            <a:avLst/>
          </a:prstGeom>
          <a:noFill/>
          <a:extLst>
            <a:ext uri="{909E8E84-426E-40DD-AFC4-6F175D3DCCD1}">
              <a14:hiddenFill xmlns:a14="http://schemas.microsoft.com/office/drawing/2010/main">
                <a:solidFill>
                  <a:srgbClr val="FFFFFF"/>
                </a:solidFill>
              </a14:hiddenFill>
            </a:ext>
          </a:extLst>
        </p:spPr>
      </p:pic>
      <p:pic>
        <p:nvPicPr>
          <p:cNvPr id="335" name="Picture 6" descr="https://scontent-cdg2-1.xx.fbcdn.net/v/t34.0-12/18492136_1886227204951792_68127087_n.png?oh=7459e77a946eede7b6962a8a481a8c15&amp;oe=591B741B">
            <a:extLst>
              <a:ext uri="{FF2B5EF4-FFF2-40B4-BE49-F238E27FC236}">
                <a16:creationId xmlns:a16="http://schemas.microsoft.com/office/drawing/2014/main" id="{AB0FBE70-E8C7-427F-BBAB-FF90CA15AECE}"/>
              </a:ext>
            </a:extLst>
          </p:cNvPr>
          <p:cNvPicPr>
            <a:picLocks noChangeAspect="1" noChangeArrowheads="1"/>
          </p:cNvPicPr>
          <p:nvPr/>
        </p:nvPicPr>
        <p:blipFill>
          <a:blip r:embed="rId14">
            <a:duotone>
              <a:prstClr val="black"/>
              <a:srgbClr val="FF0000">
                <a:tint val="45000"/>
                <a:satMod val="400000"/>
              </a:srgbClr>
            </a:duotone>
            <a:extLst>
              <a:ext uri="{BEBA8EAE-BF5A-486C-A8C5-ECC9F3942E4B}">
                <a14:imgProps xmlns:a14="http://schemas.microsoft.com/office/drawing/2010/main">
                  <a14:imgLayer r:embed="rId15">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6422" y="5159639"/>
            <a:ext cx="492719" cy="457031"/>
          </a:xfrm>
          <a:prstGeom prst="rect">
            <a:avLst/>
          </a:prstGeom>
          <a:noFill/>
        </p:spPr>
      </p:pic>
      <p:cxnSp>
        <p:nvCxnSpPr>
          <p:cNvPr id="337" name="Connecteur droit avec flèche 336">
            <a:extLst>
              <a:ext uri="{FF2B5EF4-FFF2-40B4-BE49-F238E27FC236}">
                <a16:creationId xmlns:a16="http://schemas.microsoft.com/office/drawing/2014/main" id="{CD11C046-7CC6-4EAA-8956-7A4C03D77CBB}"/>
              </a:ext>
            </a:extLst>
          </p:cNvPr>
          <p:cNvCxnSpPr>
            <a:cxnSpLocks/>
          </p:cNvCxnSpPr>
          <p:nvPr/>
        </p:nvCxnSpPr>
        <p:spPr>
          <a:xfrm>
            <a:off x="3312740" y="2238414"/>
            <a:ext cx="0" cy="270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38" name="Connecteur droit avec flèche 337">
            <a:extLst>
              <a:ext uri="{FF2B5EF4-FFF2-40B4-BE49-F238E27FC236}">
                <a16:creationId xmlns:a16="http://schemas.microsoft.com/office/drawing/2014/main" id="{C12B2460-4DA3-4A7E-B985-9A23492D9A86}"/>
              </a:ext>
            </a:extLst>
          </p:cNvPr>
          <p:cNvCxnSpPr>
            <a:cxnSpLocks/>
          </p:cNvCxnSpPr>
          <p:nvPr/>
        </p:nvCxnSpPr>
        <p:spPr>
          <a:xfrm>
            <a:off x="4363665" y="2225714"/>
            <a:ext cx="0" cy="270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39" name="Connecteur droit avec flèche 338">
            <a:extLst>
              <a:ext uri="{FF2B5EF4-FFF2-40B4-BE49-F238E27FC236}">
                <a16:creationId xmlns:a16="http://schemas.microsoft.com/office/drawing/2014/main" id="{E1DED3F1-DA02-4572-8A94-812950BFA08B}"/>
              </a:ext>
            </a:extLst>
          </p:cNvPr>
          <p:cNvCxnSpPr>
            <a:cxnSpLocks/>
          </p:cNvCxnSpPr>
          <p:nvPr/>
        </p:nvCxnSpPr>
        <p:spPr>
          <a:xfrm>
            <a:off x="5414590" y="2225714"/>
            <a:ext cx="0" cy="270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40" name="Connecteur droit avec flèche 339">
            <a:extLst>
              <a:ext uri="{FF2B5EF4-FFF2-40B4-BE49-F238E27FC236}">
                <a16:creationId xmlns:a16="http://schemas.microsoft.com/office/drawing/2014/main" id="{B3379943-8F87-4721-B9DE-2690B0C520A3}"/>
              </a:ext>
            </a:extLst>
          </p:cNvPr>
          <p:cNvCxnSpPr>
            <a:cxnSpLocks/>
          </p:cNvCxnSpPr>
          <p:nvPr/>
        </p:nvCxnSpPr>
        <p:spPr>
          <a:xfrm>
            <a:off x="6465515" y="2225714"/>
            <a:ext cx="0" cy="270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41" name="Connecteur droit avec flèche 340">
            <a:extLst>
              <a:ext uri="{FF2B5EF4-FFF2-40B4-BE49-F238E27FC236}">
                <a16:creationId xmlns:a16="http://schemas.microsoft.com/office/drawing/2014/main" id="{5585ABE9-BD16-4C1D-9139-61F844C6733F}"/>
              </a:ext>
            </a:extLst>
          </p:cNvPr>
          <p:cNvCxnSpPr>
            <a:cxnSpLocks/>
          </p:cNvCxnSpPr>
          <p:nvPr/>
        </p:nvCxnSpPr>
        <p:spPr>
          <a:xfrm>
            <a:off x="7516440" y="2251114"/>
            <a:ext cx="0" cy="270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68" name="Rectangle à coins arrondis 113">
            <a:extLst>
              <a:ext uri="{FF2B5EF4-FFF2-40B4-BE49-F238E27FC236}">
                <a16:creationId xmlns:a16="http://schemas.microsoft.com/office/drawing/2014/main" id="{72FEF29A-0BBE-4CB3-8A13-0FD7BDCF7FC9}"/>
              </a:ext>
            </a:extLst>
          </p:cNvPr>
          <p:cNvSpPr/>
          <p:nvPr/>
        </p:nvSpPr>
        <p:spPr>
          <a:xfrm>
            <a:off x="1939636" y="3094719"/>
            <a:ext cx="6120000" cy="398519"/>
          </a:xfrm>
          <a:prstGeom prst="roundRect">
            <a:avLst/>
          </a:prstGeom>
          <a:solidFill>
            <a:schemeClr val="accent5">
              <a:lumMod val="20000"/>
              <a:lumOff val="80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1400" b="1">
                <a:solidFill>
                  <a:prstClr val="black"/>
                </a:solidFill>
                <a:latin typeface="Cambria" panose="02040503050406030204" pitchFamily="18" charset="0"/>
                <a:ea typeface="Cambria" panose="02040503050406030204" pitchFamily="18" charset="0"/>
              </a:rPr>
              <a:t>Data processing layer</a:t>
            </a:r>
            <a:endParaRPr lang="en-US" sz="1400" b="1" dirty="0">
              <a:solidFill>
                <a:prstClr val="black"/>
              </a:solidFill>
              <a:latin typeface="Cambria" panose="02040503050406030204" pitchFamily="18" charset="0"/>
              <a:ea typeface="Cambria" panose="02040503050406030204" pitchFamily="18" charset="0"/>
            </a:endParaRPr>
          </a:p>
        </p:txBody>
      </p:sp>
      <p:pic>
        <p:nvPicPr>
          <p:cNvPr id="169" name="Picture 2" descr="Résultat de recherche d'images pour &quot;enveloppe&quot;">
            <a:extLst>
              <a:ext uri="{FF2B5EF4-FFF2-40B4-BE49-F238E27FC236}">
                <a16:creationId xmlns:a16="http://schemas.microsoft.com/office/drawing/2014/main" id="{20D18D82-05D7-4583-972F-2DF25FE1658F}"/>
              </a:ext>
            </a:extLst>
          </p:cNvPr>
          <p:cNvPicPr>
            <a:picLocks noChangeAspect="1" noChangeArrowheads="1"/>
          </p:cNvPicPr>
          <p:nvPr/>
        </p:nvPicPr>
        <p:blipFill>
          <a:blip r:embed="rId16">
            <a:duotone>
              <a:schemeClr val="accent2">
                <a:shade val="45000"/>
                <a:satMod val="135000"/>
              </a:schemeClr>
              <a:prstClr val="white"/>
            </a:duotone>
            <a:extLst>
              <a:ext uri="{BEBA8EAE-BF5A-486C-A8C5-ECC9F3942E4B}">
                <a14:imgProps xmlns:a14="http://schemas.microsoft.com/office/drawing/2010/main">
                  <a14:imgLayer r:embed="rId17">
                    <a14:imgEffect>
                      <a14:backgroundRemoval t="9961" b="84473" l="9961" r="92285"/>
                    </a14:imgEffect>
                  </a14:imgLayer>
                </a14:imgProps>
              </a:ext>
              <a:ext uri="{28A0092B-C50C-407E-A947-70E740481C1C}">
                <a14:useLocalDpi xmlns:a14="http://schemas.microsoft.com/office/drawing/2010/main" val="0"/>
              </a:ext>
            </a:extLst>
          </a:blip>
          <a:srcRect/>
          <a:stretch>
            <a:fillRect/>
          </a:stretch>
        </p:blipFill>
        <p:spPr bwMode="auto">
          <a:xfrm rot="1277479">
            <a:off x="2139984" y="2365915"/>
            <a:ext cx="727113" cy="727113"/>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2" descr="Résultat de recherche d'images pour &quot;enveloppe&quot;">
            <a:extLst>
              <a:ext uri="{FF2B5EF4-FFF2-40B4-BE49-F238E27FC236}">
                <a16:creationId xmlns:a16="http://schemas.microsoft.com/office/drawing/2014/main" id="{F455A800-FC05-49E7-81A8-4A99C8849179}"/>
              </a:ext>
            </a:extLst>
          </p:cNvPr>
          <p:cNvPicPr>
            <a:picLocks noChangeAspect="1" noChangeArrowheads="1"/>
          </p:cNvPicPr>
          <p:nvPr/>
        </p:nvPicPr>
        <p:blipFill>
          <a:blip r:embed="rId16">
            <a:duotone>
              <a:schemeClr val="accent5">
                <a:shade val="45000"/>
                <a:satMod val="135000"/>
              </a:schemeClr>
              <a:prstClr val="white"/>
            </a:duotone>
            <a:extLst>
              <a:ext uri="{BEBA8EAE-BF5A-486C-A8C5-ECC9F3942E4B}">
                <a14:imgProps xmlns:a14="http://schemas.microsoft.com/office/drawing/2010/main">
                  <a14:imgLayer r:embed="rId17">
                    <a14:imgEffect>
                      <a14:backgroundRemoval t="9961" b="84473" l="9961" r="92285"/>
                    </a14:imgEffect>
                  </a14:imgLayer>
                </a14:imgProps>
              </a:ext>
              <a:ext uri="{28A0092B-C50C-407E-A947-70E740481C1C}">
                <a14:useLocalDpi xmlns:a14="http://schemas.microsoft.com/office/drawing/2010/main" val="0"/>
              </a:ext>
            </a:extLst>
          </a:blip>
          <a:srcRect/>
          <a:stretch>
            <a:fillRect/>
          </a:stretch>
        </p:blipFill>
        <p:spPr bwMode="auto">
          <a:xfrm rot="1277479">
            <a:off x="7135318" y="2365915"/>
            <a:ext cx="727113" cy="7271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ssociÃ©e">
            <a:extLst>
              <a:ext uri="{FF2B5EF4-FFF2-40B4-BE49-F238E27FC236}">
                <a16:creationId xmlns:a16="http://schemas.microsoft.com/office/drawing/2014/main" id="{49944756-E15A-4FC3-95D5-04EB9FE62CB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4535" y="3107265"/>
            <a:ext cx="372534" cy="37253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a:extLst>
              <a:ext uri="{FF2B5EF4-FFF2-40B4-BE49-F238E27FC236}">
                <a16:creationId xmlns:a16="http://schemas.microsoft.com/office/drawing/2014/main" id="{231B5511-9388-4A70-B879-737EF937C337}"/>
              </a:ext>
            </a:extLst>
          </p:cNvPr>
          <p:cNvGrpSpPr/>
          <p:nvPr/>
        </p:nvGrpSpPr>
        <p:grpSpPr>
          <a:xfrm>
            <a:off x="2070100" y="3657597"/>
            <a:ext cx="2412008" cy="2234523"/>
            <a:chOff x="2070100" y="3505200"/>
            <a:chExt cx="2412008" cy="2234523"/>
          </a:xfrm>
        </p:grpSpPr>
        <p:sp>
          <p:nvSpPr>
            <p:cNvPr id="276" name="Rectangle à coins arrondis 131">
              <a:extLst>
                <a:ext uri="{FF2B5EF4-FFF2-40B4-BE49-F238E27FC236}">
                  <a16:creationId xmlns:a16="http://schemas.microsoft.com/office/drawing/2014/main" id="{871F748F-9F78-43F6-90E0-1D3CDB36910B}"/>
                </a:ext>
              </a:extLst>
            </p:cNvPr>
            <p:cNvSpPr/>
            <p:nvPr/>
          </p:nvSpPr>
          <p:spPr>
            <a:xfrm>
              <a:off x="2070100" y="3505200"/>
              <a:ext cx="2412008" cy="222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defRPr/>
              </a:pPr>
              <a:endParaRPr lang="fr-FR" sz="1350" dirty="0">
                <a:solidFill>
                  <a:prstClr val="white"/>
                </a:solidFill>
                <a:latin typeface="Calibri" panose="020F0502020204030204"/>
              </a:endParaRPr>
            </a:p>
          </p:txBody>
        </p:sp>
        <p:sp>
          <p:nvSpPr>
            <p:cNvPr id="299" name="ZoneTexte 298">
              <a:extLst>
                <a:ext uri="{FF2B5EF4-FFF2-40B4-BE49-F238E27FC236}">
                  <a16:creationId xmlns:a16="http://schemas.microsoft.com/office/drawing/2014/main" id="{1E3C9152-ED15-4A9D-AE32-CDB2438DCA14}"/>
                </a:ext>
              </a:extLst>
            </p:cNvPr>
            <p:cNvSpPr txBox="1"/>
            <p:nvPr/>
          </p:nvSpPr>
          <p:spPr>
            <a:xfrm>
              <a:off x="2261171" y="3514975"/>
              <a:ext cx="2063524" cy="307777"/>
            </a:xfrm>
            <a:prstGeom prst="rect">
              <a:avLst/>
            </a:prstGeom>
            <a:noFill/>
          </p:spPr>
          <p:txBody>
            <a:bodyPr wrap="square" rtlCol="0">
              <a:spAutoFit/>
            </a:bodyPr>
            <a:lstStyle/>
            <a:p>
              <a:pPr defTabSz="685800">
                <a:defRPr/>
              </a:pPr>
              <a:r>
                <a:rPr lang="en-US" sz="1400" b="1" dirty="0">
                  <a:solidFill>
                    <a:schemeClr val="tx1">
                      <a:lumMod val="50000"/>
                    </a:schemeClr>
                  </a:solidFill>
                  <a:latin typeface="Cambria" panose="02040503050406030204" pitchFamily="18" charset="0"/>
                  <a:ea typeface="Cambria" panose="02040503050406030204" pitchFamily="18" charset="0"/>
                </a:rPr>
                <a:t>Data integration layer</a:t>
              </a:r>
            </a:p>
          </p:txBody>
        </p:sp>
        <p:pic>
          <p:nvPicPr>
            <p:cNvPr id="175" name="Picture 2" descr="RÃ©sultat de recherche d'images pour &quot;rml mapping&quot;">
              <a:extLst>
                <a:ext uri="{FF2B5EF4-FFF2-40B4-BE49-F238E27FC236}">
                  <a16:creationId xmlns:a16="http://schemas.microsoft.com/office/drawing/2014/main" id="{883FAA5A-B36B-4932-A43A-106555AC35D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46037" y="4769443"/>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RÃ©sultat de recherche d'images pour &quot;rml mapping&quot;">
              <a:extLst>
                <a:ext uri="{FF2B5EF4-FFF2-40B4-BE49-F238E27FC236}">
                  <a16:creationId xmlns:a16="http://schemas.microsoft.com/office/drawing/2014/main" id="{DC8EF6A4-C928-43B5-9457-35A0BAF3CE6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70235" y="4041310"/>
              <a:ext cx="356616" cy="356616"/>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RÃ©sultat de recherche d'images pour &quot;rml mapping&quot;">
              <a:extLst>
                <a:ext uri="{FF2B5EF4-FFF2-40B4-BE49-F238E27FC236}">
                  <a16:creationId xmlns:a16="http://schemas.microsoft.com/office/drawing/2014/main" id="{8C3CC12C-C9A0-4910-B3B9-D9C50AFCBC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37899" y="3821177"/>
              <a:ext cx="356616" cy="356616"/>
            </a:xfrm>
            <a:prstGeom prst="rect">
              <a:avLst/>
            </a:prstGeom>
            <a:noFill/>
            <a:extLst>
              <a:ext uri="{909E8E84-426E-40DD-AFC4-6F175D3DCCD1}">
                <a14:hiddenFill xmlns:a14="http://schemas.microsoft.com/office/drawing/2010/main">
                  <a:solidFill>
                    <a:srgbClr val="FFFFFF"/>
                  </a:solidFill>
                </a14:hiddenFill>
              </a:ext>
            </a:extLst>
          </p:spPr>
        </p:pic>
        <p:sp>
          <p:nvSpPr>
            <p:cNvPr id="179" name="Rectangle 178">
              <a:extLst>
                <a:ext uri="{FF2B5EF4-FFF2-40B4-BE49-F238E27FC236}">
                  <a16:creationId xmlns:a16="http://schemas.microsoft.com/office/drawing/2014/main" id="{42EC301C-7864-4377-8355-CAC74A40AEFE}"/>
                </a:ext>
              </a:extLst>
            </p:cNvPr>
            <p:cNvSpPr/>
            <p:nvPr/>
          </p:nvSpPr>
          <p:spPr>
            <a:xfrm>
              <a:off x="2992120" y="5407584"/>
              <a:ext cx="1307592" cy="332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00"/>
                  </a:solidFill>
                </a:rPr>
                <a:t>Virtual RDF graphs</a:t>
              </a:r>
            </a:p>
          </p:txBody>
        </p:sp>
        <p:cxnSp>
          <p:nvCxnSpPr>
            <p:cNvPr id="183" name="Connecteur droit avec flèche 182">
              <a:extLst>
                <a:ext uri="{FF2B5EF4-FFF2-40B4-BE49-F238E27FC236}">
                  <a16:creationId xmlns:a16="http://schemas.microsoft.com/office/drawing/2014/main" id="{4DD3D5B8-EA6E-4E8A-A57A-3CEF07335492}"/>
                </a:ext>
              </a:extLst>
            </p:cNvPr>
            <p:cNvCxnSpPr>
              <a:cxnSpLocks/>
            </p:cNvCxnSpPr>
            <p:nvPr/>
          </p:nvCxnSpPr>
          <p:spPr>
            <a:xfrm>
              <a:off x="3480477" y="4216400"/>
              <a:ext cx="0" cy="264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84" name="Groupe 183">
              <a:extLst>
                <a:ext uri="{FF2B5EF4-FFF2-40B4-BE49-F238E27FC236}">
                  <a16:creationId xmlns:a16="http://schemas.microsoft.com/office/drawing/2014/main" id="{89C7CFD6-EBE5-42F8-A8E9-5EC5337C6C82}"/>
                </a:ext>
              </a:extLst>
            </p:cNvPr>
            <p:cNvGrpSpPr/>
            <p:nvPr/>
          </p:nvGrpSpPr>
          <p:grpSpPr>
            <a:xfrm>
              <a:off x="3045125" y="4540903"/>
              <a:ext cx="1120475" cy="962430"/>
              <a:chOff x="3987973" y="3208588"/>
              <a:chExt cx="1461867" cy="1372556"/>
            </a:xfrm>
          </p:grpSpPr>
          <p:pic>
            <p:nvPicPr>
              <p:cNvPr id="185" name="Image 184">
                <a:extLst>
                  <a:ext uri="{FF2B5EF4-FFF2-40B4-BE49-F238E27FC236}">
                    <a16:creationId xmlns:a16="http://schemas.microsoft.com/office/drawing/2014/main" id="{2AC7688E-EA8C-49F9-85FF-BF3FE3B48B17}"/>
                  </a:ext>
                </a:extLst>
              </p:cNvPr>
              <p:cNvPicPr>
                <a:picLocks noChangeAspect="1"/>
              </p:cNvPicPr>
              <p:nvPr/>
            </p:nvPicPr>
            <p:blipFill>
              <a:blip r:embed="rId20">
                <a:extLst>
                  <a:ext uri="{BEBA8EAE-BF5A-486C-A8C5-ECC9F3942E4B}">
                    <a14:imgProps xmlns:a14="http://schemas.microsoft.com/office/drawing/2010/main">
                      <a14:imgLayer r:embed="rId21">
                        <a14:imgEffect>
                          <a14:saturation sat="400000"/>
                        </a14:imgEffect>
                      </a14:imgLayer>
                    </a14:imgProps>
                  </a:ext>
                </a:extLst>
              </a:blip>
              <a:stretch>
                <a:fillRect/>
              </a:stretch>
            </p:blipFill>
            <p:spPr>
              <a:xfrm>
                <a:off x="3987973" y="3208588"/>
                <a:ext cx="1461867" cy="1372556"/>
              </a:xfrm>
              <a:prstGeom prst="rect">
                <a:avLst/>
              </a:prstGeom>
            </p:spPr>
          </p:pic>
          <p:sp>
            <p:nvSpPr>
              <p:cNvPr id="189" name="Ellipse 188">
                <a:extLst>
                  <a:ext uri="{FF2B5EF4-FFF2-40B4-BE49-F238E27FC236}">
                    <a16:creationId xmlns:a16="http://schemas.microsoft.com/office/drawing/2014/main" id="{D1083B65-3B4C-423A-BDBC-02061245ECDA}"/>
                  </a:ext>
                </a:extLst>
              </p:cNvPr>
              <p:cNvSpPr/>
              <p:nvPr/>
            </p:nvSpPr>
            <p:spPr>
              <a:xfrm>
                <a:off x="4837176" y="3246120"/>
                <a:ext cx="146304" cy="1463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Ellipse 189">
                <a:extLst>
                  <a:ext uri="{FF2B5EF4-FFF2-40B4-BE49-F238E27FC236}">
                    <a16:creationId xmlns:a16="http://schemas.microsoft.com/office/drawing/2014/main" id="{2F891F68-09B2-4605-8101-849E3DF86AE1}"/>
                  </a:ext>
                </a:extLst>
              </p:cNvPr>
              <p:cNvSpPr/>
              <p:nvPr/>
            </p:nvSpPr>
            <p:spPr>
              <a:xfrm>
                <a:off x="4038600" y="3563112"/>
                <a:ext cx="146304" cy="1463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Ellipse 190">
                <a:extLst>
                  <a:ext uri="{FF2B5EF4-FFF2-40B4-BE49-F238E27FC236}">
                    <a16:creationId xmlns:a16="http://schemas.microsoft.com/office/drawing/2014/main" id="{6184853E-B8DC-419C-9CB3-8FED546EB021}"/>
                  </a:ext>
                </a:extLst>
              </p:cNvPr>
              <p:cNvSpPr/>
              <p:nvPr/>
            </p:nvSpPr>
            <p:spPr>
              <a:xfrm>
                <a:off x="4358640" y="3864864"/>
                <a:ext cx="146304" cy="1463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Ellipse 191">
                <a:extLst>
                  <a:ext uri="{FF2B5EF4-FFF2-40B4-BE49-F238E27FC236}">
                    <a16:creationId xmlns:a16="http://schemas.microsoft.com/office/drawing/2014/main" id="{C76DD8A3-34C0-47D3-8475-9C10105E2040}"/>
                  </a:ext>
                </a:extLst>
              </p:cNvPr>
              <p:cNvSpPr/>
              <p:nvPr/>
            </p:nvSpPr>
            <p:spPr>
              <a:xfrm>
                <a:off x="4788408" y="4422648"/>
                <a:ext cx="146304" cy="1463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Ellipse 192">
                <a:extLst>
                  <a:ext uri="{FF2B5EF4-FFF2-40B4-BE49-F238E27FC236}">
                    <a16:creationId xmlns:a16="http://schemas.microsoft.com/office/drawing/2014/main" id="{91F69F1E-664D-4BD3-B922-855AA4B77695}"/>
                  </a:ext>
                </a:extLst>
              </p:cNvPr>
              <p:cNvSpPr/>
              <p:nvPr/>
            </p:nvSpPr>
            <p:spPr>
              <a:xfrm>
                <a:off x="5300472" y="3938016"/>
                <a:ext cx="146304" cy="1463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2" name="Connecteur droit avec flèche 271">
              <a:extLst>
                <a:ext uri="{FF2B5EF4-FFF2-40B4-BE49-F238E27FC236}">
                  <a16:creationId xmlns:a16="http://schemas.microsoft.com/office/drawing/2014/main" id="{D3B85D10-323F-410A-8438-3A19FED98D87}"/>
                </a:ext>
              </a:extLst>
            </p:cNvPr>
            <p:cNvCxnSpPr>
              <a:cxnSpLocks/>
            </p:cNvCxnSpPr>
            <p:nvPr/>
          </p:nvCxnSpPr>
          <p:spPr>
            <a:xfrm>
              <a:off x="2574206" y="4931665"/>
              <a:ext cx="321394" cy="131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2" name="Connecteur droit avec flèche 181">
              <a:extLst>
                <a:ext uri="{FF2B5EF4-FFF2-40B4-BE49-F238E27FC236}">
                  <a16:creationId xmlns:a16="http://schemas.microsoft.com/office/drawing/2014/main" id="{649D16F7-BE3C-4D4E-AA03-7177B4EE2DE0}"/>
                </a:ext>
              </a:extLst>
            </p:cNvPr>
            <p:cNvCxnSpPr>
              <a:cxnSpLocks/>
            </p:cNvCxnSpPr>
            <p:nvPr/>
          </p:nvCxnSpPr>
          <p:spPr>
            <a:xfrm>
              <a:off x="2827866" y="4419600"/>
              <a:ext cx="266870" cy="188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297" name="Connecteur droit avec flèche 296">
            <a:extLst>
              <a:ext uri="{FF2B5EF4-FFF2-40B4-BE49-F238E27FC236}">
                <a16:creationId xmlns:a16="http://schemas.microsoft.com/office/drawing/2014/main" id="{E8D360BB-55AD-4970-B34D-20497DE4CE7D}"/>
              </a:ext>
            </a:extLst>
          </p:cNvPr>
          <p:cNvCxnSpPr>
            <a:cxnSpLocks/>
          </p:cNvCxnSpPr>
          <p:nvPr/>
        </p:nvCxnSpPr>
        <p:spPr>
          <a:xfrm>
            <a:off x="3295807" y="2898813"/>
            <a:ext cx="0" cy="216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98" name="Connecteur droit avec flèche 297">
            <a:extLst>
              <a:ext uri="{FF2B5EF4-FFF2-40B4-BE49-F238E27FC236}">
                <a16:creationId xmlns:a16="http://schemas.microsoft.com/office/drawing/2014/main" id="{9330436D-2725-4556-AB82-FB04E28FB9D8}"/>
              </a:ext>
            </a:extLst>
          </p:cNvPr>
          <p:cNvCxnSpPr>
            <a:cxnSpLocks/>
          </p:cNvCxnSpPr>
          <p:nvPr/>
        </p:nvCxnSpPr>
        <p:spPr>
          <a:xfrm>
            <a:off x="6448582" y="2886113"/>
            <a:ext cx="0" cy="216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00" name="Connecteur droit avec flèche 299">
            <a:extLst>
              <a:ext uri="{FF2B5EF4-FFF2-40B4-BE49-F238E27FC236}">
                <a16:creationId xmlns:a16="http://schemas.microsoft.com/office/drawing/2014/main" id="{BF847694-0485-46CC-A75D-A48EE46ADFEE}"/>
              </a:ext>
            </a:extLst>
          </p:cNvPr>
          <p:cNvCxnSpPr>
            <a:cxnSpLocks/>
          </p:cNvCxnSpPr>
          <p:nvPr/>
        </p:nvCxnSpPr>
        <p:spPr>
          <a:xfrm>
            <a:off x="3295809" y="3474545"/>
            <a:ext cx="0" cy="216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02" name="Connecteur droit avec flèche 301">
            <a:extLst>
              <a:ext uri="{FF2B5EF4-FFF2-40B4-BE49-F238E27FC236}">
                <a16:creationId xmlns:a16="http://schemas.microsoft.com/office/drawing/2014/main" id="{2AAC639E-D323-4AF7-9ED3-C147BF53E531}"/>
              </a:ext>
            </a:extLst>
          </p:cNvPr>
          <p:cNvCxnSpPr>
            <a:cxnSpLocks/>
          </p:cNvCxnSpPr>
          <p:nvPr/>
        </p:nvCxnSpPr>
        <p:spPr>
          <a:xfrm>
            <a:off x="6448584" y="3461839"/>
            <a:ext cx="0" cy="216000"/>
          </a:xfrm>
          <a:prstGeom prst="straightConnector1">
            <a:avLst/>
          </a:prstGeom>
          <a:ln>
            <a:solidFill>
              <a:srgbClr val="00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56" name="Ellipse 155">
            <a:extLst>
              <a:ext uri="{FF2B5EF4-FFF2-40B4-BE49-F238E27FC236}">
                <a16:creationId xmlns:a16="http://schemas.microsoft.com/office/drawing/2014/main" id="{71928A13-DCAC-4100-8A39-F63865F2E026}"/>
              </a:ext>
            </a:extLst>
          </p:cNvPr>
          <p:cNvSpPr/>
          <p:nvPr/>
        </p:nvSpPr>
        <p:spPr>
          <a:xfrm>
            <a:off x="118047" y="2831690"/>
            <a:ext cx="855347" cy="2383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91014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heel(1)">
                                      <p:cBhvr>
                                        <p:cTn id="7"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theme/theme1.xml><?xml version="1.0" encoding="utf-8"?>
<a:theme xmlns:a="http://schemas.openxmlformats.org/drawingml/2006/main" name="Thème ENIT">
  <a:themeElements>
    <a:clrScheme name="Personnalisé 1">
      <a:dk1>
        <a:srgbClr val="3F3F3F"/>
      </a:dk1>
      <a:lt1>
        <a:sysClr val="window" lastClr="FFFFFF"/>
      </a:lt1>
      <a:dk2>
        <a:srgbClr val="595959"/>
      </a:dk2>
      <a:lt2>
        <a:srgbClr val="E7E6E6"/>
      </a:lt2>
      <a:accent1>
        <a:srgbClr val="FF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Schwager Sans"/>
        <a:ea typeface=""/>
        <a:cs typeface=""/>
      </a:majorFont>
      <a:minorFont>
        <a:latin typeface="Core Rhino 45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powerpoint.potx" id="{32BB3DF6-7C05-4B7B-994B-D4484746307E}" vid="{8E94D62A-3843-4430-B47D-351574DFE80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modelepowerpoint-1</Template>
  <TotalTime>7508</TotalTime>
  <Words>2667</Words>
  <Application>Microsoft Office PowerPoint</Application>
  <PresentationFormat>Affichage à l'écran (4:3)</PresentationFormat>
  <Paragraphs>491</Paragraphs>
  <Slides>20</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Arial</vt:lpstr>
      <vt:lpstr>Calibri</vt:lpstr>
      <vt:lpstr>Cambria</vt:lpstr>
      <vt:lpstr>Core Rhino 25 Thin</vt:lpstr>
      <vt:lpstr>Core Rhino 45 Regular</vt:lpstr>
      <vt:lpstr>Schwager Sans</vt:lpstr>
      <vt:lpstr>Times New Roman</vt:lpstr>
      <vt:lpstr>Tw Cen MT</vt:lpstr>
      <vt:lpstr>Wingdings</vt:lpstr>
      <vt:lpstr>Thème ENIT</vt:lpstr>
      <vt:lpstr>PREDICAT: Vers une plateforme sémantique pour l’intégration des données massives appliquée à la surveillance environnementale</vt:lpstr>
      <vt:lpstr>Plan</vt:lpstr>
      <vt:lpstr>Contexte général</vt:lpstr>
      <vt:lpstr>Contexte général</vt:lpstr>
      <vt:lpstr>Exemple d’ouragan IRMA (Caraîbes 2017)</vt:lpstr>
      <vt:lpstr>Plateforme PREDICAT</vt:lpstr>
      <vt:lpstr>Verrous scientifiques</vt:lpstr>
      <vt:lpstr>Etat de l’art sur les plateformes existantes</vt:lpstr>
      <vt:lpstr>PREDICAT architecture</vt:lpstr>
      <vt:lpstr>Etat de l’art sur les ontologies existantes</vt:lpstr>
      <vt:lpstr>Méthodologie agile pour le développement de MEMOn</vt:lpstr>
      <vt:lpstr>MEMOn</vt:lpstr>
      <vt:lpstr>MEMOn modules</vt:lpstr>
      <vt:lpstr>Implémentation</vt:lpstr>
      <vt:lpstr>Evaluation des modules de MEMOn avec des métriques (TOMM)</vt:lpstr>
      <vt:lpstr>Vérification de l’ontologie MEMOn</vt:lpstr>
      <vt:lpstr>Validation de MEMOn</vt:lpstr>
      <vt:lpstr>Conclusion et travaux futurs</vt:lpstr>
      <vt:lpstr>Publications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GABARIT POWERPOINT</dc:title>
  <dc:creator>Emilie</dc:creator>
  <cp:lastModifiedBy>Maroua Masmoudi</cp:lastModifiedBy>
  <cp:revision>355</cp:revision>
  <dcterms:created xsi:type="dcterms:W3CDTF">2017-06-20T14:39:56Z</dcterms:created>
  <dcterms:modified xsi:type="dcterms:W3CDTF">2019-07-01T09:15:30Z</dcterms:modified>
</cp:coreProperties>
</file>