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8" r:id="rId2"/>
    <p:sldId id="261" r:id="rId3"/>
    <p:sldId id="292" r:id="rId4"/>
    <p:sldId id="258" r:id="rId5"/>
    <p:sldId id="291" r:id="rId6"/>
    <p:sldId id="298" r:id="rId7"/>
    <p:sldId id="267" r:id="rId8"/>
    <p:sldId id="262" r:id="rId9"/>
    <p:sldId id="299" r:id="rId10"/>
    <p:sldId id="289" r:id="rId11"/>
    <p:sldId id="274" r:id="rId12"/>
    <p:sldId id="296" r:id="rId13"/>
    <p:sldId id="273" r:id="rId14"/>
    <p:sldId id="293" r:id="rId15"/>
    <p:sldId id="294" r:id="rId16"/>
    <p:sldId id="295" r:id="rId17"/>
    <p:sldId id="297" r:id="rId18"/>
    <p:sldId id="290" r:id="rId19"/>
    <p:sldId id="278" r:id="rId20"/>
    <p:sldId id="279" r:id="rId21"/>
    <p:sldId id="272" r:id="rId22"/>
    <p:sldId id="275" r:id="rId23"/>
    <p:sldId id="276" r:id="rId24"/>
    <p:sldId id="257" r:id="rId25"/>
    <p:sldId id="264" r:id="rId26"/>
    <p:sldId id="26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Buche" initials="PB" lastIdx="1" clrIdx="0">
    <p:extLst>
      <p:ext uri="{19B8F6BF-5375-455C-9EA6-DF929625EA0E}">
        <p15:presenceInfo xmlns:p15="http://schemas.microsoft.com/office/powerpoint/2012/main" userId="Patrice Buche" providerId="None"/>
      </p:ext>
    </p:extLst>
  </p:cmAuthor>
  <p:cmAuthor id="2" name="Julien Cufi" initials="JC" lastIdx="0" clrIdx="1">
    <p:extLst>
      <p:ext uri="{19B8F6BF-5375-455C-9EA6-DF929625EA0E}">
        <p15:presenceInfo xmlns:p15="http://schemas.microsoft.com/office/powerpoint/2012/main" userId="3b11cd194e791c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524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fi\Documents\resultats_meatyla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fi\Documents\resultats_meatyla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'Graphique 300 produits'!$A$3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5B-4F9B-83DA-00EAF50367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5B-4F9B-83DA-00EAF50367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5B-4F9B-83DA-00EAF50367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300 produits'!$B$2:$D$2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300 produits'!$B$3:$D$3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0.57999999999999996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5B-4F9B-83DA-00EAF5036718}"/>
            </c:ext>
          </c:extLst>
        </c:ser>
        <c:ser>
          <c:idx val="1"/>
          <c:order val="1"/>
          <c:tx>
            <c:strRef>
              <c:f>'Graphique 300 produits'!$A$4</c:f>
              <c:strCache>
                <c:ptCount val="1"/>
                <c:pt idx="0">
                  <c:v>Proche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300 produits'!$B$2:$D$2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300 produits'!$B$4:$D$4</c:f>
              <c:numCache>
                <c:formatCode>0%</c:formatCode>
                <c:ptCount val="3"/>
                <c:pt idx="0">
                  <c:v>0.12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5B-4F9B-83DA-00EAF5036718}"/>
            </c:ext>
          </c:extLst>
        </c:ser>
        <c:ser>
          <c:idx val="2"/>
          <c:order val="2"/>
          <c:tx>
            <c:strRef>
              <c:f>'Graphique 300 produits'!$A$5</c:f>
              <c:strCache>
                <c:ptCount val="1"/>
                <c:pt idx="0">
                  <c:v>Non trouvé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300 produits'!$B$2:$D$2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300 produits'!$B$5:$D$5</c:f>
              <c:numCache>
                <c:formatCode>0%</c:formatCode>
                <c:ptCount val="3"/>
                <c:pt idx="0">
                  <c:v>0.30000000000000004</c:v>
                </c:pt>
                <c:pt idx="1">
                  <c:v>0.35000000000000003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5B-4F9B-83DA-00EAF50367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40328895"/>
        <c:axId val="740333055"/>
      </c:barChart>
      <c:valAx>
        <c:axId val="740333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0328895"/>
        <c:crosses val="autoZero"/>
        <c:crossBetween val="between"/>
      </c:valAx>
      <c:catAx>
        <c:axId val="74032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03330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'Graphique 100 meat'!$A$3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0-4C27-AB09-42DDE810F4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70-4C27-AB09-42DDE810F4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70-4C27-AB09-42DDE810F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100 meat'!$B$2:$D$2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100 meat'!$B$3:$D$3</c:f>
              <c:numCache>
                <c:formatCode>0%</c:formatCode>
                <c:ptCount val="3"/>
                <c:pt idx="0">
                  <c:v>0.68</c:v>
                </c:pt>
                <c:pt idx="1">
                  <c:v>0.61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70-4C27-AB09-42DDE810F4C5}"/>
            </c:ext>
          </c:extLst>
        </c:ser>
        <c:ser>
          <c:idx val="1"/>
          <c:order val="1"/>
          <c:tx>
            <c:strRef>
              <c:f>'Graphique 100 meat'!$A$4</c:f>
              <c:strCache>
                <c:ptCount val="1"/>
                <c:pt idx="0">
                  <c:v>Proche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100 meat'!$B$2:$D$2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100 meat'!$B$4:$D$4</c:f>
              <c:numCache>
                <c:formatCode>0%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70-4C27-AB09-42DDE810F4C5}"/>
            </c:ext>
          </c:extLst>
        </c:ser>
        <c:ser>
          <c:idx val="2"/>
          <c:order val="2"/>
          <c:tx>
            <c:strRef>
              <c:f>'Graphique 100 meat'!$A$5</c:f>
              <c:strCache>
                <c:ptCount val="1"/>
                <c:pt idx="0">
                  <c:v>Non trouvé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'Graphique 100 meat'!$B$2:$D$2</c:f>
              <c:strCache>
                <c:ptCount val="3"/>
                <c:pt idx="0">
                  <c:v>Aggregation</c:v>
                </c:pt>
                <c:pt idx="1">
                  <c:v>Syntaxique</c:v>
                </c:pt>
                <c:pt idx="2">
                  <c:v>Sémantique</c:v>
                </c:pt>
              </c:strCache>
            </c:strRef>
          </c:cat>
          <c:val>
            <c:numRef>
              <c:f>'Graphique 100 meat'!$B$5:$D$5</c:f>
              <c:numCache>
                <c:formatCode>0%</c:formatCode>
                <c:ptCount val="3"/>
                <c:pt idx="0">
                  <c:v>0.19999999999999996</c:v>
                </c:pt>
                <c:pt idx="1">
                  <c:v>0.28000000000000003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0-4C27-AB09-42DDE810F4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40328895"/>
        <c:axId val="740333055"/>
      </c:barChart>
      <c:valAx>
        <c:axId val="740333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0328895"/>
        <c:crosses val="autoZero"/>
        <c:crossBetween val="between"/>
      </c:valAx>
      <c:catAx>
        <c:axId val="74032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03330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D0D6-5C00-4793-8647-031198801775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F3B40-9483-4A1D-8FFF-EFF89870C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0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58685-9F74-456D-9CAE-F6AB50B989BC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88017-A193-48DE-A7F5-6E5C9F4B2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iate.inra.fr/meatylab/origin_databases/2/foods/2820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Référentiels ANSES et USDA n’utilisent pas le même vocabulaire</a:t>
            </a:r>
          </a:p>
          <a:p>
            <a:r>
              <a:rPr lang="fr-FR" dirty="0" smtClean="0"/>
              <a:t>Méthodes d’accès aux données</a:t>
            </a:r>
          </a:p>
          <a:p>
            <a:r>
              <a:rPr lang="fr-FR" dirty="0" smtClean="0"/>
              <a:t>Structurelle -&gt; réglé par </a:t>
            </a:r>
            <a:r>
              <a:rPr lang="fr-FR" dirty="0" err="1" smtClean="0"/>
              <a:t>eurofir</a:t>
            </a:r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 smtClean="0"/>
              <a:t>sources de données</a:t>
            </a:r>
          </a:p>
          <a:p>
            <a:r>
              <a:rPr lang="fr-FR" dirty="0" smtClean="0"/>
              <a:t>Agence nationale de sécurité sanitaire</a:t>
            </a:r>
          </a:p>
          <a:p>
            <a:r>
              <a:rPr lang="fr-FR" dirty="0" smtClean="0"/>
              <a:t>de l’alimentation, de l’environnement</a:t>
            </a:r>
          </a:p>
          <a:p>
            <a:r>
              <a:rPr lang="fr-FR" dirty="0" smtClean="0"/>
              <a:t>et du travail</a:t>
            </a:r>
          </a:p>
          <a:p>
            <a:endParaRPr lang="fr-FR" dirty="0" smtClean="0"/>
          </a:p>
          <a:p>
            <a:r>
              <a:rPr lang="fr-FR" dirty="0" smtClean="0"/>
              <a:t>Département de l’Agriculture des États-Unis</a:t>
            </a:r>
          </a:p>
          <a:p>
            <a:endParaRPr lang="fr-FR" dirty="0" smtClean="0"/>
          </a:p>
          <a:p>
            <a:r>
              <a:rPr lang="fr-FR" dirty="0" smtClean="0"/>
              <a:t>Institut </a:t>
            </a:r>
            <a:r>
              <a:rPr lang="fr-FR" dirty="0" err="1" smtClean="0"/>
              <a:t>francais</a:t>
            </a:r>
            <a:r>
              <a:rPr lang="fr-FR" dirty="0" smtClean="0"/>
              <a:t> du porc</a:t>
            </a:r>
          </a:p>
          <a:p>
            <a:endParaRPr lang="fr-FR" dirty="0" smtClean="0"/>
          </a:p>
          <a:p>
            <a:r>
              <a:rPr lang="fr-FR" dirty="0" smtClean="0"/>
              <a:t>Hétérogénéité</a:t>
            </a:r>
            <a:r>
              <a:rPr lang="fr-FR" baseline="0" dirty="0" smtClean="0"/>
              <a:t> :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2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FoodOn</a:t>
            </a:r>
            <a:r>
              <a:rPr lang="fr-FR" dirty="0" smtClean="0"/>
              <a:t> : Thésaurus </a:t>
            </a:r>
            <a:r>
              <a:rPr lang="fr-FR" dirty="0" err="1" smtClean="0"/>
              <a:t>owl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Facettes</a:t>
            </a:r>
            <a:r>
              <a:rPr lang="fr-FR" baseline="0" dirty="0" smtClean="0"/>
              <a:t> non </a:t>
            </a:r>
            <a:r>
              <a:rPr lang="fr-FR" baseline="0" dirty="0" err="1" smtClean="0"/>
              <a:t>sémantisée</a:t>
            </a:r>
            <a:r>
              <a:rPr lang="fr-FR" baseline="0" dirty="0" smtClean="0"/>
              <a:t>, elles se trouvent dans description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44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Aligner sources</a:t>
            </a:r>
            <a:r>
              <a:rPr lang="fr-FR" baseline="0" dirty="0" smtClean="0"/>
              <a:t> de données sur le socle commun FoodOn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9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400" dirty="0" smtClean="0"/>
              <a:t>Utiliser ces produits les plus proches pour trouver la famille la plus proche et donc le meilleur candidat pour l’alignement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400" dirty="0" smtClean="0"/>
              <a:t>Problèmes : 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3400" dirty="0" smtClean="0"/>
              <a:t>parfois le libellé ne permet pas de trouver le produit le plus proche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3400" dirty="0" smtClean="0"/>
              <a:t>Parfois on n’a pas de facettes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4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1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notre Gold standard 39 produits ne possèdent qu’une seule facette, si on ne considère que les produits ayant plus d’une seule facette le taux de réussite passe à 80% (vs 49%)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3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4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https://ico.iate.inra.fr/meatylab/origin_databases/2/foods/28201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88017-A193-48DE-A7F5-6E5C9F4B268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50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2061" y="719000"/>
            <a:ext cx="5842000" cy="2409654"/>
          </a:xfrm>
          <a:solidFill>
            <a:srgbClr val="6F9D20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2060" y="3444240"/>
            <a:ext cx="5842001" cy="18135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08" y="-63150"/>
            <a:ext cx="1888192" cy="3004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" y="1923827"/>
            <a:ext cx="3125463" cy="12942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07" y="4744251"/>
            <a:ext cx="1823187" cy="9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5933673"/>
            <a:ext cx="12191998" cy="924329"/>
          </a:xfrm>
          <a:prstGeom prst="rect">
            <a:avLst/>
          </a:prstGeom>
          <a:gradFill flip="none" rotWithShape="1">
            <a:gsLst>
              <a:gs pos="0">
                <a:srgbClr val="C5DD01"/>
              </a:gs>
              <a:gs pos="11000">
                <a:srgbClr val="6F9D20"/>
              </a:gs>
              <a:gs pos="100000">
                <a:srgbClr val="6F9D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pitchFamily="8" charset="-128"/>
            </a:endParaRPr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125848"/>
            <a:ext cx="1440000" cy="5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5873753"/>
            <a:ext cx="1871133" cy="61382"/>
          </a:xfrm>
          <a:prstGeom prst="rect">
            <a:avLst/>
          </a:prstGeom>
          <a:solidFill>
            <a:srgbClr val="C5D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pitchFamily="8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3" y="432044"/>
            <a:ext cx="1304925" cy="2076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81343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>
          <a:xfrm>
            <a:off x="838200" y="1369273"/>
            <a:ext cx="10515600" cy="44278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2306320" y="6356350"/>
            <a:ext cx="127508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338AEE-D1AF-49B0-847B-0FD2A7D1F284}" type="datetimeFigureOut">
              <a:rPr lang="fr-FR" smtClean="0"/>
              <a:pPr/>
              <a:t>01/07/19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.</a:t>
            </a:r>
            <a:fld id="{D843F5FF-21F3-48C7-8ACB-12384AAF0B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72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23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87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2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3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4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9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8AEE-D1AF-49B0-847B-0FD2A7D1F284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F5FF-21F3-48C7-8ACB-12384AAF0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8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iate.inra.fr/meatylab/origin_databases/2/foods/2847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iate.inra.fr/meatylab/origin_databases/2/foods/2847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co.iate.inra.fr/meatylab/origin_databases/6/foods/100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2061" y="1328600"/>
            <a:ext cx="7415978" cy="24096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Interrogation unifiée de données nutritionnelles hétérogènes 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2061" y="4624111"/>
            <a:ext cx="5842001" cy="1813560"/>
          </a:xfrm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18/06/2019</a:t>
            </a:r>
          </a:p>
          <a:p>
            <a:r>
              <a:rPr lang="fr-FR" sz="2000" dirty="0" smtClean="0"/>
              <a:t>Patrice Buche, Brett Choquet, Alrick Oudot, Julien Cufi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843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1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0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 interrogation de données nutritionnelles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4255" y="1844098"/>
            <a:ext cx="6042388" cy="36988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1844098"/>
            <a:ext cx="4112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hlinkClick r:id="rId3"/>
            </a:endParaRPr>
          </a:p>
          <a:p>
            <a:endParaRPr lang="fr-FR" dirty="0">
              <a:hlinkClick r:id="rId3"/>
            </a:endParaRP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Référentiel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CIQUAL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https://ico.iate.inra.fr/meatylab/origin_databases/2/foods/28475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50691" y="3882043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0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FoodOn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8560"/>
            <a:ext cx="6337852" cy="468328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FoodOn :</a:t>
            </a:r>
            <a:endParaRPr lang="fr-FR" dirty="0" smtClean="0"/>
          </a:p>
          <a:p>
            <a:pPr lvl="1"/>
            <a:r>
              <a:rPr lang="fr-FR" sz="2000" dirty="0"/>
              <a:t>Ontologie sur le domaine </a:t>
            </a:r>
            <a:r>
              <a:rPr lang="fr-FR" sz="2000" dirty="0" smtClean="0"/>
              <a:t>agroalimentaire intégrant </a:t>
            </a:r>
            <a:r>
              <a:rPr lang="fr-FR" sz="2000" dirty="0"/>
              <a:t>un ensemble de noms de produits et de </a:t>
            </a:r>
            <a:r>
              <a:rPr lang="fr-FR" sz="2000" dirty="0" smtClean="0"/>
              <a:t>familles de </a:t>
            </a:r>
            <a:r>
              <a:rPr lang="fr-FR" sz="2000" dirty="0"/>
              <a:t>produits ( ~6300 produits, ~1200 familles</a:t>
            </a:r>
            <a:r>
              <a:rPr lang="fr-FR" sz="2000" dirty="0" smtClean="0"/>
              <a:t>)</a:t>
            </a:r>
            <a:endParaRPr lang="fr-FR" sz="2400" dirty="0" smtClean="0"/>
          </a:p>
          <a:p>
            <a:pPr marL="0" indent="0">
              <a:buNone/>
            </a:pPr>
            <a:r>
              <a:rPr lang="fr-FR" sz="2000" i="1" dirty="0" smtClean="0"/>
              <a:t>Chaque produit FoodOn est annoté avec ... </a:t>
            </a:r>
          </a:p>
          <a:p>
            <a:r>
              <a:rPr lang="fr-FR" sz="2400" dirty="0" smtClean="0"/>
              <a:t>LanguaL :</a:t>
            </a:r>
          </a:p>
          <a:p>
            <a:pPr lvl="1"/>
            <a:r>
              <a:rPr lang="fr-FR" sz="2000" dirty="0">
                <a:solidFill>
                  <a:prstClr val="black"/>
                </a:solidFill>
              </a:rPr>
              <a:t>Codification descriptive des </a:t>
            </a:r>
            <a:r>
              <a:rPr lang="fr-FR" sz="2000" dirty="0" smtClean="0">
                <a:solidFill>
                  <a:prstClr val="black"/>
                </a:solidFill>
              </a:rPr>
              <a:t>aliments</a:t>
            </a:r>
          </a:p>
          <a:p>
            <a:pPr lvl="1"/>
            <a:r>
              <a:rPr lang="fr-FR" sz="2000" dirty="0" smtClean="0">
                <a:solidFill>
                  <a:prstClr val="black"/>
                </a:solidFill>
              </a:rPr>
              <a:t>Chaque </a:t>
            </a:r>
            <a:r>
              <a:rPr lang="fr-FR" sz="2000" dirty="0">
                <a:solidFill>
                  <a:prstClr val="black"/>
                </a:solidFill>
              </a:rPr>
              <a:t>aliment à coder est décrit </a:t>
            </a:r>
            <a:r>
              <a:rPr lang="fr-FR" sz="2000" dirty="0" smtClean="0">
                <a:solidFill>
                  <a:prstClr val="black"/>
                </a:solidFill>
              </a:rPr>
              <a:t>des termes </a:t>
            </a:r>
            <a:r>
              <a:rPr lang="fr-FR" sz="2000" dirty="0">
                <a:solidFill>
                  <a:prstClr val="black"/>
                </a:solidFill>
              </a:rPr>
              <a:t>standardisés, </a:t>
            </a:r>
            <a:r>
              <a:rPr lang="fr-FR" sz="2000" dirty="0" smtClean="0">
                <a:solidFill>
                  <a:prstClr val="black"/>
                </a:solidFill>
              </a:rPr>
              <a:t>regroupés </a:t>
            </a:r>
            <a:r>
              <a:rPr lang="fr-FR" sz="2000" dirty="0">
                <a:solidFill>
                  <a:prstClr val="black"/>
                </a:solidFill>
              </a:rPr>
              <a:t>en facettes. </a:t>
            </a:r>
          </a:p>
          <a:p>
            <a:pPr lvl="1"/>
            <a:r>
              <a:rPr lang="fr-FR" sz="2000" dirty="0" smtClean="0">
                <a:solidFill>
                  <a:prstClr val="black"/>
                </a:solidFill>
              </a:rPr>
              <a:t>Ex : </a:t>
            </a:r>
            <a:r>
              <a:rPr lang="fr-FR" sz="1900" dirty="0" smtClean="0"/>
              <a:t>Porc</a:t>
            </a:r>
            <a:r>
              <a:rPr lang="fr-FR" sz="1900" dirty="0"/>
              <a:t>, filet, maigre, </a:t>
            </a:r>
            <a:r>
              <a:rPr lang="fr-FR" sz="1900" dirty="0" err="1" smtClean="0"/>
              <a:t>cru@fr</a:t>
            </a:r>
            <a:endParaRPr lang="fr-FR" sz="1900" dirty="0" smtClean="0"/>
          </a:p>
          <a:p>
            <a:pPr lvl="2"/>
            <a:r>
              <a:rPr lang="fr-FR" sz="1500" dirty="0" smtClean="0"/>
              <a:t>A0150 </a:t>
            </a:r>
            <a:r>
              <a:rPr lang="fr-FR" sz="1500" dirty="0"/>
              <a:t>: </a:t>
            </a:r>
            <a:r>
              <a:rPr lang="fr-FR" sz="1500" dirty="0" err="1"/>
              <a:t>Meat</a:t>
            </a:r>
            <a:r>
              <a:rPr lang="fr-FR" sz="1500" dirty="0"/>
              <a:t> or </a:t>
            </a:r>
            <a:r>
              <a:rPr lang="fr-FR" sz="1500" dirty="0" err="1"/>
              <a:t>meat</a:t>
            </a:r>
            <a:r>
              <a:rPr lang="fr-FR" sz="1500" dirty="0"/>
              <a:t> </a:t>
            </a:r>
            <a:r>
              <a:rPr lang="fr-FR" sz="1500" dirty="0" err="1" smtClean="0"/>
              <a:t>product</a:t>
            </a:r>
            <a:endParaRPr lang="fr-FR" sz="1500" dirty="0" smtClean="0"/>
          </a:p>
          <a:p>
            <a:pPr lvl="2"/>
            <a:r>
              <a:rPr lang="fr-FR" sz="1500" dirty="0" smtClean="0"/>
              <a:t>B1136 </a:t>
            </a:r>
            <a:r>
              <a:rPr lang="fr-FR" sz="1500" dirty="0"/>
              <a:t>: </a:t>
            </a:r>
            <a:r>
              <a:rPr lang="fr-FR" sz="1500" dirty="0" err="1" smtClean="0"/>
              <a:t>Swine</a:t>
            </a:r>
            <a:endParaRPr lang="fr-FR" sz="1500" dirty="0"/>
          </a:p>
          <a:p>
            <a:pPr lvl="2"/>
            <a:r>
              <a:rPr lang="fr-FR" sz="1500" dirty="0"/>
              <a:t>F0003 : Not </a:t>
            </a:r>
            <a:r>
              <a:rPr lang="fr-FR" sz="1500" dirty="0" err="1"/>
              <a:t>heat</a:t>
            </a:r>
            <a:r>
              <a:rPr lang="fr-FR" sz="1500" dirty="0"/>
              <a:t> </a:t>
            </a:r>
            <a:r>
              <a:rPr lang="fr-FR" sz="1500" dirty="0" err="1"/>
              <a:t>treated</a:t>
            </a:r>
            <a:endParaRPr lang="fr-FR" sz="1500" dirty="0"/>
          </a:p>
          <a:p>
            <a:pPr lvl="2"/>
            <a:r>
              <a:rPr lang="fr-FR" sz="1500" dirty="0"/>
              <a:t>Z10144 : Filet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1200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881" y="1178560"/>
            <a:ext cx="3762414" cy="46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fonctionnement</a:t>
            </a:r>
            <a:endParaRPr lang="fr-FR" dirty="0"/>
          </a:p>
        </p:txBody>
      </p:sp>
      <p:sp>
        <p:nvSpPr>
          <p:cNvPr id="4" name="Google Shape;186;p39"/>
          <p:cNvSpPr txBox="1"/>
          <p:nvPr/>
        </p:nvSpPr>
        <p:spPr>
          <a:xfrm>
            <a:off x="1283548" y="1519132"/>
            <a:ext cx="4968970" cy="396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Fonction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: </a:t>
            </a:r>
            <a:r>
              <a:rPr lang="fr" sz="1400" i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calculSim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u="sng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Entrées 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: 1 produit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/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  1 produit ou famille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/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u="sng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Résultat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: similarité entre a et b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Si(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 est une famille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best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← 0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Pour tout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 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fils de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</a:t>
            </a:r>
            <a:b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	s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← </a:t>
            </a:r>
            <a:r>
              <a:rPr lang="fr" sz="1400" i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calculSim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	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best 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← </a:t>
            </a:r>
            <a:r>
              <a:rPr lang="fr" sz="1400" i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max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best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renvoyer(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best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Sinon</a:t>
            </a:r>
            <a:b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renvoyer(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sim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(a,b))</a:t>
            </a:r>
            <a:endParaRPr sz="1400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→ Comment calculer la similarité entre un produit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et un autre produit </a:t>
            </a:r>
            <a:r>
              <a:rPr lang="fr" sz="14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</a:t>
            </a:r>
            <a:r>
              <a:rPr lang="fr" sz="14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?</a:t>
            </a:r>
            <a:endParaRPr sz="1400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5" name="Google Shape;185;p39"/>
          <p:cNvPicPr preferRelativeResize="0"/>
          <p:nvPr/>
        </p:nvPicPr>
        <p:blipFill rotWithShape="1">
          <a:blip r:embed="rId2">
            <a:alphaModFix/>
          </a:blip>
          <a:srcRect l="27655" t="19211" r="21242"/>
          <a:stretch/>
        </p:blipFill>
        <p:spPr>
          <a:xfrm>
            <a:off x="6460820" y="1482783"/>
            <a:ext cx="4892980" cy="404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6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Similarité sémantique</a:t>
            </a:r>
            <a:endParaRPr lang="fr-FR" dirty="0"/>
          </a:p>
        </p:txBody>
      </p:sp>
      <p:sp>
        <p:nvSpPr>
          <p:cNvPr id="4" name="Google Shape;198;p41"/>
          <p:cNvSpPr txBox="1">
            <a:spLocks/>
          </p:cNvSpPr>
          <p:nvPr/>
        </p:nvSpPr>
        <p:spPr>
          <a:xfrm>
            <a:off x="838200" y="1324386"/>
            <a:ext cx="10515600" cy="44091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similarité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basé sur les facettes (descriptions)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LanguaL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similarité sémantique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2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est la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moyenne pondérée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 mesures de similarité entre chacune des facettes de ces produits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Pondération calculées pour correspondre à l’importance relatives des différentes familles de facettes</a:t>
            </a:r>
          </a:p>
          <a:p>
            <a:pPr marL="4572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similarité sémantique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2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facettes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sont identiques, la similarité est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n’appartiennent pas à la même famille, la similarité est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sont différentes (mais dans la même branche), on calcule leur similarité selon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Wu-Palmer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200;p41" descr="Wup(f_1,f_2) = 2 * \frac{depth (lcs(f_1,f_2))}{depth (f_1) + depth (f_2)}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7554" y="4941731"/>
            <a:ext cx="3177478" cy="48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1;p41" descr="semanticSimilarity(P_1, P_2) = \frac{\displaystyle\sum_{(f_i,f_j) \in compFacets(P_1,P_2)} \omega(f_{i}) * sim(f_i,f_j)}{\displaystyle\sum_{(f_i,f_j) \in compFacets(P_1,P_2)} \omega(f_i)}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408" y="2086336"/>
            <a:ext cx="4041781" cy="79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4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86" y="315698"/>
            <a:ext cx="10515600" cy="813435"/>
          </a:xfrm>
        </p:spPr>
        <p:txBody>
          <a:bodyPr/>
          <a:lstStyle/>
          <a:p>
            <a:r>
              <a:rPr lang="fr-FR" dirty="0" smtClean="0"/>
              <a:t>Similarité sémantique : comparaison de facettes</a:t>
            </a:r>
            <a:endParaRPr lang="fr-FR" dirty="0"/>
          </a:p>
        </p:txBody>
      </p:sp>
      <p:pic>
        <p:nvPicPr>
          <p:cNvPr id="12" name="Google Shape;20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1101" y="2767631"/>
            <a:ext cx="6076700" cy="251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8;p42"/>
          <p:cNvSpPr txBox="1">
            <a:spLocks/>
          </p:cNvSpPr>
          <p:nvPr/>
        </p:nvSpPr>
        <p:spPr>
          <a:xfrm>
            <a:off x="7067800" y="2973236"/>
            <a:ext cx="4261285" cy="27912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(C0125) = 7 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(C0270) = 9</a:t>
            </a:r>
          </a:p>
          <a:p>
            <a:pPr marL="457200" indent="-304800"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(C0270, C0125) = C0125</a:t>
            </a:r>
          </a:p>
          <a:p>
            <a:pPr marL="457200" indent="-304800"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(C0270,C0125)) = 7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(C0270, C0125) = 2</a:t>
            </a:r>
          </a:p>
          <a:p>
            <a:pPr marL="4572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WuPalmer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	= 2*7 / (2 + 2*7) </a:t>
            </a:r>
          </a:p>
          <a:p>
            <a:pPr marL="914400" indent="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600" dirty="0" smtClean="0">
                <a:solidFill>
                  <a:srgbClr val="DD7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0.875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14" name="Google Shape;209;p42"/>
          <p:cNvSpPr txBox="1">
            <a:spLocks/>
          </p:cNvSpPr>
          <p:nvPr/>
        </p:nvSpPr>
        <p:spPr>
          <a:xfrm>
            <a:off x="991101" y="1426077"/>
            <a:ext cx="8389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Facettes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comparées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57200" indent="-304800"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C0270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SKELETAL MEAT PART, WITHOUT BONE AND SKIN, WITHOUT SEPARABLE FAT</a:t>
            </a:r>
          </a:p>
          <a:p>
            <a:pPr marL="457200" indent="-304800"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C0125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SKELETAL MEAT PART, WITHOUT BONE OR SHELL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Similarité sémantique : exemple</a:t>
            </a:r>
            <a:endParaRPr lang="fr-FR" dirty="0"/>
          </a:p>
        </p:txBody>
      </p:sp>
      <p:sp>
        <p:nvSpPr>
          <p:cNvPr id="9" name="Google Shape;214;p43"/>
          <p:cNvSpPr txBox="1">
            <a:spLocks/>
          </p:cNvSpPr>
          <p:nvPr/>
        </p:nvSpPr>
        <p:spPr>
          <a:xfrm>
            <a:off x="1951671" y="1178560"/>
            <a:ext cx="4060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Produit 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Ciqual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: “Cooked pork shoulder, choice”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16;p43"/>
          <p:cNvSpPr txBox="1">
            <a:spLocks/>
          </p:cNvSpPr>
          <p:nvPr/>
        </p:nvSpPr>
        <p:spPr>
          <a:xfrm>
            <a:off x="6272721" y="1178560"/>
            <a:ext cx="4060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Produit 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FoodOn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: “Pork shoulder, cured, cooked”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oogle Shape;217;p43"/>
          <p:cNvGraphicFramePr/>
          <p:nvPr>
            <p:extLst>
              <p:ext uri="{D42A27DB-BD31-4B8C-83A1-F6EECF244321}">
                <p14:modId xmlns:p14="http://schemas.microsoft.com/office/powerpoint/2010/main" val="831375899"/>
              </p:ext>
            </p:extLst>
          </p:nvPr>
        </p:nvGraphicFramePr>
        <p:xfrm>
          <a:off x="1569308" y="1996324"/>
          <a:ext cx="5845639" cy="2353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75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Facette Ciqual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Facette Foodon la + proche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Similarité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Famille Facette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Similarité pondérée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A0279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A0279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B1136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B1136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C0270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C0125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rgbClr val="DD7E6B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0,875</a:t>
                      </a:r>
                      <a:endParaRPr sz="1000">
                        <a:solidFill>
                          <a:srgbClr val="DD7E6B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3,5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E0137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E0151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0,6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0,6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F0014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F0014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H0253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H0253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P0024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P0024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68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Z0043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Z0043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Google Shape;218;p43"/>
          <p:cNvGraphicFramePr/>
          <p:nvPr>
            <p:extLst>
              <p:ext uri="{D42A27DB-BD31-4B8C-83A1-F6EECF244321}">
                <p14:modId xmlns:p14="http://schemas.microsoft.com/office/powerpoint/2010/main" val="1872249534"/>
              </p:ext>
            </p:extLst>
          </p:nvPr>
        </p:nvGraphicFramePr>
        <p:xfrm>
          <a:off x="7941696" y="1996327"/>
          <a:ext cx="2549190" cy="38484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Famille Facette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Poids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3" name="Google Shape;219;p43"/>
          <p:cNvGraphicFramePr/>
          <p:nvPr>
            <p:extLst>
              <p:ext uri="{D42A27DB-BD31-4B8C-83A1-F6EECF244321}">
                <p14:modId xmlns:p14="http://schemas.microsoft.com/office/powerpoint/2010/main" val="413145937"/>
              </p:ext>
            </p:extLst>
          </p:nvPr>
        </p:nvGraphicFramePr>
        <p:xfrm>
          <a:off x="4744995" y="4495434"/>
          <a:ext cx="2669951" cy="11516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60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Somme pondérée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16,1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8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Maximum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0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/>
                        <a:t>Ratio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 dirty="0"/>
                        <a:t>~ 0,947</a:t>
                      </a:r>
                      <a:endParaRPr sz="10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Similarité syntaxique</a:t>
            </a:r>
            <a:endParaRPr lang="fr-FR" dirty="0"/>
          </a:p>
        </p:txBody>
      </p:sp>
      <p:sp>
        <p:nvSpPr>
          <p:cNvPr id="12" name="Google Shape;225;p44"/>
          <p:cNvSpPr txBox="1"/>
          <p:nvPr/>
        </p:nvSpPr>
        <p:spPr>
          <a:xfrm>
            <a:off x="891371" y="2600285"/>
            <a:ext cx="33378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Char char="●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Comment lemmatiser la phrase suivante :</a:t>
            </a:r>
            <a:b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200" dirty="0">
                <a:solidFill>
                  <a:srgbClr val="388E3C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“They are cooking some meals.”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rabi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Identifier nature des mots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rabi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Trouver la bonne forme lemmatisée de chaque mot (et de ses possibles flexions)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13716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lphaL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Write, wrote, written, writing, writings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13716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lphaL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Child, children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13716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lphaL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Mouse, mice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 Mono"/>
              <a:buAutoNum type="arabi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Réassembler la phrase lemmatisée</a:t>
            </a:r>
            <a:b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→ </a:t>
            </a:r>
            <a:r>
              <a:rPr lang="fr" sz="1200" dirty="0">
                <a:solidFill>
                  <a:srgbClr val="388E3C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“They is cook some meal.”</a:t>
            </a:r>
            <a:endParaRPr sz="1200" dirty="0">
              <a:solidFill>
                <a:srgbClr val="388E3C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Char char="●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Garder seulement les termes ayant du sens ?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AutoNum type="arabicPeriod"/>
            </a:pP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Enlever </a:t>
            </a:r>
            <a:r>
              <a:rPr lang="fr" sz="12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stop-words</a:t>
            </a: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/>
            </a:r>
            <a:b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" sz="1200" dirty="0">
                <a:solidFill>
                  <a:srgbClr val="737373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→ </a:t>
            </a:r>
            <a:r>
              <a:rPr lang="fr" sz="1200" dirty="0">
                <a:solidFill>
                  <a:srgbClr val="388E3C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“cook meal”</a:t>
            </a:r>
            <a:endParaRPr sz="1200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3" name="Google Shape;226;p44"/>
          <p:cNvSpPr txBox="1"/>
          <p:nvPr/>
        </p:nvSpPr>
        <p:spPr>
          <a:xfrm>
            <a:off x="4174884" y="2600285"/>
            <a:ext cx="27558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Char char="●"/>
            </a:pPr>
            <a:r>
              <a:rPr lang="fr" sz="1200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Similarité cosinus (Cosine similarity) </a:t>
            </a:r>
            <a:endParaRPr sz="1200" b="1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37373"/>
              </a:buClr>
              <a:buSzPts val="1000"/>
              <a:buFont typeface="Roboto"/>
              <a:buChar char="●"/>
            </a:pPr>
            <a:r>
              <a:rPr lang="fr" sz="1200" b="1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Otsuka-Ochiai coefficient :</a:t>
            </a:r>
            <a:endParaRPr sz="1200" b="1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22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9171" y="3309935"/>
            <a:ext cx="2790427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322" y="4880710"/>
            <a:ext cx="962925" cy="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9;p44"/>
          <p:cNvSpPr txBox="1"/>
          <p:nvPr/>
        </p:nvSpPr>
        <p:spPr>
          <a:xfrm>
            <a:off x="7861749" y="2578078"/>
            <a:ext cx="25569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4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rgbClr val="D81B6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# Similarities without any preprocessing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1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Pork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and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pork shoulders cooked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2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Pork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shoulder cooking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Cosine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0.2581988897471611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Otsuka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0.2581988897471611</a:t>
            </a:r>
            <a:endParaRPr sz="1000" dirty="0">
              <a:solidFill>
                <a:srgbClr val="C53929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0" lvl="0" indent="0" algn="l" rtl="0">
              <a:lnSpc>
                <a:spcPct val="144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D81B6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# With lemmatisation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1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Pork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and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pork shoulder cook </a:t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2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Pork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shoulder cook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Cosine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0.7745966692414834</a:t>
            </a:r>
            <a:r>
              <a:rPr lang="fr" sz="105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5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5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Otsuka</a:t>
            </a:r>
            <a:r>
              <a:rPr lang="fr" sz="105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5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5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0.7745966692414834</a:t>
            </a:r>
            <a:endParaRPr sz="1050" dirty="0">
              <a:solidFill>
                <a:srgbClr val="C53929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0" lvl="0" indent="0" algn="l" rtl="0">
              <a:lnSpc>
                <a:spcPct val="144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5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D81B6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# With stop-words deletion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1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pork pork shoulder cook</a:t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Sentence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2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pork shoulder cook</a:t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Cosine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0.9428090415820635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/>
            </a:r>
            <a:b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</a:br>
            <a:r>
              <a:rPr lang="fr" sz="1000" dirty="0">
                <a:solidFill>
                  <a:srgbClr val="9C27B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Otsuka</a:t>
            </a:r>
            <a:r>
              <a:rPr lang="fr" sz="1000" dirty="0">
                <a:solidFill>
                  <a:srgbClr val="3F51B5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:</a:t>
            </a:r>
            <a:r>
              <a:rPr lang="fr" sz="1000" dirty="0">
                <a:solidFill>
                  <a:srgbClr val="37474F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fr" sz="1000" dirty="0">
                <a:solidFill>
                  <a:srgbClr val="C53929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1.0</a:t>
            </a:r>
            <a:endParaRPr sz="1000" dirty="0">
              <a:solidFill>
                <a:srgbClr val="C53929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50"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" name="Google Shape;230;p44"/>
          <p:cNvSpPr txBox="1"/>
          <p:nvPr/>
        </p:nvSpPr>
        <p:spPr>
          <a:xfrm>
            <a:off x="837074" y="1245593"/>
            <a:ext cx="10516725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Constat sur les données : Tous les produits ne possèdent pas une description complète en facettes.</a:t>
            </a:r>
            <a:br>
              <a:rPr lang="fr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endParaRPr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→Utiliser le peu d’information à disposition : le </a:t>
            </a:r>
            <a:r>
              <a:rPr lang="fr" b="1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libellé</a:t>
            </a:r>
            <a:r>
              <a:rPr lang="fr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du </a:t>
            </a:r>
            <a:r>
              <a:rPr lang="fr" dirty="0" smtClean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produit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→ </a:t>
            </a:r>
            <a:r>
              <a:rPr lang="fr" dirty="0">
                <a:solidFill>
                  <a:srgbClr val="73737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Pré-traiter les chaînes de caractères pour les utiliser</a:t>
            </a:r>
            <a:endParaRPr dirty="0">
              <a:solidFill>
                <a:srgbClr val="73737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3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Langual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Langua</a:t>
            </a:r>
            <a:r>
              <a:rPr lang="fr-FR" dirty="0" smtClean="0"/>
              <a:t> </a:t>
            </a:r>
            <a:r>
              <a:rPr lang="fr-FR" dirty="0" err="1" smtClean="0"/>
              <a:t>Alimentaria</a:t>
            </a:r>
            <a:endParaRPr lang="fr-FR" dirty="0" smtClean="0"/>
          </a:p>
          <a:p>
            <a:r>
              <a:rPr lang="fr-FR" dirty="0" smtClean="0"/>
              <a:t>Codification descriptive des aliments</a:t>
            </a:r>
          </a:p>
          <a:p>
            <a:r>
              <a:rPr lang="fr-FR" dirty="0" smtClean="0"/>
              <a:t>Chaque </a:t>
            </a:r>
            <a:r>
              <a:rPr lang="fr-FR" dirty="0"/>
              <a:t>aliment à coder </a:t>
            </a:r>
            <a:r>
              <a:rPr lang="fr-FR" dirty="0" smtClean="0"/>
              <a:t>est décrit </a:t>
            </a:r>
            <a:r>
              <a:rPr lang="fr-FR" dirty="0"/>
              <a:t>par un ensemble de termes standardisés, eux-mêmes regroupés </a:t>
            </a:r>
            <a:r>
              <a:rPr lang="fr-FR" dirty="0" smtClean="0"/>
              <a:t>en facettes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Chaque </a:t>
            </a:r>
            <a:r>
              <a:rPr lang="fr-FR" dirty="0"/>
              <a:t>facette représente un sous-ensemble de </a:t>
            </a:r>
            <a:r>
              <a:rPr lang="fr-FR" dirty="0" smtClean="0"/>
              <a:t>caractéristiques.</a:t>
            </a:r>
          </a:p>
          <a:p>
            <a:r>
              <a:rPr lang="fr-FR" dirty="0" smtClean="0"/>
              <a:t>Exemples :</a:t>
            </a:r>
          </a:p>
          <a:p>
            <a:pPr lvl="1"/>
            <a:r>
              <a:rPr lang="fr-FR" dirty="0" smtClean="0"/>
              <a:t>Facette A : Type d’aliment </a:t>
            </a:r>
          </a:p>
          <a:p>
            <a:pPr lvl="1"/>
            <a:r>
              <a:rPr lang="fr-FR" dirty="0" smtClean="0"/>
              <a:t>Facette B : Ingrédient principal (espèce végétale ou animale)</a:t>
            </a:r>
          </a:p>
          <a:p>
            <a:pPr marL="457200" lvl="1" indent="0">
              <a:buNone/>
            </a:pP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Facette F : Traitement thermique (cru, cuit)</a:t>
            </a:r>
          </a:p>
          <a:p>
            <a:pPr lvl="1"/>
            <a:r>
              <a:rPr lang="fr-FR" dirty="0" smtClean="0"/>
              <a:t>Facette Z : Particularités (ex: découpes de la viande)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2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 de données nutritionnelles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Objectif :</a:t>
            </a:r>
          </a:p>
          <a:p>
            <a:pPr lvl="1"/>
            <a:r>
              <a:rPr lang="fr-FR" dirty="0" smtClean="0"/>
              <a:t>Récupérer des données nutritionnelles provenant de plusieurs sources de données (ANSES, USDA, IFIP, …) de manière homogène (avec un référentiel aliment unique)</a:t>
            </a:r>
          </a:p>
          <a:p>
            <a:pPr lvl="1"/>
            <a:r>
              <a:rPr lang="fr-FR" dirty="0" smtClean="0"/>
              <a:t>Exemples d’interrogation :</a:t>
            </a:r>
          </a:p>
          <a:p>
            <a:pPr lvl="2"/>
            <a:r>
              <a:rPr lang="fr-FR" dirty="0" smtClean="0"/>
              <a:t>La source ANSES contient-elle les données nutritionnelles d’un ingrédient similaire au </a:t>
            </a:r>
            <a:r>
              <a:rPr lang="fr-FR" i="1" dirty="0" smtClean="0"/>
              <a:t>maigre de porc</a:t>
            </a:r>
            <a:r>
              <a:rPr lang="fr-FR" dirty="0" smtClean="0"/>
              <a:t> utilisé dans ma recette ?</a:t>
            </a:r>
          </a:p>
          <a:p>
            <a:pPr lvl="2"/>
            <a:r>
              <a:rPr lang="fr-FR" dirty="0" smtClean="0"/>
              <a:t>Est-ce qu’une autre source contient cette donnée nutritionnelle ?</a:t>
            </a:r>
          </a:p>
          <a:p>
            <a:r>
              <a:rPr lang="fr-FR" dirty="0" smtClean="0"/>
              <a:t>Problématique :</a:t>
            </a:r>
          </a:p>
          <a:p>
            <a:pPr lvl="1"/>
            <a:r>
              <a:rPr lang="fr-FR" dirty="0" smtClean="0"/>
              <a:t>Hétérogénéité </a:t>
            </a:r>
            <a:endParaRPr lang="fr-FR" dirty="0" smtClean="0"/>
          </a:p>
          <a:p>
            <a:pPr lvl="2"/>
            <a:r>
              <a:rPr lang="fr-FR" dirty="0" smtClean="0"/>
              <a:t>Structurelle</a:t>
            </a:r>
          </a:p>
          <a:p>
            <a:pPr lvl="2"/>
            <a:r>
              <a:rPr lang="fr-FR" dirty="0" smtClean="0"/>
              <a:t>Terminologique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Besoin </a:t>
            </a:r>
            <a:r>
              <a:rPr lang="fr-FR" dirty="0" smtClean="0">
                <a:sym typeface="Wingdings" panose="05000000000000000000" pitchFamily="2" charset="2"/>
              </a:rPr>
              <a:t>d’un socle commun : </a:t>
            </a:r>
            <a:r>
              <a:rPr lang="fr-FR" dirty="0" smtClean="0"/>
              <a:t>FoodOn</a:t>
            </a: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41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Langual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Porc</a:t>
            </a:r>
            <a:r>
              <a:rPr lang="fr-FR" dirty="0"/>
              <a:t>, filet, maigre, </a:t>
            </a:r>
            <a:r>
              <a:rPr lang="fr-FR" dirty="0" err="1" smtClean="0"/>
              <a:t>cru@fr</a:t>
            </a:r>
            <a:endParaRPr lang="fr-FR" dirty="0" smtClean="0"/>
          </a:p>
          <a:p>
            <a:pPr lvl="1"/>
            <a:r>
              <a:rPr lang="fr-FR" dirty="0" smtClean="0"/>
              <a:t>A0150 : </a:t>
            </a:r>
            <a:r>
              <a:rPr lang="fr-FR" dirty="0" err="1" smtClean="0"/>
              <a:t>Meat</a:t>
            </a:r>
            <a:r>
              <a:rPr lang="fr-FR" dirty="0" smtClean="0"/>
              <a:t> or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endParaRPr lang="fr-FR" dirty="0" smtClean="0"/>
          </a:p>
          <a:p>
            <a:pPr lvl="1"/>
            <a:r>
              <a:rPr lang="fr-FR" dirty="0" smtClean="0"/>
              <a:t>B1136 : </a:t>
            </a:r>
            <a:r>
              <a:rPr lang="fr-FR" dirty="0" err="1" smtClean="0"/>
              <a:t>Swine</a:t>
            </a:r>
            <a:endParaRPr lang="fr-FR" dirty="0" smtClean="0"/>
          </a:p>
          <a:p>
            <a:pPr lvl="1"/>
            <a:r>
              <a:rPr lang="fr-FR" dirty="0" smtClean="0"/>
              <a:t>F0003 : Not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treated</a:t>
            </a:r>
            <a:endParaRPr lang="fr-FR" dirty="0" smtClean="0"/>
          </a:p>
          <a:p>
            <a:pPr lvl="1"/>
            <a:r>
              <a:rPr lang="fr-FR" dirty="0" smtClean="0"/>
              <a:t>Z10144 : Filet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6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Résultat de l’alignement – (300 produits)</a:t>
            </a:r>
            <a:endParaRPr lang="fr-FR" sz="40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79179"/>
              </p:ext>
            </p:extLst>
          </p:nvPr>
        </p:nvGraphicFramePr>
        <p:xfrm>
          <a:off x="2014220" y="1178560"/>
          <a:ext cx="816356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6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Résultat de l’alignement – (100 produits « </a:t>
            </a:r>
            <a:r>
              <a:rPr lang="fr-FR" sz="4000" dirty="0" err="1" smtClean="0"/>
              <a:t>meat</a:t>
            </a:r>
            <a:r>
              <a:rPr lang="fr-FR" sz="4000" dirty="0" smtClean="0"/>
              <a:t> »)</a:t>
            </a:r>
            <a:endParaRPr lang="fr-FR" sz="40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145089"/>
              </p:ext>
            </p:extLst>
          </p:nvPr>
        </p:nvGraphicFramePr>
        <p:xfrm>
          <a:off x="1947545" y="1314768"/>
          <a:ext cx="8296910" cy="44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3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</a:t>
            </a:r>
            <a:r>
              <a:rPr lang="fr-FR" dirty="0" err="1"/>
              <a:t>E</a:t>
            </a:r>
            <a:r>
              <a:rPr lang="fr-FR" dirty="0" err="1" smtClean="0"/>
              <a:t>urofir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 </a:t>
            </a:r>
            <a:r>
              <a:rPr lang="fr-FR" b="1" dirty="0"/>
              <a:t>Ciqual2017 (FR)</a:t>
            </a:r>
            <a:r>
              <a:rPr lang="fr-FR" dirty="0"/>
              <a:t> : 2807 aliments</a:t>
            </a:r>
            <a:br>
              <a:rPr lang="fr-FR" dirty="0"/>
            </a:br>
            <a:r>
              <a:rPr lang="fr-FR" dirty="0"/>
              <a:t>        # Aliments ayant + de 1 facette LanguaL : 1846</a:t>
            </a:r>
            <a:br>
              <a:rPr lang="fr-FR" dirty="0"/>
            </a:br>
            <a:r>
              <a:rPr lang="fr-FR" dirty="0"/>
              <a:t>        # Aliments ayant 1 seule facette : </a:t>
            </a:r>
            <a:r>
              <a:rPr lang="fr-FR" dirty="0" smtClean="0"/>
              <a:t>961</a:t>
            </a:r>
            <a:endParaRPr lang="fr-FR" dirty="0"/>
          </a:p>
          <a:p>
            <a:r>
              <a:rPr lang="fr-FR" b="1" dirty="0" smtClean="0"/>
              <a:t>USDA </a:t>
            </a:r>
            <a:r>
              <a:rPr lang="fr-FR" b="1" dirty="0"/>
              <a:t>(US)</a:t>
            </a:r>
            <a:r>
              <a:rPr lang="fr-FR" dirty="0"/>
              <a:t> : 8618 aliments</a:t>
            </a:r>
            <a:br>
              <a:rPr lang="fr-FR" dirty="0"/>
            </a:br>
            <a:r>
              <a:rPr lang="fr-FR" dirty="0"/>
              <a:t>        # Aliments avec + de 1 facette : 4054</a:t>
            </a:r>
            <a:br>
              <a:rPr lang="fr-FR" dirty="0"/>
            </a:br>
            <a:r>
              <a:rPr lang="fr-FR" dirty="0"/>
              <a:t>        # Aliments avec exactement 1 facette : 2738</a:t>
            </a:r>
            <a:br>
              <a:rPr lang="fr-FR" dirty="0"/>
            </a:br>
            <a:r>
              <a:rPr lang="fr-FR" dirty="0"/>
              <a:t>        # Aliment avec 0 facettes : 1826 (exemple : '</a:t>
            </a:r>
            <a:r>
              <a:rPr lang="fr-FR" dirty="0" err="1"/>
              <a:t>Cheese</a:t>
            </a:r>
            <a:r>
              <a:rPr lang="fr-FR" dirty="0"/>
              <a:t>, American, </a:t>
            </a:r>
            <a:r>
              <a:rPr lang="fr-FR" dirty="0" err="1"/>
              <a:t>nonfat</a:t>
            </a:r>
            <a:r>
              <a:rPr lang="fr-FR" dirty="0"/>
              <a:t> or fat free</a:t>
            </a:r>
            <a:r>
              <a:rPr lang="fr-FR" dirty="0" smtClean="0"/>
              <a:t>')</a:t>
            </a:r>
            <a:endParaRPr lang="fr-FR" dirty="0"/>
          </a:p>
          <a:p>
            <a:r>
              <a:rPr lang="fr-FR" b="1" dirty="0" smtClean="0"/>
              <a:t>DK </a:t>
            </a:r>
            <a:r>
              <a:rPr lang="fr-FR" b="1" dirty="0"/>
              <a:t>(Danemark)</a:t>
            </a:r>
            <a:r>
              <a:rPr lang="fr-FR" dirty="0"/>
              <a:t> : 1049 aliments</a:t>
            </a:r>
            <a:br>
              <a:rPr lang="fr-FR" dirty="0"/>
            </a:br>
            <a:r>
              <a:rPr lang="fr-FR" dirty="0"/>
              <a:t>        # Aliments avec + de 1 facette : </a:t>
            </a:r>
            <a:r>
              <a:rPr lang="fr-FR" dirty="0" smtClean="0"/>
              <a:t>1049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NL (</a:t>
            </a:r>
            <a:r>
              <a:rPr lang="fr-FR" b="1" dirty="0" err="1"/>
              <a:t>Netherlands</a:t>
            </a:r>
            <a:r>
              <a:rPr lang="fr-FR" b="1" dirty="0"/>
              <a:t>)</a:t>
            </a:r>
            <a:r>
              <a:rPr lang="fr-FR" dirty="0"/>
              <a:t> : 2020 aliments</a:t>
            </a:r>
            <a:br>
              <a:rPr lang="fr-FR" dirty="0"/>
            </a:br>
            <a:r>
              <a:rPr lang="fr-FR" dirty="0"/>
              <a:t>        # Aliments avec + de 1 facette : </a:t>
            </a:r>
            <a:r>
              <a:rPr lang="fr-FR" dirty="0" smtClean="0"/>
              <a:t>2020</a:t>
            </a:r>
            <a:endParaRPr lang="fr-FR" dirty="0"/>
          </a:p>
          <a:p>
            <a:r>
              <a:rPr lang="fr-FR" b="1" dirty="0" smtClean="0"/>
              <a:t>SE </a:t>
            </a:r>
            <a:r>
              <a:rPr lang="fr-FR" b="1" dirty="0"/>
              <a:t>(</a:t>
            </a:r>
            <a:r>
              <a:rPr lang="fr-FR" b="1" dirty="0" err="1"/>
              <a:t>Sweden</a:t>
            </a:r>
            <a:r>
              <a:rPr lang="fr-FR" b="1" dirty="0"/>
              <a:t>)</a:t>
            </a:r>
            <a:r>
              <a:rPr lang="fr-FR" dirty="0"/>
              <a:t> : 2056 aliments</a:t>
            </a:r>
            <a:br>
              <a:rPr lang="fr-FR" dirty="0"/>
            </a:br>
            <a:r>
              <a:rPr lang="fr-FR" dirty="0"/>
              <a:t>        # Aliments avec + de 1 facette : </a:t>
            </a:r>
            <a:r>
              <a:rPr lang="fr-FR" dirty="0" smtClean="0"/>
              <a:t>2056</a:t>
            </a:r>
            <a:endParaRPr lang="fr-FR" dirty="0"/>
          </a:p>
          <a:p>
            <a:r>
              <a:rPr lang="fr-FR" b="1" dirty="0" smtClean="0"/>
              <a:t>UK</a:t>
            </a:r>
            <a:r>
              <a:rPr lang="fr-FR" dirty="0" smtClean="0"/>
              <a:t> </a:t>
            </a:r>
            <a:r>
              <a:rPr lang="fr-FR" dirty="0"/>
              <a:t>: 2897 aliments</a:t>
            </a:r>
            <a:br>
              <a:rPr lang="fr-FR" dirty="0"/>
            </a:br>
            <a:r>
              <a:rPr lang="fr-FR" dirty="0"/>
              <a:t>        # Aliments avec + de 1 facette : 0</a:t>
            </a:r>
            <a:br>
              <a:rPr lang="fr-FR" dirty="0"/>
            </a:br>
            <a:r>
              <a:rPr lang="fr-FR" dirty="0"/>
              <a:t>        # Aliments avec exactement 1 facette : 2897</a:t>
            </a:r>
            <a:br>
              <a:rPr lang="fr-FR" dirty="0"/>
            </a:br>
            <a:r>
              <a:rPr lang="fr-FR" dirty="0"/>
              <a:t>        # Aliments avec 0 facette : 0</a:t>
            </a:r>
          </a:p>
        </p:txBody>
      </p:sp>
    </p:spTree>
    <p:extLst>
      <p:ext uri="{BB962C8B-B14F-4D97-AF65-F5344CB8AC3E}">
        <p14:creationId xmlns:p14="http://schemas.microsoft.com/office/powerpoint/2010/main" val="25172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 de données nutritionnelles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Composition de la recette de </a:t>
            </a:r>
            <a:r>
              <a:rPr lang="fr-FR" dirty="0" err="1" smtClean="0"/>
              <a:t>knack</a:t>
            </a:r>
            <a:r>
              <a:rPr lang="fr-FR" dirty="0" smtClean="0"/>
              <a:t> (</a:t>
            </a:r>
            <a:r>
              <a:rPr lang="fr-FR" dirty="0" err="1" smtClean="0"/>
              <a:t>Solina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Ingrédients : gras de </a:t>
            </a:r>
            <a:r>
              <a:rPr lang="fr-FR" dirty="0" err="1" smtClean="0"/>
              <a:t>bardière</a:t>
            </a:r>
            <a:r>
              <a:rPr lang="fr-FR" dirty="0" smtClean="0"/>
              <a:t>, maigre de porc, protéines végétales, sel </a:t>
            </a:r>
            <a:r>
              <a:rPr lang="fr-FR" dirty="0" err="1" smtClean="0"/>
              <a:t>nitrité</a:t>
            </a:r>
            <a:r>
              <a:rPr lang="fr-FR" dirty="0" smtClean="0"/>
              <a:t>, aromatiques, glace, boyaux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Composition de la recette de </a:t>
            </a:r>
            <a:r>
              <a:rPr lang="fr-FR" dirty="0" err="1" smtClean="0"/>
              <a:t>knack</a:t>
            </a:r>
            <a:r>
              <a:rPr lang="fr-FR" dirty="0" smtClean="0"/>
              <a:t> (FoodOn)</a:t>
            </a:r>
          </a:p>
          <a:p>
            <a:pPr lvl="1"/>
            <a:r>
              <a:rPr lang="fr-FR" dirty="0" smtClean="0"/>
              <a:t>Ingrédients : back fat, </a:t>
            </a:r>
            <a:r>
              <a:rPr lang="fr-FR" dirty="0" err="1" smtClean="0"/>
              <a:t>pork</a:t>
            </a:r>
            <a:r>
              <a:rPr lang="fr-FR" dirty="0" smtClean="0"/>
              <a:t> </a:t>
            </a:r>
            <a:r>
              <a:rPr lang="fr-FR" dirty="0" err="1" smtClean="0"/>
              <a:t>trimmings</a:t>
            </a:r>
            <a:r>
              <a:rPr lang="fr-FR" dirty="0" smtClean="0"/>
              <a:t>, </a:t>
            </a:r>
            <a:r>
              <a:rPr lang="fr-FR" dirty="0" err="1" smtClean="0"/>
              <a:t>vegetable</a:t>
            </a:r>
            <a:r>
              <a:rPr lang="fr-FR" dirty="0" smtClean="0"/>
              <a:t> </a:t>
            </a:r>
            <a:r>
              <a:rPr lang="fr-FR" dirty="0" err="1" smtClean="0"/>
              <a:t>proteins</a:t>
            </a:r>
            <a:r>
              <a:rPr lang="fr-FR" dirty="0" smtClean="0"/>
              <a:t>, nitrite </a:t>
            </a:r>
            <a:r>
              <a:rPr lang="fr-FR" dirty="0" err="1" smtClean="0"/>
              <a:t>salt</a:t>
            </a:r>
            <a:r>
              <a:rPr lang="fr-FR" dirty="0" smtClean="0"/>
              <a:t>, </a:t>
            </a:r>
            <a:r>
              <a:rPr lang="fr-FR" dirty="0" err="1" smtClean="0"/>
              <a:t>sausage</a:t>
            </a:r>
            <a:r>
              <a:rPr lang="fr-FR" dirty="0" smtClean="0"/>
              <a:t> </a:t>
            </a:r>
            <a:r>
              <a:rPr lang="fr-FR" dirty="0" err="1" smtClean="0"/>
              <a:t>seasoning</a:t>
            </a:r>
            <a:r>
              <a:rPr lang="fr-FR" dirty="0" smtClean="0"/>
              <a:t>, </a:t>
            </a:r>
            <a:r>
              <a:rPr lang="fr-FR" dirty="0" err="1" smtClean="0"/>
              <a:t>ice</a:t>
            </a:r>
            <a:r>
              <a:rPr lang="fr-FR" dirty="0" smtClean="0"/>
              <a:t>, casing</a:t>
            </a:r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1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 de données nutritionnelles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4255" y="1844098"/>
            <a:ext cx="6042388" cy="36988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1844098"/>
            <a:ext cx="4112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hlinkClick r:id="rId3"/>
            </a:endParaRPr>
          </a:p>
          <a:p>
            <a:endParaRPr lang="fr-FR" dirty="0">
              <a:hlinkClick r:id="rId3"/>
            </a:endParaRP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Référentiel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CIQUAL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https://ico.iate.inra.fr/meatylab/origin_databases/2/foods/28475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50691" y="3882043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2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 de données nutritionnelles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112491" cy="4351338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endParaRPr lang="fr-FR" sz="1800" dirty="0"/>
          </a:p>
          <a:p>
            <a:pPr marL="285750" indent="-285750"/>
            <a:r>
              <a:rPr lang="fr-FR" sz="2400" dirty="0" smtClean="0"/>
              <a:t>Référentiel USDA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marL="285750" indent="-285750"/>
            <a:r>
              <a:rPr lang="fr-FR" sz="2400" dirty="0" smtClean="0">
                <a:hlinkClick r:id="rId2"/>
              </a:rPr>
              <a:t>https://ico.iate.inra.fr/meatylab/origin_databases/6/foods/10060</a:t>
            </a:r>
            <a:endParaRPr lang="fr-FR" sz="24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4950691" y="3798022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60" y="1825625"/>
            <a:ext cx="5755640" cy="3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FoodOn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8560"/>
            <a:ext cx="6337852" cy="468328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FoodOn :</a:t>
            </a:r>
            <a:endParaRPr lang="fr-FR" dirty="0" smtClean="0"/>
          </a:p>
          <a:p>
            <a:pPr lvl="1"/>
            <a:r>
              <a:rPr lang="fr-FR" sz="2000" dirty="0"/>
              <a:t>Ontologie sur le domaine </a:t>
            </a:r>
            <a:r>
              <a:rPr lang="fr-FR" sz="2000" dirty="0" smtClean="0"/>
              <a:t>agroalimentaire intégrant </a:t>
            </a:r>
            <a:r>
              <a:rPr lang="fr-FR" sz="2000" dirty="0"/>
              <a:t>un ensemble de noms de produits et de </a:t>
            </a:r>
            <a:r>
              <a:rPr lang="fr-FR" sz="2000" dirty="0" smtClean="0"/>
              <a:t>familles de </a:t>
            </a:r>
            <a:r>
              <a:rPr lang="fr-FR" sz="2000" dirty="0"/>
              <a:t>produits ( ~6300 produits, ~1200 familles</a:t>
            </a:r>
            <a:r>
              <a:rPr lang="fr-FR" sz="2000" dirty="0" smtClean="0"/>
              <a:t>)</a:t>
            </a:r>
            <a:endParaRPr lang="fr-FR" sz="2400" dirty="0" smtClean="0"/>
          </a:p>
          <a:p>
            <a:pPr marL="0" indent="0">
              <a:buNone/>
            </a:pPr>
            <a:r>
              <a:rPr lang="fr-FR" sz="2000" i="1" dirty="0" smtClean="0"/>
              <a:t>Chaque produit FoodOn est annoté avec ... </a:t>
            </a:r>
          </a:p>
          <a:p>
            <a:r>
              <a:rPr lang="fr-FR" sz="2400" dirty="0" smtClean="0"/>
              <a:t>LanguaL :</a:t>
            </a:r>
          </a:p>
          <a:p>
            <a:pPr lvl="1"/>
            <a:r>
              <a:rPr lang="fr-FR" sz="2000" dirty="0">
                <a:solidFill>
                  <a:prstClr val="black"/>
                </a:solidFill>
              </a:rPr>
              <a:t>Codification descriptive des </a:t>
            </a:r>
            <a:r>
              <a:rPr lang="fr-FR" sz="2000" dirty="0" smtClean="0">
                <a:solidFill>
                  <a:prstClr val="black"/>
                </a:solidFill>
              </a:rPr>
              <a:t>aliments</a:t>
            </a:r>
          </a:p>
          <a:p>
            <a:pPr lvl="1"/>
            <a:r>
              <a:rPr lang="fr-FR" sz="2000" dirty="0" smtClean="0">
                <a:solidFill>
                  <a:prstClr val="black"/>
                </a:solidFill>
              </a:rPr>
              <a:t>Chaque </a:t>
            </a:r>
            <a:r>
              <a:rPr lang="fr-FR" sz="2000" dirty="0">
                <a:solidFill>
                  <a:prstClr val="black"/>
                </a:solidFill>
              </a:rPr>
              <a:t>aliment à coder est décrit </a:t>
            </a:r>
            <a:r>
              <a:rPr lang="fr-FR" sz="2000" dirty="0" smtClean="0">
                <a:solidFill>
                  <a:prstClr val="black"/>
                </a:solidFill>
              </a:rPr>
              <a:t>des termes </a:t>
            </a:r>
            <a:r>
              <a:rPr lang="fr-FR" sz="2000" dirty="0">
                <a:solidFill>
                  <a:prstClr val="black"/>
                </a:solidFill>
              </a:rPr>
              <a:t>standardisés, </a:t>
            </a:r>
            <a:r>
              <a:rPr lang="fr-FR" sz="2000" dirty="0" smtClean="0">
                <a:solidFill>
                  <a:prstClr val="black"/>
                </a:solidFill>
              </a:rPr>
              <a:t>regroupés </a:t>
            </a:r>
            <a:r>
              <a:rPr lang="fr-FR" sz="2000" dirty="0">
                <a:solidFill>
                  <a:prstClr val="black"/>
                </a:solidFill>
              </a:rPr>
              <a:t>en facettes. </a:t>
            </a:r>
          </a:p>
          <a:p>
            <a:pPr lvl="1"/>
            <a:r>
              <a:rPr lang="fr-FR" sz="2000" dirty="0" smtClean="0">
                <a:solidFill>
                  <a:prstClr val="black"/>
                </a:solidFill>
              </a:rPr>
              <a:t>Ex : </a:t>
            </a:r>
            <a:r>
              <a:rPr lang="fr-FR" sz="2000" dirty="0" err="1" smtClean="0">
                <a:solidFill>
                  <a:srgbClr val="FF0000"/>
                </a:solidFill>
              </a:rPr>
              <a:t>pork</a:t>
            </a:r>
            <a:r>
              <a:rPr lang="fr-FR" sz="2000" dirty="0" smtClean="0">
                <a:solidFill>
                  <a:srgbClr val="FF0000"/>
                </a:solidFill>
              </a:rPr>
              <a:t> (</a:t>
            </a:r>
            <a:r>
              <a:rPr lang="fr-FR" sz="2000" dirty="0" err="1" smtClean="0">
                <a:solidFill>
                  <a:srgbClr val="FF0000"/>
                </a:solidFill>
              </a:rPr>
              <a:t>raw</a:t>
            </a:r>
            <a:r>
              <a:rPr lang="fr-FR" sz="2000" dirty="0" smtClean="0">
                <a:solidFill>
                  <a:srgbClr val="FF0000"/>
                </a:solidFill>
              </a:rPr>
              <a:t>)@en</a:t>
            </a:r>
          </a:p>
          <a:p>
            <a:pPr lvl="2"/>
            <a:r>
              <a:rPr lang="fr-FR" sz="1500" dirty="0" smtClean="0"/>
              <a:t>A0150 </a:t>
            </a:r>
            <a:r>
              <a:rPr lang="fr-FR" sz="1500" dirty="0"/>
              <a:t>: </a:t>
            </a:r>
            <a:r>
              <a:rPr lang="fr-FR" sz="1500" dirty="0" err="1"/>
              <a:t>Meat</a:t>
            </a:r>
            <a:r>
              <a:rPr lang="fr-FR" sz="1500" dirty="0"/>
              <a:t> or </a:t>
            </a:r>
            <a:r>
              <a:rPr lang="fr-FR" sz="1500" dirty="0" err="1"/>
              <a:t>meat</a:t>
            </a:r>
            <a:r>
              <a:rPr lang="fr-FR" sz="1500" dirty="0"/>
              <a:t> </a:t>
            </a:r>
            <a:r>
              <a:rPr lang="fr-FR" sz="1500" dirty="0" err="1" smtClean="0"/>
              <a:t>product</a:t>
            </a:r>
            <a:endParaRPr lang="fr-FR" sz="1500" dirty="0" smtClean="0"/>
          </a:p>
          <a:p>
            <a:pPr lvl="2"/>
            <a:r>
              <a:rPr lang="fr-FR" sz="1500" dirty="0" smtClean="0"/>
              <a:t>B1136 </a:t>
            </a:r>
            <a:r>
              <a:rPr lang="fr-FR" sz="1500" dirty="0"/>
              <a:t>: </a:t>
            </a:r>
            <a:r>
              <a:rPr lang="fr-FR" sz="1500" dirty="0" err="1" smtClean="0"/>
              <a:t>Swine</a:t>
            </a:r>
            <a:endParaRPr lang="fr-FR" sz="1500" dirty="0"/>
          </a:p>
          <a:p>
            <a:pPr lvl="2"/>
            <a:r>
              <a:rPr lang="fr-FR" sz="1500" dirty="0"/>
              <a:t>F0003 : Not </a:t>
            </a:r>
            <a:r>
              <a:rPr lang="fr-FR" sz="1500" dirty="0" err="1"/>
              <a:t>heat</a:t>
            </a:r>
            <a:r>
              <a:rPr lang="fr-FR" sz="1500" dirty="0"/>
              <a:t> </a:t>
            </a:r>
            <a:r>
              <a:rPr lang="fr-FR" sz="1500" dirty="0" err="1"/>
              <a:t>treated</a:t>
            </a:r>
            <a:endParaRPr lang="fr-FR" sz="1500" dirty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1200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1729502"/>
            <a:ext cx="52292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 de données nutritionnelles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68" y="1178560"/>
            <a:ext cx="7439448" cy="4427873"/>
          </a:xfrm>
        </p:spPr>
        <p:txBody>
          <a:bodyPr>
            <a:normAutofit lnSpcReduction="10000"/>
          </a:bodyPr>
          <a:lstStyle/>
          <a:p>
            <a:endParaRPr lang="fr-FR" sz="2400" dirty="0"/>
          </a:p>
          <a:p>
            <a:r>
              <a:rPr lang="fr-FR" dirty="0" smtClean="0"/>
              <a:t>Alignement</a:t>
            </a:r>
          </a:p>
          <a:p>
            <a:pPr marL="457200" lvl="1" indent="0">
              <a:buNone/>
            </a:pPr>
            <a:r>
              <a:rPr lang="fr-FR" dirty="0" smtClean="0"/>
              <a:t>Déterminer de manière automatique l’emplacement des noms de produits ANSES/USDA etc.. dans la hiérarchie </a:t>
            </a:r>
            <a:r>
              <a:rPr lang="fr-FR" dirty="0" err="1" smtClean="0"/>
              <a:t>FoodOn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dirty="0" smtClean="0"/>
              <a:t>Volumétrie</a:t>
            </a:r>
            <a:endParaRPr lang="fr-FR" dirty="0"/>
          </a:p>
          <a:p>
            <a:pPr lvl="1"/>
            <a:r>
              <a:rPr lang="fr-FR" dirty="0"/>
              <a:t>USDA : </a:t>
            </a:r>
            <a:endParaRPr lang="fr-FR" dirty="0" smtClean="0"/>
          </a:p>
          <a:p>
            <a:pPr lvl="2"/>
            <a:r>
              <a:rPr lang="fr-FR" dirty="0" smtClean="0"/>
              <a:t>~ </a:t>
            </a:r>
            <a:r>
              <a:rPr lang="fr-FR" dirty="0"/>
              <a:t>8600 noms de produits et données associées</a:t>
            </a:r>
          </a:p>
          <a:p>
            <a:pPr lvl="1"/>
            <a:r>
              <a:rPr lang="fr-FR" dirty="0"/>
              <a:t>ANSES : </a:t>
            </a:r>
            <a:endParaRPr lang="fr-FR" dirty="0" smtClean="0"/>
          </a:p>
          <a:p>
            <a:pPr lvl="2"/>
            <a:r>
              <a:rPr lang="fr-FR" dirty="0" smtClean="0"/>
              <a:t>~ </a:t>
            </a:r>
            <a:r>
              <a:rPr lang="fr-FR" dirty="0"/>
              <a:t>3000 noms de produits  et données </a:t>
            </a:r>
            <a:r>
              <a:rPr lang="fr-FR" dirty="0" smtClean="0"/>
              <a:t>associées</a:t>
            </a:r>
          </a:p>
          <a:p>
            <a:pPr marL="457200" lvl="1" indent="0">
              <a:buNone/>
            </a:pPr>
            <a:r>
              <a:rPr lang="fr-FR" dirty="0" smtClean="0"/>
              <a:t>…</a:t>
            </a:r>
            <a:endParaRPr lang="fr-FR" dirty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23" y="1732004"/>
            <a:ext cx="4391618" cy="3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d’alignement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8730"/>
            <a:ext cx="5933303" cy="4427873"/>
          </a:xfrm>
        </p:spPr>
        <p:txBody>
          <a:bodyPr>
            <a:normAutofit fontScale="55000" lnSpcReduction="20000"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fr-FR" sz="3800" dirty="0"/>
              <a:t>Trouver la famille la plus </a:t>
            </a:r>
            <a:r>
              <a:rPr lang="fr-FR" sz="3800" i="1" dirty="0"/>
              <a:t>proche </a:t>
            </a:r>
            <a:r>
              <a:rPr lang="fr-FR" sz="3800" dirty="0"/>
              <a:t>dans </a:t>
            </a:r>
            <a:r>
              <a:rPr lang="fr-FR" sz="3800" b="1" dirty="0"/>
              <a:t>FoodOn </a:t>
            </a:r>
            <a:r>
              <a:rPr lang="fr-FR" sz="3800" dirty="0"/>
              <a:t>pour tout produit à </a:t>
            </a:r>
            <a:r>
              <a:rPr lang="fr-FR" sz="3800" dirty="0" smtClean="0"/>
              <a:t>ajouter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fr-FR" sz="3800" dirty="0" smtClean="0"/>
              <a:t>Problèmes </a:t>
            </a:r>
          </a:p>
          <a:p>
            <a:pPr marL="139700" lv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endParaRPr lang="fr-FR" sz="3800" dirty="0">
              <a:sym typeface="Wingdings" panose="05000000000000000000" pitchFamily="2" charset="2"/>
            </a:endParaRPr>
          </a:p>
          <a:p>
            <a:pPr marL="139700" lv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fr-FR" sz="3400" dirty="0" smtClean="0">
                <a:sym typeface="Wingdings" panose="05000000000000000000" pitchFamily="2" charset="2"/>
              </a:rPr>
              <a:t> </a:t>
            </a:r>
            <a:r>
              <a:rPr lang="fr-FR" sz="3800" dirty="0" smtClean="0">
                <a:sym typeface="Wingdings" panose="05000000000000000000" pitchFamily="2" charset="2"/>
              </a:rPr>
              <a:t>Nécessite une approche combinant la syntaxe (désignation produit) et la sémantique (facettes </a:t>
            </a:r>
            <a:r>
              <a:rPr lang="fr-FR" sz="3800" dirty="0" err="1" smtClean="0">
                <a:sym typeface="Wingdings" panose="05000000000000000000" pitchFamily="2" charset="2"/>
              </a:rPr>
              <a:t>LanguaL</a:t>
            </a:r>
            <a:r>
              <a:rPr lang="fr-FR" sz="3800" dirty="0" smtClean="0">
                <a:sym typeface="Wingdings" panose="05000000000000000000" pitchFamily="2" charset="2"/>
              </a:rPr>
              <a:t>)</a:t>
            </a:r>
            <a:endParaRPr lang="fr-FR" sz="3800" dirty="0" smtClean="0"/>
          </a:p>
          <a:p>
            <a:pPr marL="596900" lvl="1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endParaRPr lang="fr-FR" sz="3400" dirty="0"/>
          </a:p>
          <a:p>
            <a:pPr marL="457200" lvl="0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fr-FR" sz="3800" dirty="0"/>
              <a:t>Élaboration d’une méthode </a:t>
            </a:r>
            <a:r>
              <a:rPr lang="fr-FR" sz="3800" dirty="0" smtClean="0"/>
              <a:t>d’alignement</a:t>
            </a:r>
          </a:p>
          <a:p>
            <a:pPr marL="914400" lvl="1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fr-FR" sz="3400" dirty="0" smtClean="0"/>
              <a:t>Calculer </a:t>
            </a:r>
            <a:r>
              <a:rPr lang="fr-FR" sz="3400" b="1" dirty="0"/>
              <a:t>score de similarité</a:t>
            </a:r>
            <a:r>
              <a:rPr lang="fr-FR" sz="3400" dirty="0"/>
              <a:t> entre un produit </a:t>
            </a:r>
            <a:r>
              <a:rPr lang="fr-FR" sz="3400" dirty="0" smtClean="0"/>
              <a:t>issu d’une source de données et un produit </a:t>
            </a:r>
            <a:r>
              <a:rPr lang="fr-FR" sz="3400" dirty="0"/>
              <a:t>de </a:t>
            </a:r>
            <a:r>
              <a:rPr lang="fr-FR" sz="3400" i="1" dirty="0" err="1" smtClean="0"/>
              <a:t>FoodOn</a:t>
            </a:r>
            <a:endParaRPr lang="fr-FR" sz="3400" i="1" dirty="0" smtClean="0"/>
          </a:p>
          <a:p>
            <a:pPr marL="1371600" lvl="2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fr-FR" sz="2900" dirty="0"/>
              <a:t>Score </a:t>
            </a:r>
            <a:r>
              <a:rPr lang="fr-FR" sz="2900" b="1" dirty="0"/>
              <a:t>sémantique</a:t>
            </a:r>
            <a:r>
              <a:rPr lang="fr-FR" sz="2900" dirty="0"/>
              <a:t> (Facettes </a:t>
            </a:r>
            <a:r>
              <a:rPr lang="fr-FR" sz="2900" dirty="0" err="1"/>
              <a:t>LanguaL</a:t>
            </a:r>
            <a:r>
              <a:rPr lang="fr-FR" sz="2900" dirty="0"/>
              <a:t>)</a:t>
            </a:r>
          </a:p>
          <a:p>
            <a:pPr marL="1371600" lvl="2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fr-FR" sz="2900" dirty="0"/>
              <a:t>Score </a:t>
            </a:r>
            <a:r>
              <a:rPr lang="fr-FR" sz="2900" b="1" dirty="0"/>
              <a:t>syntaxique</a:t>
            </a:r>
            <a:r>
              <a:rPr lang="fr-FR" sz="2900" dirty="0"/>
              <a:t> (Désignation produit)</a:t>
            </a:r>
          </a:p>
          <a:p>
            <a:pPr marL="1371600" lvl="2" indent="-317500">
              <a:lnSpc>
                <a:spcPct val="120000"/>
              </a:lnSpc>
              <a:spcBef>
                <a:spcPts val="0"/>
              </a:spcBef>
              <a:buSzPts val="1400"/>
              <a:buChar char="●"/>
            </a:pPr>
            <a:r>
              <a:rPr lang="fr-FR" sz="2900" dirty="0"/>
              <a:t>Combinaison des scores (agrégation</a:t>
            </a:r>
            <a:r>
              <a:rPr lang="fr-FR" sz="2900" dirty="0" smtClean="0"/>
              <a:t>)</a:t>
            </a:r>
            <a:endParaRPr lang="fr-FR" sz="2900" dirty="0"/>
          </a:p>
          <a:p>
            <a:endParaRPr lang="fr-FR" dirty="0"/>
          </a:p>
        </p:txBody>
      </p:sp>
      <p:pic>
        <p:nvPicPr>
          <p:cNvPr id="4" name="Google Shape;185;p39"/>
          <p:cNvPicPr preferRelativeResize="0"/>
          <p:nvPr/>
        </p:nvPicPr>
        <p:blipFill rotWithShape="1">
          <a:blip r:embed="rId3">
            <a:alphaModFix/>
          </a:blip>
          <a:srcRect l="27655" t="19211" r="21242"/>
          <a:stretch/>
        </p:blipFill>
        <p:spPr>
          <a:xfrm>
            <a:off x="6882714" y="1428730"/>
            <a:ext cx="4892980" cy="404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score sémantique</a:t>
            </a:r>
            <a:endParaRPr lang="fr-FR" dirty="0"/>
          </a:p>
        </p:txBody>
      </p:sp>
      <p:sp>
        <p:nvSpPr>
          <p:cNvPr id="4" name="Google Shape;198;p41"/>
          <p:cNvSpPr txBox="1">
            <a:spLocks/>
          </p:cNvSpPr>
          <p:nvPr/>
        </p:nvSpPr>
        <p:spPr>
          <a:xfrm>
            <a:off x="838200" y="1324386"/>
            <a:ext cx="10515600" cy="44091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similarité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basé sur les facettes (descriptions)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LanguaL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similarité sémantique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2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est la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moyenne pondérée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 mesures de similarité entre chacune des facettes de ces produits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Pondération calculées pour correspondre à l’importance relatives des différentes familles de facettes</a:t>
            </a:r>
          </a:p>
          <a:p>
            <a:pPr marL="4572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similarité sémantique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2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facettes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sont identiques, la similarité est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n’appartiennent pas à la même famille, la similarité est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○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deux facettes sont différentes (mais dans la même branche), on calcule leur similarité selon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Wu-Palmer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200;p41" descr="Wup(f_1,f_2) = 2 * \frac{depth (lcs(f_1,f_2))}{depth (f_1) + depth (f_2)}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7554" y="4941731"/>
            <a:ext cx="3177478" cy="48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1;p41" descr="semanticSimilarity(P_1, P_2) = \frac{\displaystyle\sum_{(f_i,f_j) \in compFacets(P_1,P_2)} \omega(f_{i}) * sim(f_i,f_j)}{\displaystyle\sum_{(f_i,f_j) \in compFacets(P_1,P_2)} \omega(f_i)}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408" y="2086336"/>
            <a:ext cx="4041781" cy="79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8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9545"/>
            <a:ext cx="10515600" cy="44278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Réalisation d’un Gold standard de 300 produits</a:t>
            </a:r>
          </a:p>
          <a:p>
            <a:r>
              <a:rPr lang="fr-FR" sz="2400" dirty="0" smtClean="0"/>
              <a:t>Evaluation </a:t>
            </a:r>
            <a:r>
              <a:rPr lang="fr-FR" sz="2400" dirty="0" smtClean="0"/>
              <a:t>sur la base de ~ 300 noms de produits ANSES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 dans 58 % des cas l’algorithme choisit la même famille </a:t>
            </a:r>
            <a:r>
              <a:rPr lang="fr-FR" sz="2000" dirty="0" err="1" smtClean="0">
                <a:sym typeface="Wingdings" panose="05000000000000000000" pitchFamily="2" charset="2"/>
              </a:rPr>
              <a:t>FoodOn</a:t>
            </a:r>
            <a:r>
              <a:rPr lang="fr-FR" sz="2000" dirty="0" smtClean="0">
                <a:sym typeface="Wingdings" panose="05000000000000000000" pitchFamily="2" charset="2"/>
              </a:rPr>
              <a:t> que celle choisi par l’expert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 dans 12% des cas la famille préconisée se trouve dans les 5 premiers résultats de </a:t>
            </a:r>
            <a:r>
              <a:rPr lang="fr-FR" sz="2000" dirty="0" smtClean="0">
                <a:sym typeface="Wingdings" panose="05000000000000000000" pitchFamily="2" charset="2"/>
              </a:rPr>
              <a:t>l’algorithme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~ 70% des résultats de l’algorithme sont pertinents</a:t>
            </a:r>
            <a:endParaRPr lang="fr-FR" sz="2000" dirty="0" smtClean="0"/>
          </a:p>
          <a:p>
            <a:r>
              <a:rPr lang="fr-FR" sz="2400" dirty="0" smtClean="0"/>
              <a:t>Remarques :</a:t>
            </a:r>
          </a:p>
          <a:p>
            <a:pPr lvl="1"/>
            <a:r>
              <a:rPr lang="fr-FR" sz="2000" dirty="0" smtClean="0"/>
              <a:t>Pour un tiers des 300 noms, seule la facette </a:t>
            </a:r>
            <a:r>
              <a:rPr lang="fr-FR" sz="2000" dirty="0" err="1" smtClean="0"/>
              <a:t>Langual</a:t>
            </a:r>
            <a:r>
              <a:rPr lang="fr-FR" sz="2000" dirty="0" smtClean="0"/>
              <a:t> Product Type est décrite</a:t>
            </a:r>
            <a:r>
              <a:rPr lang="fr-FR" dirty="0" smtClean="0"/>
              <a:t> </a:t>
            </a:r>
          </a:p>
          <a:p>
            <a:pPr lvl="1"/>
            <a:r>
              <a:rPr lang="fr-FR" sz="2000" dirty="0" smtClean="0"/>
              <a:t>Amélioration des résultats si on considère les produits ayant plus d’une facette </a:t>
            </a:r>
            <a:br>
              <a:rPr lang="fr-FR" sz="2000" dirty="0" smtClean="0"/>
            </a:br>
            <a:r>
              <a:rPr lang="fr-FR" sz="2000" dirty="0" smtClean="0"/>
              <a:t>(~80% au lieu de 58%)</a:t>
            </a:r>
          </a:p>
          <a:p>
            <a:pPr marL="914400" lvl="2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Importance de l’annotation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73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 interrogation </a:t>
            </a:r>
            <a:r>
              <a:rPr lang="fr-FR" dirty="0"/>
              <a:t>de données </a:t>
            </a:r>
            <a:r>
              <a:rPr lang="fr-FR" dirty="0" smtClean="0"/>
              <a:t>nutritionnelles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3184"/>
            <a:ext cx="10515600" cy="765175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fr-FR" dirty="0" smtClean="0"/>
              <a:t>Le référentiel ANSES contient-il les données nutritionnelles du </a:t>
            </a:r>
            <a:r>
              <a:rPr lang="fr-FR" i="1" dirty="0" smtClean="0"/>
              <a:t>maigre de porc</a:t>
            </a:r>
            <a:r>
              <a:rPr lang="fr-FR" dirty="0" smtClean="0"/>
              <a:t> utilisé dans ma recette ? Est-ce qu’une autre source contient ces données nutritionnelles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2794000"/>
            <a:ext cx="5186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Recette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knack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(SOLINA)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bardière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maigre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protéines végétales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20" y="2118359"/>
            <a:ext cx="492683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Résultats satisfaisants</a:t>
            </a:r>
          </a:p>
          <a:p>
            <a:pPr lvl="1"/>
            <a:r>
              <a:rPr lang="fr-FR" dirty="0"/>
              <a:t>Présentation des résultats aux agences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	</a:t>
            </a:r>
            <a:r>
              <a:rPr lang="fr-FR" dirty="0" smtClean="0"/>
              <a:t>Importance des annotations</a:t>
            </a:r>
          </a:p>
          <a:p>
            <a:r>
              <a:rPr lang="fr-FR" dirty="0" smtClean="0"/>
              <a:t>Mise à disposition des alignements sur l’</a:t>
            </a:r>
            <a:r>
              <a:rPr lang="fr-FR" dirty="0" err="1" smtClean="0"/>
              <a:t>AgroPortal</a:t>
            </a:r>
            <a:endParaRPr lang="fr-FR" dirty="0" smtClean="0"/>
          </a:p>
          <a:p>
            <a:r>
              <a:rPr lang="fr-FR" dirty="0" smtClean="0"/>
              <a:t>Exploitation des alignements pour interrogation unifiée</a:t>
            </a:r>
            <a:r>
              <a:rPr lang="fr-FR" dirty="0"/>
              <a:t> </a:t>
            </a:r>
            <a:r>
              <a:rPr lang="fr-FR" dirty="0" smtClean="0"/>
              <a:t>via une API à destination des partenaires industriels</a:t>
            </a:r>
          </a:p>
          <a:p>
            <a:r>
              <a:rPr lang="fr-FR" dirty="0" smtClean="0"/>
              <a:t>Calcul du score nutritionnel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4716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inra_brico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inra_bricole" id="{57E9083A-544B-43F1-A630-A4653DF59734}" vid="{30A08F37-FBF0-4188-9E36-D61A136274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1240</Words>
  <Application>Microsoft Office PowerPoint</Application>
  <PresentationFormat>Grand écran</PresentationFormat>
  <Paragraphs>327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Roboto</vt:lpstr>
      <vt:lpstr>Roboto Mono</vt:lpstr>
      <vt:lpstr>Times New Roman</vt:lpstr>
      <vt:lpstr>Wingdings</vt:lpstr>
      <vt:lpstr>theme_inra_bricole</vt:lpstr>
      <vt:lpstr>Interrogation unifiée de données nutritionnelles hétérogènes </vt:lpstr>
      <vt:lpstr>Interrogation de données nutritionnelles</vt:lpstr>
      <vt:lpstr>FoodOn</vt:lpstr>
      <vt:lpstr>Interrogation de données nutritionnelles</vt:lpstr>
      <vt:lpstr>Méthode d’alignement</vt:lpstr>
      <vt:lpstr>Zoom sur score sémantique</vt:lpstr>
      <vt:lpstr>Résultats</vt:lpstr>
      <vt:lpstr>Exemple d’ interrogation de données nutritionnelles</vt:lpstr>
      <vt:lpstr>Conclusion et perspectives</vt:lpstr>
      <vt:lpstr>Questions ?</vt:lpstr>
      <vt:lpstr>Annexes</vt:lpstr>
      <vt:lpstr>Exemple d’ interrogation de données nutritionnelles</vt:lpstr>
      <vt:lpstr>FoodOn</vt:lpstr>
      <vt:lpstr>Principe de fonctionnement</vt:lpstr>
      <vt:lpstr>Similarité sémantique</vt:lpstr>
      <vt:lpstr>Similarité sémantique : comparaison de facettes</vt:lpstr>
      <vt:lpstr>Similarité sémantique : exemple</vt:lpstr>
      <vt:lpstr>Similarité syntaxique</vt:lpstr>
      <vt:lpstr>Langual</vt:lpstr>
      <vt:lpstr>Langual</vt:lpstr>
      <vt:lpstr>Résultat de l’alignement – (300 produits)</vt:lpstr>
      <vt:lpstr>Résultat de l’alignement – (100 produits « meat »)</vt:lpstr>
      <vt:lpstr>Données Eurofir</vt:lpstr>
      <vt:lpstr>Interrogation de données nutritionnelles</vt:lpstr>
      <vt:lpstr>Interrogation de données nutritionnelles</vt:lpstr>
      <vt:lpstr>Interrogation de données nutritionnelles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Cufi</dc:creator>
  <cp:lastModifiedBy>Julien Cufi</cp:lastModifiedBy>
  <cp:revision>91</cp:revision>
  <dcterms:created xsi:type="dcterms:W3CDTF">2019-06-12T12:38:25Z</dcterms:created>
  <dcterms:modified xsi:type="dcterms:W3CDTF">2019-07-01T11:30:34Z</dcterms:modified>
</cp:coreProperties>
</file>